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89" r:id="rId5"/>
    <p:sldId id="267" r:id="rId6"/>
    <p:sldId id="292" r:id="rId7"/>
    <p:sldId id="275" r:id="rId8"/>
    <p:sldId id="260" r:id="rId9"/>
    <p:sldId id="298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3" r:id="rId21"/>
    <p:sldId id="294" r:id="rId22"/>
    <p:sldId id="308" r:id="rId23"/>
    <p:sldId id="309" r:id="rId24"/>
    <p:sldId id="307" r:id="rId25"/>
    <p:sldId id="295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5F5F5F"/>
    <a:srgbClr val="C3925D"/>
    <a:srgbClr val="075928"/>
    <a:srgbClr val="FFFF00"/>
    <a:srgbClr val="FFFFFF"/>
    <a:srgbClr val="808080"/>
    <a:srgbClr val="DBEFF9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135" autoAdjust="0"/>
  </p:normalViewPr>
  <p:slideViewPr>
    <p:cSldViewPr>
      <p:cViewPr>
        <p:scale>
          <a:sx n="82" d="100"/>
          <a:sy n="82" d="100"/>
        </p:scale>
        <p:origin x="-882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36C9F-2247-4E88-BC92-FA492829B2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063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28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29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30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31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32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33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34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C0DF-EA42-49CA-B7CD-7D96A422E5E4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B8137B-8AAB-4354-8DC9-91B780AD4D24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D36C1-58B7-4441-A1D2-DC1A3E643D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443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6A57B-598B-43AA-9134-BB61C4FA83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2419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FE3DB7-495A-4EF4-9284-07987CEED8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2364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D7B61-A5A2-40FF-8CB5-A6E3236599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0325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3CA5D-7B9A-4E3E-B8C6-9E1EAE6445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89280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F1354-9917-41A4-B8DA-A458C1A87A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6087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A0FF-5614-4A01-9666-5590DCB72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5919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EDA2-E86C-4FA7-A67A-1FB8AF4A54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5617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0110-FBFA-47D6-B15D-B3115DE07E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5674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94F9F-E268-472D-A1EB-3356725D42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9306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FB18-A16B-4E25-8F53-323CC4E588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9381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374151E-B9F7-4272-8371-CAFD0FC31DF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2780928"/>
            <a:ext cx="6096099" cy="2290936"/>
          </a:xfrm>
        </p:spPr>
        <p:txBody>
          <a:bodyPr/>
          <a:lstStyle/>
          <a:p>
            <a:r>
              <a:rPr lang="ru-RU" altLang="ru-RU" sz="4000" dirty="0" smtClean="0">
                <a:solidFill>
                  <a:schemeClr val="accent4">
                    <a:lumMod val="75000"/>
                  </a:schemeClr>
                </a:solidFill>
              </a:rPr>
              <a:t>Санитарно-гигиенические нормы при работе с ПК</a:t>
            </a:r>
            <a:endParaRPr lang="en-US" alt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Работа с клавиатурой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177392" y="2492896"/>
            <a:ext cx="4682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177392" y="1124744"/>
            <a:ext cx="88591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Интенсивная работа с клавиатурой </a:t>
            </a:r>
            <a:r>
              <a:rPr lang="ru-RU" sz="3200" b="1" dirty="0">
                <a:solidFill>
                  <a:schemeClr val="accent5">
                    <a:lumMod val="10000"/>
                  </a:schemeClr>
                </a:solidFill>
              </a:rPr>
              <a:t>вызывает болевые ощущения в локтевых суставах, предплечьях, запястьях, в кистях и пальцах </a:t>
            </a:r>
            <a:r>
              <a:rPr lang="ru-RU" sz="3200" b="1" dirty="0" smtClean="0">
                <a:solidFill>
                  <a:schemeClr val="accent5">
                    <a:lumMod val="10000"/>
                  </a:schemeClr>
                </a:solidFill>
              </a:rPr>
              <a:t>рук.</a:t>
            </a:r>
            <a:endParaRPr lang="ru-RU" sz="32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5060" name="Picture 4" descr="D:\Documents and Settings\Методист\Рабочий стол\323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7525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5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Работа с клавиатурой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177392" y="2492896"/>
            <a:ext cx="4682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177392" y="1124744"/>
            <a:ext cx="88591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58775" algn="just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5F5F5F"/>
                </a:solidFill>
              </a:rPr>
              <a:t>Эргономичные клавиатуры </a:t>
            </a:r>
            <a:r>
              <a:rPr lang="ru-RU" sz="2800" dirty="0">
                <a:solidFill>
                  <a:schemeClr val="accent5">
                    <a:lumMod val="10000"/>
                  </a:schemeClr>
                </a:solidFill>
              </a:rPr>
              <a:t>- это клавиатуры поделенные на две части, обычно </a:t>
            </a:r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изогнутые  и развернутые </a:t>
            </a:r>
            <a:r>
              <a:rPr lang="ru-RU" sz="2800" dirty="0">
                <a:solidFill>
                  <a:schemeClr val="accent5">
                    <a:lumMod val="10000"/>
                  </a:schemeClr>
                </a:solidFill>
              </a:rPr>
              <a:t>вовне таким образом, что пользователю волей-неволей приходится раздвигать руки и расставлять локти.  </a:t>
            </a:r>
          </a:p>
        </p:txBody>
      </p:sp>
      <p:pic>
        <p:nvPicPr>
          <p:cNvPr id="43010" name="Picture 2" descr="D:\Documents and Settings\Методист\Рабочий стол\ннннн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446" y="3429000"/>
            <a:ext cx="7405986" cy="33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90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772816"/>
            <a:ext cx="878497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58775"/>
            <a:r>
              <a:rPr lang="ru-RU" sz="3600" b="1" dirty="0"/>
              <a:t>Как влияет работа за компьютером на зрение? </a:t>
            </a:r>
          </a:p>
          <a:p>
            <a:pPr indent="358775"/>
            <a:r>
              <a:rPr lang="ru-RU" sz="3600" dirty="0"/>
              <a:t>Вредное </a:t>
            </a:r>
            <a:r>
              <a:rPr lang="ru-RU" sz="3600" b="1" dirty="0"/>
              <a:t>влияние компьютера на зрение</a:t>
            </a:r>
            <a:r>
              <a:rPr lang="ru-RU" sz="3600" dirty="0"/>
              <a:t>, прежде всего, связано с быстрым утомлением глаз</a:t>
            </a:r>
            <a:r>
              <a:rPr lang="ru-RU" sz="3600" dirty="0" smtClean="0"/>
              <a:t>.</a:t>
            </a:r>
            <a:endParaRPr lang="en-US" altLang="ru-RU" sz="36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Работа за компьютером</a:t>
            </a:r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26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772816"/>
            <a:ext cx="878497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58775"/>
            <a:r>
              <a:rPr lang="ru-RU" sz="2400" dirty="0"/>
              <a:t>На зрение при работе за компьютером влияют несколько </a:t>
            </a:r>
            <a:r>
              <a:rPr lang="ru-RU" sz="2400" b="1" dirty="0"/>
              <a:t>факторов</a:t>
            </a:r>
            <a:r>
              <a:rPr lang="ru-RU" sz="2400" dirty="0"/>
              <a:t>: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активный контраст монитора, поскольку он не зависит от источника освещения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неподвижность </a:t>
            </a:r>
            <a:r>
              <a:rPr lang="ru-RU" sz="2400" dirty="0" err="1"/>
              <a:t>внутреглазных</a:t>
            </a:r>
            <a:r>
              <a:rPr lang="ru-RU" sz="2400" dirty="0"/>
              <a:t> мышцы, при этом, только их динамичность приводит к расслаблению;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нагрузка зрения, связанная с длительной сосредоточенностью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дискомфорт от бликов на мониторе или от предметов обстановки, которые влияют на усталость шеи, спины, плеч;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нарушение мигания и </a:t>
            </a:r>
            <a:r>
              <a:rPr lang="ru-RU" sz="2400" dirty="0" err="1"/>
              <a:t>слезоточения</a:t>
            </a:r>
            <a:r>
              <a:rPr lang="ru-RU" sz="2400" dirty="0"/>
              <a:t> пересушивает глаза, и они становятся уязвимыми для заболеваний. 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100011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772816"/>
            <a:ext cx="8784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/>
            <a:r>
              <a:rPr lang="ru-RU" sz="3200" b="1" dirty="0"/>
              <a:t>Что такое «компьютерный зрительный синдром»? </a:t>
            </a:r>
          </a:p>
          <a:p>
            <a:pPr indent="531813"/>
            <a:r>
              <a:rPr lang="ru-RU" sz="3200" dirty="0"/>
              <a:t>Термин</a:t>
            </a:r>
            <a:r>
              <a:rPr lang="ru-RU" sz="3200" b="1" dirty="0"/>
              <a:t> компьютерный зрительный синдром</a:t>
            </a:r>
            <a:r>
              <a:rPr lang="ru-RU" sz="3200" dirty="0"/>
              <a:t> – появился в офтальмологической литературе сравнительно недавно. Он объединяет жалобы пациентов, связанные с длительной работой за компьютером. </a:t>
            </a:r>
            <a:r>
              <a:rPr lang="ru-RU" sz="3200" b="1" dirty="0"/>
              <a:t>Симптомы </a:t>
            </a:r>
            <a:r>
              <a:rPr lang="ru-RU" sz="3200" dirty="0"/>
              <a:t>могут быть связаны с нарушением зрения и ощущениями в глазах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413981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772816"/>
            <a:ext cx="87849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/>
              <a:t>Первые </a:t>
            </a:r>
            <a:r>
              <a:rPr lang="ru-RU" sz="3200" dirty="0"/>
              <a:t>включают: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нарушение остроты зрения (затуманивание);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замедление фокусировки зрения (просмотр ближних и дальних предметов);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раздвоение предметов; быстрая утомляемость при обычном чтении. 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5119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772816"/>
            <a:ext cx="87849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/>
              <a:t>Вторые </a:t>
            </a:r>
            <a:r>
              <a:rPr lang="ru-RU" sz="3200" dirty="0"/>
              <a:t>проявляются в следующем: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жжение в глазах; песок под веками (сухость);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боли в области глазниц и лба;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боль при движении глаз; покраснение глазных яблок. 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3611991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772816"/>
            <a:ext cx="8784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/>
            <a:r>
              <a:rPr lang="ru-RU" sz="3200" b="1" dirty="0"/>
              <a:t>Как можно обезопасить глаза? </a:t>
            </a:r>
          </a:p>
          <a:p>
            <a:pPr indent="531813" algn="just"/>
            <a:r>
              <a:rPr lang="ru-RU" sz="3200" dirty="0"/>
              <a:t>Повышать безопасность </a:t>
            </a:r>
            <a:r>
              <a:rPr lang="ru-RU" sz="3200" b="1" dirty="0"/>
              <a:t>при работе за компьютером</a:t>
            </a:r>
            <a:r>
              <a:rPr lang="ru-RU" sz="3200" dirty="0"/>
              <a:t> необходимо по трем направлениям: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/>
              <a:t>совершенствование графических средств вывода информации</a:t>
            </a:r>
            <a:r>
              <a:rPr lang="ru-RU" sz="3200" dirty="0" smtClean="0"/>
              <a:t>;</a:t>
            </a:r>
            <a:endParaRPr lang="ru-RU" sz="3200" dirty="0"/>
          </a:p>
          <a:p>
            <a:pPr marL="514350" indent="-514350">
              <a:buFont typeface="+mj-lt"/>
              <a:buAutoNum type="arabicParenR"/>
            </a:pPr>
            <a:r>
              <a:rPr lang="ru-RU" sz="3200" dirty="0"/>
              <a:t>правильная организация труда за компьютером; 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/>
              <a:t>приспособления органов зрения. 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357456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81288" y="1412776"/>
            <a:ext cx="878497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/>
            <a:r>
              <a:rPr lang="ru-RU" sz="2800" dirty="0"/>
              <a:t>Совершенствовать мониторы, конечно, обязаны производители техники, которые давно знакомы с данной проблемой. Однако и пользователь должен уделять внимания технической части </a:t>
            </a:r>
            <a:r>
              <a:rPr lang="ru-RU" sz="2800" b="1" dirty="0"/>
              <a:t>при выборе монитора</a:t>
            </a:r>
            <a:r>
              <a:rPr lang="ru-RU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выбирать монитор с наибольшим разрешением, более быстрой частотой смены кадров, - выбирать средство с жидкокристаллическими платами</a:t>
            </a:r>
            <a:r>
              <a:rPr lang="ru-RU" sz="2800" dirty="0" smtClean="0"/>
              <a:t>;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пользоваться ноутбуком</a:t>
            </a:r>
            <a:r>
              <a:rPr lang="ru-RU" sz="2800" dirty="0" smtClean="0"/>
              <a:t>;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использовать все функции настройки изображения.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38778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81288" y="1412776"/>
            <a:ext cx="8784976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/>
            <a:r>
              <a:rPr lang="ru-RU" sz="2600" dirty="0"/>
              <a:t>Чтобы сделать </a:t>
            </a:r>
            <a:r>
              <a:rPr lang="ru-RU" sz="2600" b="1" dirty="0"/>
              <a:t>работу за компьютером безопасной</a:t>
            </a:r>
            <a:r>
              <a:rPr lang="ru-RU" sz="2600" dirty="0"/>
              <a:t> необходимо: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/>
              <a:t>придерживаться расстояния около 70 см от лица до монитора; 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/>
              <a:t>смотреть на экран нужно сверху вниз (расположение на 10 градусов ниже центра зрения); 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/>
              <a:t>освещение в комнате должно смягчать блики от монитора (в сумерках необходим мягкий свет, монитор должен находиться перпендикулярно источнику света); </a:t>
            </a:r>
            <a:br>
              <a:rPr lang="ru-RU" sz="2400" dirty="0"/>
            </a:br>
            <a:r>
              <a:rPr lang="ru-RU" sz="2400" dirty="0" smtClean="0"/>
              <a:t>каждый </a:t>
            </a:r>
            <a:r>
              <a:rPr lang="ru-RU" sz="2400" dirty="0"/>
              <a:t>полчаса отрываться от монитора и смотреть на крупные предметы, проводить гимнастика глаз (закрывание). 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44368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808101" y="4149080"/>
            <a:ext cx="7493613" cy="1035695"/>
            <a:chOff x="720" y="1392"/>
            <a:chExt cx="4058" cy="48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2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826567" y="5416585"/>
            <a:ext cx="7441133" cy="1180767"/>
            <a:chOff x="720" y="1392"/>
            <a:chExt cx="4058" cy="480"/>
          </a:xfrm>
        </p:grpSpPr>
        <p:sp>
          <p:nvSpPr>
            <p:cNvPr id="5129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1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89589" y="2703770"/>
            <a:ext cx="7512125" cy="1239438"/>
            <a:chOff x="720" y="1392"/>
            <a:chExt cx="4058" cy="480"/>
          </a:xfrm>
        </p:grpSpPr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4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41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43" name="Text Box 23"/>
          <p:cNvSpPr txBox="1">
            <a:spLocks noChangeArrowheads="1"/>
          </p:cNvSpPr>
          <p:nvPr/>
        </p:nvSpPr>
        <p:spPr bwMode="white">
          <a:xfrm>
            <a:off x="1910470" y="3039450"/>
            <a:ext cx="6026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2400" b="1" dirty="0" smtClean="0">
                <a:solidFill>
                  <a:schemeClr val="bg1"/>
                </a:solidFill>
                <a:cs typeface="Arial" charset="0"/>
              </a:rPr>
              <a:t>ВНД (высшей нервной деятельности)</a:t>
            </a:r>
            <a:endParaRPr lang="en-US" alt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white">
          <a:xfrm>
            <a:off x="1400412" y="4251428"/>
            <a:ext cx="70462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эндокринной, иммунной и репродуктивной системах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white">
          <a:xfrm>
            <a:off x="1642542" y="5470347"/>
            <a:ext cx="66159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зрении и костно-мышечном аппарате человека</a:t>
            </a:r>
          </a:p>
        </p:txBody>
      </p:sp>
      <p:pic>
        <p:nvPicPr>
          <p:cNvPr id="5148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709091" y="5648027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94010" y="4324591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67993" y="2821112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52" name="Text Box 32"/>
          <p:cNvSpPr txBox="1">
            <a:spLocks noChangeArrowheads="1"/>
          </p:cNvSpPr>
          <p:nvPr/>
        </p:nvSpPr>
        <p:spPr bwMode="white">
          <a:xfrm>
            <a:off x="1013682" y="29170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white">
          <a:xfrm>
            <a:off x="1013682" y="446459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white">
          <a:xfrm>
            <a:off x="1040783" y="570002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pic>
        <p:nvPicPr>
          <p:cNvPr id="5157" name="Picture 37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black">
          <a:xfrm>
            <a:off x="30843" y="1196752"/>
            <a:ext cx="8820472" cy="163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0000"/>
                </a:solidFill>
                <a:cs typeface="Arial" charset="0"/>
              </a:rPr>
              <a:t>Многочисленные пользователи ПК часто забывают, а порой</a:t>
            </a:r>
            <a:r>
              <a:rPr lang="ru-RU" altLang="ru-RU" sz="2000" dirty="0" smtClean="0">
                <a:solidFill>
                  <a:srgbClr val="000000"/>
                </a:solidFill>
                <a:cs typeface="Arial" charset="0"/>
              </a:rPr>
              <a:t>, и </a:t>
            </a:r>
            <a:r>
              <a:rPr lang="ru-RU" altLang="ru-RU" sz="2000" dirty="0">
                <a:solidFill>
                  <a:srgbClr val="000000"/>
                </a:solidFill>
                <a:cs typeface="Arial" charset="0"/>
              </a:rPr>
              <a:t>просто не </a:t>
            </a:r>
            <a:r>
              <a:rPr lang="ru-RU" altLang="ru-RU" sz="2000" dirty="0" smtClean="0">
                <a:solidFill>
                  <a:srgbClr val="000000"/>
                </a:solidFill>
                <a:cs typeface="Arial" charset="0"/>
              </a:rPr>
              <a:t>знают  о том, что длительная работа за компьютером негативно сказывается на многих функциях нашего организма. А именно на: </a:t>
            </a:r>
            <a:endParaRPr lang="en-US" altLang="ru-RU" sz="20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251520" y="1628800"/>
            <a:ext cx="856895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58775">
              <a:spcBef>
                <a:spcPct val="50000"/>
              </a:spcBef>
              <a:tabLst>
                <a:tab pos="358775" algn="l"/>
              </a:tabLst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Неподвижная и напряженная поза </a:t>
            </a:r>
            <a:r>
              <a:rPr lang="ru-RU" sz="3600" b="1" dirty="0">
                <a:solidFill>
                  <a:schemeClr val="tx2">
                    <a:lumMod val="10000"/>
                  </a:schemeClr>
                </a:solidFill>
              </a:rPr>
              <a:t>оператора, в течение длительного времени прикованного к экрану монитора,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приводит к усталости и возникновению болей в позвоночнике, шее, плечевых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суставах.</a:t>
            </a:r>
            <a:endParaRPr lang="en-US" altLang="ru-RU" sz="3600" dirty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97605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273696"/>
            <a:ext cx="8856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3038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Во время работы за компьютером необходимо соблюдать </a:t>
            </a:r>
            <a:r>
              <a:rPr lang="ru-RU" sz="3200" b="1" dirty="0">
                <a:solidFill>
                  <a:srgbClr val="FF9900"/>
                </a:solidFill>
              </a:rPr>
              <a:t>правильную </a:t>
            </a:r>
            <a:r>
              <a:rPr lang="ru-RU" sz="3200" b="1" dirty="0" smtClean="0">
                <a:solidFill>
                  <a:srgbClr val="FF9900"/>
                </a:solidFill>
              </a:rPr>
              <a:t>осанку.</a:t>
            </a:r>
            <a:endParaRPr lang="en-US" altLang="ru-RU" sz="3200" dirty="0">
              <a:solidFill>
                <a:srgbClr val="FF9900"/>
              </a:solidFill>
              <a:cs typeface="Arial" charset="0"/>
            </a:endParaRPr>
          </a:p>
        </p:txBody>
      </p:sp>
      <p:pic>
        <p:nvPicPr>
          <p:cNvPr id="44034" name="Picture 2" descr="D:\Documents and Settings\Методист\Рабочий стол\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324" y="2769998"/>
            <a:ext cx="6530020" cy="38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61739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273696"/>
            <a:ext cx="8856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3038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Во время работы за компьютером необходимо соблюдать </a:t>
            </a:r>
            <a:r>
              <a:rPr lang="ru-RU" sz="3200" b="1" dirty="0">
                <a:solidFill>
                  <a:srgbClr val="FF9900"/>
                </a:solidFill>
              </a:rPr>
              <a:t>правильную </a:t>
            </a:r>
            <a:r>
              <a:rPr lang="ru-RU" sz="3200" b="1" dirty="0" smtClean="0">
                <a:solidFill>
                  <a:srgbClr val="FF9900"/>
                </a:solidFill>
              </a:rPr>
              <a:t>осанку.</a:t>
            </a:r>
            <a:endParaRPr lang="en-US" altLang="ru-RU" sz="3200" dirty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  <p:pic>
        <p:nvPicPr>
          <p:cNvPr id="46082" name="Picture 2" descr="D:\Documents and Settings\Методист\Рабочий стол\нннрннр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3356"/>
            <a:ext cx="7488832" cy="35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881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273696"/>
            <a:ext cx="88569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3038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</a:rPr>
              <a:t>Во время работы за компьютером необходимо соблюдать </a:t>
            </a:r>
            <a:r>
              <a:rPr lang="ru-RU" sz="2800" b="1" dirty="0">
                <a:solidFill>
                  <a:srgbClr val="FF9900"/>
                </a:solidFill>
              </a:rPr>
              <a:t>правильную </a:t>
            </a:r>
            <a:r>
              <a:rPr lang="ru-RU" sz="2800" b="1" dirty="0" smtClean="0">
                <a:solidFill>
                  <a:srgbClr val="FF9900"/>
                </a:solidFill>
              </a:rPr>
              <a:t>осанку.</a:t>
            </a:r>
            <a:endParaRPr lang="en-US" altLang="ru-RU" sz="2800" dirty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  <p:pic>
        <p:nvPicPr>
          <p:cNvPr id="47106" name="Picture 2" descr="D:\Documents and Settings\Методист\Рабочий стол\дддд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595" y="2132856"/>
            <a:ext cx="5808274" cy="45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2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>
                <a:solidFill>
                  <a:srgbClr val="FF9900"/>
                </a:solidFill>
              </a:rPr>
              <a:t>Работа за компьютером</a:t>
            </a:r>
          </a:p>
        </p:txBody>
      </p:sp>
      <p:pic>
        <p:nvPicPr>
          <p:cNvPr id="45058" name="Picture 2" descr="D:\Documents and Settings\Методист\Рабочий стол\оророр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780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273696"/>
            <a:ext cx="88569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3038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требования к конструкции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кресла:</a:t>
            </a:r>
            <a:endParaRPr lang="en-US" altLang="ru-RU" sz="3200" dirty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177392" y="2492896"/>
            <a:ext cx="46826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оно должно обеспечивать равномерность распределения сил тяжести частей тела на опорные поверхности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 избежание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статического напряжения больших мышечных групп и позвоночного столба. </a:t>
            </a:r>
          </a:p>
        </p:txBody>
      </p:sp>
      <p:pic>
        <p:nvPicPr>
          <p:cNvPr id="43010" name="Picture 2" descr="D:\Documents and Settings\Методист\Рабочий стол\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948" y="1949465"/>
            <a:ext cx="3200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Рабочее место</a:t>
            </a:r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56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00982" y="1484784"/>
            <a:ext cx="88355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Помещение во время работы с компьютером должно быть хорошо освещено. Освещение в помещениях ПК должно быть смешанным: естественным, - за счет солнечного света, - и искусственным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Рабочее помещение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3861048"/>
            <a:ext cx="8352928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Запрещается работа с компьютером в темном или полутемном помещении</a:t>
            </a:r>
            <a:r>
              <a:rPr lang="ru-RU" sz="3600" b="1" dirty="0" smtClean="0">
                <a:solidFill>
                  <a:srgbClr val="C00000"/>
                </a:solidFill>
              </a:rPr>
              <a:t>!!!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28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00982" y="1484784"/>
            <a:ext cx="88355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2060"/>
                </a:solidFill>
              </a:rPr>
              <a:t>Рабочее место с ПК </a:t>
            </a:r>
            <a:r>
              <a:rPr lang="ru-RU" sz="2800" dirty="0">
                <a:solidFill>
                  <a:srgbClr val="002060"/>
                </a:solidFill>
              </a:rPr>
              <a:t>должно располагаться по отношению к оконным проемам таким образом, чтобы естественный свет падал сбоку, предпочтительнее слева.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Рабочее помещение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200982" y="3861048"/>
            <a:ext cx="88355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>
              <a:defRPr/>
            </a:pPr>
            <a:r>
              <a:rPr lang="ru-RU" sz="2800" b="1" dirty="0">
                <a:solidFill>
                  <a:srgbClr val="002060"/>
                </a:solidFill>
              </a:rPr>
              <a:t>Следует избегать большого контраста </a:t>
            </a:r>
            <a:r>
              <a:rPr lang="ru-RU" sz="2800" dirty="0">
                <a:solidFill>
                  <a:srgbClr val="002060"/>
                </a:solidFill>
              </a:rPr>
              <a:t>между яркостью экрана и окружающего пространства. Оптимальным считается их выравнивание.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69214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00982" y="1484784"/>
            <a:ext cx="883551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00000"/>
                </a:solidFill>
              </a:rPr>
              <a:t>Не рекомендуется </a:t>
            </a:r>
            <a:r>
              <a:rPr lang="ru-RU" sz="3200" b="1" dirty="0">
                <a:solidFill>
                  <a:srgbClr val="002060"/>
                </a:solidFill>
              </a:rPr>
              <a:t>работать за ПК больше двух часов подряд без перерыва. Симптомы </a:t>
            </a:r>
            <a:r>
              <a:rPr lang="en-US" sz="3200" b="1" dirty="0">
                <a:solidFill>
                  <a:srgbClr val="002060"/>
                </a:solidFill>
              </a:rPr>
              <a:t>CVS </a:t>
            </a:r>
            <a:r>
              <a:rPr lang="ru-RU" sz="3200" b="1" dirty="0">
                <a:solidFill>
                  <a:srgbClr val="002060"/>
                </a:solidFill>
              </a:rPr>
              <a:t>(СКС – синдрома компьютерного стресса) у части пользователей обнаруживаются через 2 ч. непрерывной работы перед экраном, у большинства – через 4 ч. и практически у всех – через 6 ч.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Рекомендации</a:t>
            </a:r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55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00982" y="1484784"/>
            <a:ext cx="883551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2060"/>
                </a:solidFill>
              </a:rPr>
              <a:t>СКС проявляется </a:t>
            </a:r>
            <a:r>
              <a:rPr lang="ru-RU" sz="3200" dirty="0">
                <a:solidFill>
                  <a:srgbClr val="000000"/>
                </a:solidFill>
              </a:rPr>
              <a:t>головной болью, воспалением слизистой оболочки глаз, повышенной раздражительностью, вялостью и депрессией, сонливостью, утомляемостью, </a:t>
            </a:r>
            <a:r>
              <a:rPr lang="ru-RU" sz="3200" dirty="0" err="1">
                <a:solidFill>
                  <a:srgbClr val="000000"/>
                </a:solidFill>
              </a:rPr>
              <a:t>непроходящей</a:t>
            </a:r>
            <a:r>
              <a:rPr lang="ru-RU" sz="3200" dirty="0">
                <a:solidFill>
                  <a:srgbClr val="000000"/>
                </a:solidFill>
              </a:rPr>
              <a:t> усталостью (даже после отдыха), головными болями, болями в разных частях тела, нарушением визуального восприятия, ухудшением сосредоточенности и </a:t>
            </a:r>
            <a:r>
              <a:rPr lang="ru-RU" sz="3200" dirty="0" smtClean="0">
                <a:solidFill>
                  <a:srgbClr val="000000"/>
                </a:solidFill>
              </a:rPr>
              <a:t>работоспособности.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Рекомендации</a:t>
            </a:r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619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47863"/>
            <a:ext cx="7922840" cy="35814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 может означать для простого человека?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endParaRPr lang="ru-RU" sz="3600" b="1" dirty="0" smtClean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36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ли от этого защититься?</a:t>
            </a:r>
            <a:r>
              <a:rPr lang="ru-RU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ru-RU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00982" y="1484784"/>
            <a:ext cx="883551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>
              <a:spcBef>
                <a:spcPct val="50000"/>
              </a:spcBef>
              <a:defRPr/>
            </a:pPr>
            <a:r>
              <a:rPr lang="ru-RU" sz="3200" dirty="0">
                <a:solidFill>
                  <a:srgbClr val="002060"/>
                </a:solidFill>
              </a:rPr>
              <a:t>В процессе работы по возможности, чтобы уменьшить  отрицательное влияние монотонности, следует менять тип и содержание деятельности.</a:t>
            </a:r>
          </a:p>
          <a:p>
            <a:pPr indent="531813" algn="just">
              <a:spcBef>
                <a:spcPct val="50000"/>
              </a:spcBef>
              <a:defRPr/>
            </a:pPr>
            <a:r>
              <a:rPr lang="ru-RU" sz="3200" dirty="0">
                <a:solidFill>
                  <a:srgbClr val="002060"/>
                </a:solidFill>
              </a:rPr>
              <a:t>Через каждые 45 – 60 минут следует устраивать перерывы продолжительностью 10 – 20 минут, во время которых рекомендуется выполнять комплексы физических упражнений.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Рекомендации</a:t>
            </a:r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16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Рабочее помещение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8648" y="2495235"/>
            <a:ext cx="8352928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Нельзя работать при плохом самочувствии и перед сном. Это разрушает нервную систему, нарушает сон</a:t>
            </a:r>
            <a:r>
              <a:rPr lang="ru-RU" sz="3600" b="1" dirty="0" smtClean="0">
                <a:solidFill>
                  <a:srgbClr val="FF0000"/>
                </a:solidFill>
              </a:rPr>
              <a:t>!!!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97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15447" y="1916832"/>
            <a:ext cx="883551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Хотя картина воздействия компьютеров на организм человека, описанная выше, выглядит довольно мрачной, нужно помнить, что подобные последствия возможны лишь в случае абсолютного игнорирования мер безопасности и гигиенических норм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Рекомендации</a:t>
            </a:r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94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15447" y="1916832"/>
            <a:ext cx="883551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Профилактические и оздоровительные методики и технологии отечественных и зарубежных авторов позволят свести к минимуму негативное воздействие компьютера на Ваше здоровье, сделать работу на ПК приятным и увлекательным занятием.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Рекомендации</a:t>
            </a:r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17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215447" y="1916832"/>
            <a:ext cx="883551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Tx/>
              <a:buAutoNum type="arabicPeriod"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Г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Демирчоглян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Человек у компьютера: как сохранить здоровье, М.: ТЕРРА-книжный клуб, 2001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Энциклопедия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для детей. Т. 22. Информатика. М.: , изд.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Аванта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+, 2004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Иллюстрации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из журналов: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КомпьюАрт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Kosmopolitan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Компьютер Пресс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Использовалась презентация «Человек у компьютера: как сохранить здоровье?»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308304" cy="1165126"/>
          </a:xfrm>
        </p:spPr>
        <p:txBody>
          <a:bodyPr/>
          <a:lstStyle/>
          <a:p>
            <a:r>
              <a:rPr lang="ru-RU" sz="3600" dirty="0" smtClean="0">
                <a:solidFill>
                  <a:srgbClr val="FF9900"/>
                </a:solidFill>
              </a:rPr>
              <a:t>Информационные ресурсы</a:t>
            </a:r>
            <a:endParaRPr lang="ru-RU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587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gray">
          <a:xfrm>
            <a:off x="1771650" y="4572000"/>
            <a:ext cx="2071688" cy="12954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gray">
          <a:xfrm>
            <a:off x="5238750" y="4545013"/>
            <a:ext cx="1695450" cy="1322387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gray">
          <a:xfrm>
            <a:off x="5211763" y="2057400"/>
            <a:ext cx="1722437" cy="12192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5012703" y="2454009"/>
            <a:ext cx="1362075" cy="1322387"/>
            <a:chOff x="4320" y="1152"/>
            <a:chExt cx="414" cy="402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949" name="Group 13"/>
          <p:cNvGrpSpPr>
            <a:grpSpLocks/>
          </p:cNvGrpSpPr>
          <p:nvPr/>
        </p:nvGrpSpPr>
        <p:grpSpPr bwMode="auto">
          <a:xfrm>
            <a:off x="3798013" y="4123532"/>
            <a:ext cx="1362075" cy="1350962"/>
            <a:chOff x="4320" y="1152"/>
            <a:chExt cx="414" cy="402"/>
          </a:xfrm>
        </p:grpSpPr>
        <p:sp>
          <p:nvSpPr>
            <p:cNvPr id="3995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2420937" y="2467503"/>
            <a:ext cx="1362075" cy="1322387"/>
            <a:chOff x="4320" y="1152"/>
            <a:chExt cx="414" cy="402"/>
          </a:xfrm>
        </p:grpSpPr>
        <p:sp>
          <p:nvSpPr>
            <p:cNvPr id="39953" name="AutoShape 1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179512" y="2844893"/>
            <a:ext cx="20882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монитор</a:t>
            </a:r>
            <a:endParaRPr lang="en-US" altLang="ru-RU" sz="3600" dirty="0">
              <a:solidFill>
                <a:srgbClr val="080808"/>
              </a:solidFill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6444208" y="2740732"/>
            <a:ext cx="2699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клавиатура</a:t>
            </a:r>
            <a:endParaRPr lang="en-US" alt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5257800" y="4799013"/>
            <a:ext cx="1834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мышь</a:t>
            </a:r>
            <a:endParaRPr lang="en-US" altLang="ru-RU" sz="3600" dirty="0">
              <a:solidFill>
                <a:srgbClr val="00B050"/>
              </a:solidFill>
            </a:endParaRPr>
          </a:p>
        </p:txBody>
      </p:sp>
      <p:sp>
        <p:nvSpPr>
          <p:cNvPr id="39964" name="Rectangle 28"/>
          <p:cNvSpPr>
            <a:spLocks noGrp="1" noChangeArrowheads="1"/>
          </p:cNvSpPr>
          <p:nvPr>
            <p:ph type="title"/>
          </p:nvPr>
        </p:nvSpPr>
        <p:spPr>
          <a:xfrm>
            <a:off x="23739" y="141597"/>
            <a:ext cx="6564485" cy="218122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Наибольший вред здоровью пользователя наносят устройства ввода-вывода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66" name="Picture 30" descr="D:\Documents and Settings\Методист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564" y="2681022"/>
            <a:ext cx="12477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70" name="Picture 34" descr="D:\Documents and Settings\Методист\Рабочий стол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244" y="2661689"/>
            <a:ext cx="1202863" cy="8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71" name="Picture 35" descr="D:\Documents and Settings\Методист\Рабочий стол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341" y="4458891"/>
            <a:ext cx="1193898" cy="6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gray">
          <a:xfrm>
            <a:off x="1006098" y="2642067"/>
            <a:ext cx="7652072" cy="3733800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gray">
          <a:xfrm>
            <a:off x="6311900" y="3027363"/>
            <a:ext cx="2220540" cy="3052762"/>
          </a:xfrm>
          <a:prstGeom prst="roundRect">
            <a:avLst>
              <a:gd name="adj" fmla="val 9523"/>
            </a:avLst>
          </a:prstGeom>
          <a:solidFill>
            <a:schemeClr val="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gray">
          <a:xfrm>
            <a:off x="4697413" y="3027363"/>
            <a:ext cx="1560512" cy="2652712"/>
          </a:xfrm>
          <a:prstGeom prst="roundRect">
            <a:avLst>
              <a:gd name="adj" fmla="val 9523"/>
            </a:avLst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gray">
          <a:xfrm>
            <a:off x="2771800" y="3027363"/>
            <a:ext cx="1874813" cy="2652712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gray">
          <a:xfrm>
            <a:off x="1078707" y="2987667"/>
            <a:ext cx="1560512" cy="2652712"/>
          </a:xfrm>
          <a:prstGeom prst="roundRect">
            <a:avLst>
              <a:gd name="adj" fmla="val 9523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gray">
          <a:xfrm>
            <a:off x="1016654" y="1484784"/>
            <a:ext cx="64807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 (особенно монитор) является источником:  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1074580" y="5165015"/>
            <a:ext cx="1554163" cy="704850"/>
            <a:chOff x="657" y="2893"/>
            <a:chExt cx="1032" cy="590"/>
          </a:xfrm>
        </p:grpSpPr>
        <p:sp>
          <p:nvSpPr>
            <p:cNvPr id="16394" name="AutoShape 10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2791843" y="5251391"/>
            <a:ext cx="1854770" cy="704850"/>
            <a:chOff x="657" y="2893"/>
            <a:chExt cx="1032" cy="590"/>
          </a:xfrm>
        </p:grpSpPr>
        <p:sp>
          <p:nvSpPr>
            <p:cNvPr id="16397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AutoShape 14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4713288" y="5375275"/>
            <a:ext cx="1554162" cy="704850"/>
            <a:chOff x="657" y="2893"/>
            <a:chExt cx="1032" cy="590"/>
          </a:xfrm>
        </p:grpSpPr>
        <p:sp>
          <p:nvSpPr>
            <p:cNvPr id="16400" name="AutoShape 16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AutoShape 17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6329362" y="5375275"/>
            <a:ext cx="2203077" cy="704850"/>
            <a:chOff x="657" y="2893"/>
            <a:chExt cx="1032" cy="590"/>
          </a:xfrm>
        </p:grpSpPr>
        <p:sp>
          <p:nvSpPr>
            <p:cNvPr id="16403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405" name="Text Box 21"/>
          <p:cNvSpPr txBox="1">
            <a:spLocks noChangeArrowheads="1"/>
          </p:cNvSpPr>
          <p:nvPr/>
        </p:nvSpPr>
        <p:spPr bwMode="gray">
          <a:xfrm>
            <a:off x="1123033" y="3189288"/>
            <a:ext cx="1427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Электро-статического поля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gray">
          <a:xfrm>
            <a:off x="2915816" y="3189288"/>
            <a:ext cx="166729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Излучения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оптического диапазона 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(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ультрафиолетового, инфракрасного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и видимого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света)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gray">
          <a:xfrm>
            <a:off x="4776788" y="3189288"/>
            <a:ext cx="1427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Рентгенов-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ского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излучения</a:t>
            </a:r>
            <a:endParaRPr lang="en-US" altLang="ru-RU" sz="16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gray">
          <a:xfrm>
            <a:off x="6378575" y="3189288"/>
            <a:ext cx="229788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75928"/>
                </a:solidFill>
                <a:cs typeface="Arial" charset="0"/>
              </a:rPr>
              <a:t>Электромагнитных  </a:t>
            </a:r>
            <a:r>
              <a:rPr lang="ru-RU" sz="1600" dirty="0">
                <a:solidFill>
                  <a:srgbClr val="075928"/>
                </a:solidFill>
                <a:cs typeface="Arial" charset="0"/>
              </a:rPr>
              <a:t>излучений </a:t>
            </a:r>
            <a:r>
              <a:rPr lang="ru-RU" sz="1600" dirty="0" smtClean="0">
                <a:solidFill>
                  <a:srgbClr val="075928"/>
                </a:solidFill>
                <a:cs typeface="Arial" charset="0"/>
              </a:rPr>
              <a:t>в </a:t>
            </a:r>
            <a:r>
              <a:rPr lang="ru-RU" sz="1600" dirty="0">
                <a:solidFill>
                  <a:srgbClr val="075928"/>
                </a:solidFill>
                <a:cs typeface="Arial" charset="0"/>
              </a:rPr>
              <a:t>низкочастотном, </a:t>
            </a:r>
            <a:r>
              <a:rPr lang="ru-RU" sz="1600" dirty="0" err="1">
                <a:solidFill>
                  <a:srgbClr val="075928"/>
                </a:solidFill>
                <a:cs typeface="Arial" charset="0"/>
              </a:rPr>
              <a:t>сверхнизкочастотном</a:t>
            </a:r>
            <a:r>
              <a:rPr lang="ru-RU" sz="1600" dirty="0">
                <a:solidFill>
                  <a:srgbClr val="075928"/>
                </a:solidFill>
                <a:cs typeface="Arial" charset="0"/>
              </a:rPr>
              <a:t> </a:t>
            </a:r>
            <a:br>
              <a:rPr lang="ru-RU" sz="1600" dirty="0">
                <a:solidFill>
                  <a:srgbClr val="075928"/>
                </a:solidFill>
                <a:cs typeface="Arial" charset="0"/>
              </a:rPr>
            </a:br>
            <a:r>
              <a:rPr lang="ru-RU" sz="1600" dirty="0" smtClean="0">
                <a:solidFill>
                  <a:srgbClr val="075928"/>
                </a:solidFill>
                <a:cs typeface="Arial" charset="0"/>
              </a:rPr>
              <a:t>и </a:t>
            </a:r>
            <a:r>
              <a:rPr lang="ru-RU" sz="1600" dirty="0">
                <a:solidFill>
                  <a:srgbClr val="075928"/>
                </a:solidFill>
                <a:cs typeface="Arial" charset="0"/>
              </a:rPr>
              <a:t>высокочастотном диапазонах </a:t>
            </a:r>
            <a:r>
              <a:rPr lang="ru-RU" sz="1600" dirty="0" smtClean="0">
                <a:solidFill>
                  <a:srgbClr val="075928"/>
                </a:solidFill>
                <a:cs typeface="Arial" charset="0"/>
              </a:rPr>
              <a:t> (</a:t>
            </a:r>
            <a:r>
              <a:rPr lang="ru-RU" sz="1600" dirty="0">
                <a:solidFill>
                  <a:srgbClr val="075928"/>
                </a:solidFill>
                <a:cs typeface="Arial" charset="0"/>
              </a:rPr>
              <a:t>2 Гц - 400 кГц)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gray">
          <a:xfrm>
            <a:off x="1128713" y="5231690"/>
            <a:ext cx="365125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600" b="1" dirty="0">
                <a:solidFill>
                  <a:srgbClr val="F8F8F8"/>
                </a:solidFill>
                <a:cs typeface="Arial" charset="0"/>
              </a:rPr>
              <a:t>A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gray">
          <a:xfrm>
            <a:off x="2915816" y="5295691"/>
            <a:ext cx="365125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600" b="1" dirty="0">
                <a:solidFill>
                  <a:srgbClr val="F8F8F8"/>
                </a:solidFill>
                <a:cs typeface="Arial" charset="0"/>
              </a:rPr>
              <a:t>B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gray">
          <a:xfrm>
            <a:off x="4733925" y="5367338"/>
            <a:ext cx="363538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600" b="1">
                <a:solidFill>
                  <a:srgbClr val="F8F8F8"/>
                </a:solidFill>
                <a:cs typeface="Arial" charset="0"/>
              </a:rPr>
              <a:t>C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gray">
          <a:xfrm>
            <a:off x="6332538" y="5367338"/>
            <a:ext cx="365125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600" b="1" dirty="0">
                <a:solidFill>
                  <a:srgbClr val="F8F8F8"/>
                </a:solidFill>
                <a:cs typeface="Arial" charset="0"/>
              </a:rPr>
              <a:t>D</a:t>
            </a: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gray">
          <a:xfrm>
            <a:off x="1094994" y="5166494"/>
            <a:ext cx="1549485" cy="618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41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28800"/>
            <a:ext cx="7922840" cy="4680519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время работы  компьютера </a:t>
            </a: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лучевая трубка видеомонитора создает ионизирующее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рентгеновское) 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излучение. 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Однако </a:t>
            </a: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современных мониторах оно незначительно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так как надежно экранизируется и сравнимо с естественным радиационным фоном.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endParaRPr lang="ru-RU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36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0329" y="476672"/>
            <a:ext cx="6190471" cy="1381150"/>
          </a:xfrm>
        </p:spPr>
        <p:txBody>
          <a:bodyPr/>
          <a:lstStyle/>
          <a:p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того чтобы наиболее полно оценить состояние компьютерной техники определен комплекс критериев оценки качества ПЭВМ:</a:t>
            </a:r>
            <a:endParaRPr lang="en-US" altLang="ru-RU" sz="2400" dirty="0">
              <a:solidFill>
                <a:srgbClr val="FFC000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486400" y="2859135"/>
            <a:ext cx="3276600" cy="11644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486400" y="1950229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gray">
          <a:xfrm rot="-37439143">
            <a:off x="403225" y="2549525"/>
            <a:ext cx="3886200" cy="3886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gray">
          <a:xfrm rot="-37440864">
            <a:off x="766763" y="3294063"/>
            <a:ext cx="3138487" cy="31384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gray">
          <a:xfrm rot="-37448793">
            <a:off x="1137444" y="4040981"/>
            <a:ext cx="2390775" cy="2392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gray">
          <a:xfrm rot="5743865">
            <a:off x="1524793" y="4777581"/>
            <a:ext cx="1643063" cy="164465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554406" y="1996132"/>
            <a:ext cx="3627437" cy="457200"/>
            <a:chOff x="406" y="980"/>
            <a:chExt cx="2330" cy="294"/>
          </a:xfrm>
        </p:grpSpPr>
        <p:sp>
          <p:nvSpPr>
            <p:cNvPr id="24586" name="AutoShape 1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89A8">
                    <a:gamma/>
                    <a:tint val="67059"/>
                    <a:invGamma/>
                  </a:srgbClr>
                </a:gs>
                <a:gs pos="100000">
                  <a:srgbClr val="3289A8"/>
                </a:gs>
              </a:gsLst>
              <a:lin ang="0" scaled="1"/>
            </a:gradFill>
            <a:ln w="12700">
              <a:solidFill>
                <a:srgbClr val="3289A8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89" name="Text Box 18"/>
          <p:cNvSpPr txBox="1">
            <a:spLocks noChangeArrowheads="1"/>
          </p:cNvSpPr>
          <p:nvPr/>
        </p:nvSpPr>
        <p:spPr bwMode="white">
          <a:xfrm>
            <a:off x="760993" y="1955900"/>
            <a:ext cx="3023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Структура оценки</a:t>
            </a:r>
            <a:endParaRPr lang="en-US" altLang="ru-RU" sz="24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gray">
          <a:xfrm>
            <a:off x="4560570" y="2112962"/>
            <a:ext cx="1397000" cy="523875"/>
          </a:xfrm>
          <a:prstGeom prst="homePlate">
            <a:avLst>
              <a:gd name="adj" fmla="val 399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white">
          <a:xfrm>
            <a:off x="4482321" y="22225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1</a:t>
            </a:r>
            <a:endParaRPr lang="en-US" altLang="ru-RU" sz="1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gray">
          <a:xfrm>
            <a:off x="4538588" y="3072606"/>
            <a:ext cx="1397000" cy="522287"/>
          </a:xfrm>
          <a:prstGeom prst="homePlate">
            <a:avLst>
              <a:gd name="adj" fmla="val 400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white">
          <a:xfrm>
            <a:off x="4495800" y="317690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8F8F8"/>
                </a:solidFill>
              </a:rPr>
              <a:t>2</a:t>
            </a:r>
            <a:endParaRPr lang="en-US" altLang="ru-RU" b="1" dirty="0">
              <a:solidFill>
                <a:srgbClr val="F8F8F8"/>
              </a:solidFill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5583055" y="5382416"/>
            <a:ext cx="3276600" cy="9989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5486400" y="4122738"/>
            <a:ext cx="3276600" cy="11470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gray">
          <a:xfrm>
            <a:off x="4570413" y="4321175"/>
            <a:ext cx="1397000" cy="523875"/>
          </a:xfrm>
          <a:prstGeom prst="homePlate">
            <a:avLst>
              <a:gd name="adj" fmla="val 3995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Text Box 18"/>
          <p:cNvSpPr txBox="1">
            <a:spLocks noChangeArrowheads="1"/>
          </p:cNvSpPr>
          <p:nvPr/>
        </p:nvSpPr>
        <p:spPr bwMode="white">
          <a:xfrm>
            <a:off x="4505434" y="4399755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8F8F8"/>
                </a:solidFill>
              </a:rPr>
              <a:t>3</a:t>
            </a:r>
            <a:endParaRPr lang="en-US" altLang="ru-RU" b="1" dirty="0">
              <a:solidFill>
                <a:srgbClr val="F8F8F8"/>
              </a:solidFill>
            </a:endParaRP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gray">
          <a:xfrm>
            <a:off x="4495800" y="5549740"/>
            <a:ext cx="1397000" cy="522287"/>
          </a:xfrm>
          <a:prstGeom prst="homePlate">
            <a:avLst>
              <a:gd name="adj" fmla="val 4007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Text Box 18"/>
          <p:cNvSpPr txBox="1">
            <a:spLocks noChangeArrowheads="1"/>
          </p:cNvSpPr>
          <p:nvPr/>
        </p:nvSpPr>
        <p:spPr bwMode="white">
          <a:xfrm>
            <a:off x="4416278" y="5653945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8F8F8"/>
                </a:solidFill>
              </a:rPr>
              <a:t>4</a:t>
            </a:r>
            <a:endParaRPr lang="en-US" altLang="ru-RU" b="1" dirty="0">
              <a:solidFill>
                <a:srgbClr val="F8F8F8"/>
              </a:solidFill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gray">
          <a:xfrm>
            <a:off x="5930121" y="2154651"/>
            <a:ext cx="2819400" cy="48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год выпуска и производитель</a:t>
            </a:r>
            <a:endParaRPr lang="en-US" altLang="ru-RU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gray">
          <a:xfrm>
            <a:off x="5943600" y="4192588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C3925D"/>
                </a:solidFill>
              </a:rPr>
              <a:t>наличие сертификата </a:t>
            </a:r>
            <a:r>
              <a:rPr lang="ru-RU" sz="1600" dirty="0" smtClean="0">
                <a:solidFill>
                  <a:srgbClr val="C3925D"/>
                </a:solidFill>
              </a:rPr>
              <a:t>безопасности </a:t>
            </a:r>
            <a:r>
              <a:rPr lang="ru-RU" sz="1600" dirty="0">
                <a:solidFill>
                  <a:srgbClr val="C3925D"/>
                </a:solidFill>
              </a:rPr>
              <a:t>ГОСТ Р (или информации на компьютере о прохождении им данной сертификации</a:t>
            </a:r>
            <a:r>
              <a:rPr lang="ru-RU" sz="1600" u="sng" dirty="0">
                <a:solidFill>
                  <a:srgbClr val="C3925D"/>
                </a:solidFill>
              </a:rPr>
              <a:t>)</a:t>
            </a:r>
          </a:p>
        </p:txBody>
      </p:sp>
      <p:sp>
        <p:nvSpPr>
          <p:cNvPr id="24602" name="Text Box 18"/>
          <p:cNvSpPr txBox="1">
            <a:spLocks noChangeArrowheads="1"/>
          </p:cNvSpPr>
          <p:nvPr/>
        </p:nvSpPr>
        <p:spPr bwMode="gray">
          <a:xfrm>
            <a:off x="1526310" y="5112176"/>
            <a:ext cx="17209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наличие  гигиенического сертификата </a:t>
            </a:r>
          </a:p>
        </p:txBody>
      </p:sp>
      <p:sp>
        <p:nvSpPr>
          <p:cNvPr id="24603" name="Text Box 18"/>
          <p:cNvSpPr txBox="1">
            <a:spLocks noChangeArrowheads="1"/>
          </p:cNvSpPr>
          <p:nvPr/>
        </p:nvSpPr>
        <p:spPr bwMode="gray">
          <a:xfrm>
            <a:off x="1326956" y="4122738"/>
            <a:ext cx="2149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сертификат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безопасности</a:t>
            </a:r>
            <a:endParaRPr lang="en-US" alt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604" name="Text Box 18"/>
          <p:cNvSpPr txBox="1">
            <a:spLocks noChangeArrowheads="1"/>
          </p:cNvSpPr>
          <p:nvPr/>
        </p:nvSpPr>
        <p:spPr bwMode="gray">
          <a:xfrm>
            <a:off x="1110166" y="3377297"/>
            <a:ext cx="24405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информация о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MPR и ТСО</a:t>
            </a:r>
            <a:endParaRPr lang="en-US" alt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605" name="Text Box 18"/>
          <p:cNvSpPr txBox="1">
            <a:spLocks noChangeArrowheads="1"/>
          </p:cNvSpPr>
          <p:nvPr/>
        </p:nvSpPr>
        <p:spPr bwMode="gray">
          <a:xfrm>
            <a:off x="1312068" y="2599581"/>
            <a:ext cx="2149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выпуска и производитель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gray">
          <a:xfrm>
            <a:off x="5853111" y="2914404"/>
            <a:ext cx="28964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наличие на компьютере (или в его документации) информации о соответствии международным стандартам MPR и ТСО</a:t>
            </a:r>
            <a:endParaRPr lang="en-US" altLang="ru-RU" sz="1400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gray">
          <a:xfrm>
            <a:off x="5828642" y="5505196"/>
            <a:ext cx="2945345" cy="7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rgbClr val="00B050"/>
                </a:solidFill>
              </a:rPr>
              <a:t>наличие  </a:t>
            </a:r>
            <a:r>
              <a:rPr lang="ru-RU" sz="1600" dirty="0">
                <a:solidFill>
                  <a:srgbClr val="00B050"/>
                </a:solidFill>
              </a:rPr>
              <a:t>гигиенического сертификата </a:t>
            </a:r>
            <a:r>
              <a:rPr lang="ru-RU" sz="1600" dirty="0" smtClean="0">
                <a:solidFill>
                  <a:srgbClr val="00B050"/>
                </a:solidFill>
              </a:rPr>
              <a:t>Госсанэпиднадзора </a:t>
            </a:r>
            <a:r>
              <a:rPr lang="ru-RU" sz="1600" dirty="0">
                <a:solidFill>
                  <a:srgbClr val="00B050"/>
                </a:solidFill>
              </a:rPr>
              <a:t>Минздрава</a:t>
            </a:r>
            <a:endParaRPr lang="en-US" altLang="ru-RU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gray">
          <a:xfrm>
            <a:off x="5450976" y="3038475"/>
            <a:ext cx="2703512" cy="285510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gray">
          <a:xfrm>
            <a:off x="5450976" y="3069417"/>
            <a:ext cx="2703512" cy="2824163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blackGray">
          <a:xfrm rot="-10793605" flipH="1" flipV="1">
            <a:off x="4009251" y="3698515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2348880"/>
            <a:ext cx="446449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3038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ЖК-мониторы можно назвать почти «зелеными» устройствами, сберегающими здоровье людей. 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  <a:p>
            <a:pPr indent="173038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Без особых опасений за здоровье с ними могут работать и женщины, и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дети.</a:t>
            </a:r>
            <a:endParaRPr lang="en-US" altLang="ru-RU" sz="2400" dirty="0">
              <a:solidFill>
                <a:schemeClr val="tx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ЖК мониторы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44034" name="Picture 2" descr="D:\Documents and Settings\Методист\Рабочий стол\32323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954" y="3259140"/>
            <a:ext cx="2091556" cy="23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Text Box 9"/>
          <p:cNvSpPr txBox="1">
            <a:spLocks noChangeArrowheads="1"/>
          </p:cNvSpPr>
          <p:nvPr/>
        </p:nvSpPr>
        <p:spPr bwMode="gray">
          <a:xfrm>
            <a:off x="179512" y="1772816"/>
            <a:ext cx="849694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 algn="just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Работа с дисплеем 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предполагает, </a:t>
            </a:r>
            <a:r>
              <a:rPr lang="ru-RU" sz="3600" b="1" dirty="0">
                <a:solidFill>
                  <a:schemeClr val="tx2">
                    <a:lumMod val="10000"/>
                  </a:schemeClr>
                </a:solidFill>
              </a:rPr>
              <a:t>прежде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всего,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визуальное восприятие отображенной </a:t>
            </a:r>
            <a:r>
              <a:rPr lang="ru-RU" sz="3600" b="1" dirty="0">
                <a:solidFill>
                  <a:schemeClr val="tx2">
                    <a:lumMod val="10000"/>
                  </a:schemeClr>
                </a:solidFill>
              </a:rPr>
              <a:t>на экране монитора информации, поэтому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значительной нагрузке подвергается зрительный аппарат работающих с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ПК.</a:t>
            </a:r>
            <a:endParaRPr lang="en-US" altLang="ru-RU" sz="36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70922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ЖК мониторы</a:t>
            </a:r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72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3TGp_research_light">
  <a:themeElements>
    <a:clrScheme name="Default Design 3">
      <a:dk1>
        <a:srgbClr val="85218F"/>
      </a:dk1>
      <a:lt1>
        <a:srgbClr val="FFFFFF"/>
      </a:lt1>
      <a:dk2>
        <a:srgbClr val="F9DBF3"/>
      </a:dk2>
      <a:lt2>
        <a:srgbClr val="808080"/>
      </a:lt2>
      <a:accent1>
        <a:srgbClr val="9461CD"/>
      </a:accent1>
      <a:accent2>
        <a:srgbClr val="4E8DDA"/>
      </a:accent2>
      <a:accent3>
        <a:srgbClr val="FFFFFF"/>
      </a:accent3>
      <a:accent4>
        <a:srgbClr val="711B79"/>
      </a:accent4>
      <a:accent5>
        <a:srgbClr val="C8B7E3"/>
      </a:accent5>
      <a:accent6>
        <a:srgbClr val="467FC5"/>
      </a:accent6>
      <a:hlink>
        <a:srgbClr val="3FBB83"/>
      </a:hlink>
      <a:folHlink>
        <a:srgbClr val="C98C4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573TGp_research_light</Template>
  <TotalTime>636</TotalTime>
  <Words>1026</Words>
  <Application>Microsoft Office PowerPoint</Application>
  <PresentationFormat>Экран (4:3)</PresentationFormat>
  <Paragraphs>176</Paragraphs>
  <Slides>34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573TGp_research_light</vt:lpstr>
      <vt:lpstr>Санитарно-гигиенические нормы при работе с ПК</vt:lpstr>
      <vt:lpstr>Слайд 2</vt:lpstr>
      <vt:lpstr>Слайд 3</vt:lpstr>
      <vt:lpstr>Наибольший вред здоровью пользователя наносят устройства ввода-вывода:</vt:lpstr>
      <vt:lpstr>Слайд 5</vt:lpstr>
      <vt:lpstr>Слайд 6</vt:lpstr>
      <vt:lpstr>Для того чтобы наиболее полно оценить состояние компьютерной техники определен комплекс критериев оценки качества ПЭВМ:</vt:lpstr>
      <vt:lpstr>ЖК мониторы</vt:lpstr>
      <vt:lpstr>ЖК мониторы</vt:lpstr>
      <vt:lpstr>Работа с клавиатурой</vt:lpstr>
      <vt:lpstr>Работа с клавиатурой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Работа за компьютером</vt:lpstr>
      <vt:lpstr>Рабочее место</vt:lpstr>
      <vt:lpstr>Рабочее помещение</vt:lpstr>
      <vt:lpstr>Рабочее помещение</vt:lpstr>
      <vt:lpstr>Рекомендации</vt:lpstr>
      <vt:lpstr>Рекомендации</vt:lpstr>
      <vt:lpstr>Рекомендации</vt:lpstr>
      <vt:lpstr>Рабочее помещение</vt:lpstr>
      <vt:lpstr>Рекомендации</vt:lpstr>
      <vt:lpstr>Рекомендации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Санитарно-гигиенические нормы при работе с ПК</dc:title>
  <dc:creator>деканат</dc:creator>
  <cp:lastModifiedBy>kuimo_000</cp:lastModifiedBy>
  <cp:revision>25</cp:revision>
  <dcterms:created xsi:type="dcterms:W3CDTF">2015-03-17T06:04:51Z</dcterms:created>
  <dcterms:modified xsi:type="dcterms:W3CDTF">2020-08-28T13:03:44Z</dcterms:modified>
</cp:coreProperties>
</file>