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3"/>
  </p:notesMasterIdLst>
  <p:sldIdLst>
    <p:sldId id="269" r:id="rId2"/>
    <p:sldId id="273" r:id="rId3"/>
    <p:sldId id="274" r:id="rId4"/>
    <p:sldId id="276" r:id="rId5"/>
    <p:sldId id="277" r:id="rId6"/>
    <p:sldId id="278" r:id="rId7"/>
    <p:sldId id="270" r:id="rId8"/>
    <p:sldId id="272" r:id="rId9"/>
    <p:sldId id="257" r:id="rId10"/>
    <p:sldId id="259" r:id="rId11"/>
    <p:sldId id="27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56C2"/>
    <a:srgbClr val="6600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image" Target="../media/image43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12" Type="http://schemas.openxmlformats.org/officeDocument/2006/relationships/image" Target="../media/image42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11" Type="http://schemas.openxmlformats.org/officeDocument/2006/relationships/image" Target="../media/image41.wmf"/><Relationship Id="rId5" Type="http://schemas.openxmlformats.org/officeDocument/2006/relationships/image" Target="../media/image3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10" Type="http://schemas.openxmlformats.org/officeDocument/2006/relationships/image" Target="../media/image53.wmf"/><Relationship Id="rId4" Type="http://schemas.openxmlformats.org/officeDocument/2006/relationships/image" Target="../media/image47.wmf"/><Relationship Id="rId9" Type="http://schemas.openxmlformats.org/officeDocument/2006/relationships/image" Target="../media/image5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emf"/><Relationship Id="rId7" Type="http://schemas.openxmlformats.org/officeDocument/2006/relationships/image" Target="../media/image60.emf"/><Relationship Id="rId2" Type="http://schemas.openxmlformats.org/officeDocument/2006/relationships/image" Target="../media/image55.emf"/><Relationship Id="rId1" Type="http://schemas.openxmlformats.org/officeDocument/2006/relationships/image" Target="../media/image54.emf"/><Relationship Id="rId6" Type="http://schemas.openxmlformats.org/officeDocument/2006/relationships/image" Target="../media/image59.emf"/><Relationship Id="rId5" Type="http://schemas.openxmlformats.org/officeDocument/2006/relationships/image" Target="../media/image58.emf"/><Relationship Id="rId4" Type="http://schemas.openxmlformats.org/officeDocument/2006/relationships/image" Target="../media/image57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emf"/><Relationship Id="rId2" Type="http://schemas.openxmlformats.org/officeDocument/2006/relationships/image" Target="../media/image62.emf"/><Relationship Id="rId1" Type="http://schemas.openxmlformats.org/officeDocument/2006/relationships/image" Target="../media/image61.emf"/><Relationship Id="rId4" Type="http://schemas.openxmlformats.org/officeDocument/2006/relationships/image" Target="../media/image64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emf"/><Relationship Id="rId2" Type="http://schemas.openxmlformats.org/officeDocument/2006/relationships/image" Target="../media/image66.emf"/><Relationship Id="rId1" Type="http://schemas.openxmlformats.org/officeDocument/2006/relationships/image" Target="../media/image65.emf"/><Relationship Id="rId5" Type="http://schemas.openxmlformats.org/officeDocument/2006/relationships/image" Target="../media/image69.emf"/><Relationship Id="rId4" Type="http://schemas.openxmlformats.org/officeDocument/2006/relationships/image" Target="../media/image68.e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7E48A-B044-4EAF-9B34-951CC60D26FD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4A780-B69E-4E35-B84A-D51516EEAE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236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4A780-B69E-4E35-B84A-D51516EEAE93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D4FB-E37D-49A7-9157-1FC39374BC44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C466-D8E7-4F32-B3C9-86A7A89E9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D4FB-E37D-49A7-9157-1FC39374BC44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C466-D8E7-4F32-B3C9-86A7A89E9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D4FB-E37D-49A7-9157-1FC39374BC44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C466-D8E7-4F32-B3C9-86A7A89E9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E199E-9266-4ADB-B411-3836932F9E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D4FB-E37D-49A7-9157-1FC39374BC44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C466-D8E7-4F32-B3C9-86A7A89E9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D4FB-E37D-49A7-9157-1FC39374BC44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C466-D8E7-4F32-B3C9-86A7A89E9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D4FB-E37D-49A7-9157-1FC39374BC44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C466-D8E7-4F32-B3C9-86A7A89E9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D4FB-E37D-49A7-9157-1FC39374BC44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C466-D8E7-4F32-B3C9-86A7A89E9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D4FB-E37D-49A7-9157-1FC39374BC44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C466-D8E7-4F32-B3C9-86A7A89E9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D4FB-E37D-49A7-9157-1FC39374BC44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C466-D8E7-4F32-B3C9-86A7A89E9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D4FB-E37D-49A7-9157-1FC39374BC44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C466-D8E7-4F32-B3C9-86A7A89E9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D4FB-E37D-49A7-9157-1FC39374BC44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C466-D8E7-4F32-B3C9-86A7A89E9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CD4FB-E37D-49A7-9157-1FC39374BC44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8C466-D8E7-4F32-B3C9-86A7A89E9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 spd="med"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13" Type="http://schemas.openxmlformats.org/officeDocument/2006/relationships/oleObject" Target="../embeddings/oleObject72.bin"/><Relationship Id="rId18" Type="http://schemas.openxmlformats.org/officeDocument/2006/relationships/image" Target="../media/image7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1.wmf"/><Relationship Id="rId12" Type="http://schemas.openxmlformats.org/officeDocument/2006/relationships/image" Target="../media/image73.wmf"/><Relationship Id="rId17" Type="http://schemas.openxmlformats.org/officeDocument/2006/relationships/oleObject" Target="../embeddings/oleObject74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75.wmf"/><Relationship Id="rId20" Type="http://schemas.openxmlformats.org/officeDocument/2006/relationships/image" Target="../media/image77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9.bin"/><Relationship Id="rId11" Type="http://schemas.openxmlformats.org/officeDocument/2006/relationships/oleObject" Target="../embeddings/oleObject71.bin"/><Relationship Id="rId5" Type="http://schemas.openxmlformats.org/officeDocument/2006/relationships/image" Target="../media/image70.wmf"/><Relationship Id="rId15" Type="http://schemas.openxmlformats.org/officeDocument/2006/relationships/oleObject" Target="../embeddings/oleObject73.bin"/><Relationship Id="rId10" Type="http://schemas.openxmlformats.org/officeDocument/2006/relationships/image" Target="../media/image78.png"/><Relationship Id="rId19" Type="http://schemas.openxmlformats.org/officeDocument/2006/relationships/oleObject" Target="../embeddings/oleObject75.bin"/><Relationship Id="rId4" Type="http://schemas.openxmlformats.org/officeDocument/2006/relationships/oleObject" Target="../embeddings/oleObject68.bin"/><Relationship Id="rId9" Type="http://schemas.openxmlformats.org/officeDocument/2006/relationships/image" Target="../media/image72.wmf"/><Relationship Id="rId14" Type="http://schemas.openxmlformats.org/officeDocument/2006/relationships/image" Target="../media/image74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0.wmf"/><Relationship Id="rId7" Type="http://schemas.openxmlformats.org/officeDocument/2006/relationships/image" Target="../media/image14.png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4" Type="http://schemas.openxmlformats.org/officeDocument/2006/relationships/image" Target="../media/image2.wmf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28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7.wmf"/><Relationship Id="rId20" Type="http://schemas.openxmlformats.org/officeDocument/2006/relationships/image" Target="../media/image29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6.wmf"/><Relationship Id="rId22" Type="http://schemas.openxmlformats.org/officeDocument/2006/relationships/image" Target="../media/image3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38.wmf"/><Relationship Id="rId26" Type="http://schemas.openxmlformats.org/officeDocument/2006/relationships/image" Target="../media/image42.wmf"/><Relationship Id="rId3" Type="http://schemas.openxmlformats.org/officeDocument/2006/relationships/oleObject" Target="../embeddings/oleObject29.bin"/><Relationship Id="rId21" Type="http://schemas.openxmlformats.org/officeDocument/2006/relationships/oleObject" Target="../embeddings/oleObject38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36.bin"/><Relationship Id="rId25" Type="http://schemas.openxmlformats.org/officeDocument/2006/relationships/oleObject" Target="../embeddings/oleObject40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37.wmf"/><Relationship Id="rId20" Type="http://schemas.openxmlformats.org/officeDocument/2006/relationships/image" Target="../media/image3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3.bin"/><Relationship Id="rId24" Type="http://schemas.openxmlformats.org/officeDocument/2006/relationships/image" Target="../media/image41.wmf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23" Type="http://schemas.openxmlformats.org/officeDocument/2006/relationships/oleObject" Target="../embeddings/oleObject39.bin"/><Relationship Id="rId28" Type="http://schemas.openxmlformats.org/officeDocument/2006/relationships/image" Target="../media/image43.wmf"/><Relationship Id="rId10" Type="http://schemas.openxmlformats.org/officeDocument/2006/relationships/image" Target="../media/image34.wmf"/><Relationship Id="rId19" Type="http://schemas.openxmlformats.org/officeDocument/2006/relationships/oleObject" Target="../embeddings/oleObject37.bin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6.wmf"/><Relationship Id="rId22" Type="http://schemas.openxmlformats.org/officeDocument/2006/relationships/image" Target="../media/image40.wmf"/><Relationship Id="rId27" Type="http://schemas.openxmlformats.org/officeDocument/2006/relationships/oleObject" Target="../embeddings/oleObject4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47.bin"/><Relationship Id="rId18" Type="http://schemas.openxmlformats.org/officeDocument/2006/relationships/image" Target="../media/image51.wmf"/><Relationship Id="rId3" Type="http://schemas.openxmlformats.org/officeDocument/2006/relationships/oleObject" Target="../embeddings/oleObject42.bin"/><Relationship Id="rId21" Type="http://schemas.openxmlformats.org/officeDocument/2006/relationships/oleObject" Target="../embeddings/oleObject51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8.wmf"/><Relationship Id="rId1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0.wmf"/><Relationship Id="rId20" Type="http://schemas.openxmlformats.org/officeDocument/2006/relationships/image" Target="../media/image52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48.bin"/><Relationship Id="rId10" Type="http://schemas.openxmlformats.org/officeDocument/2006/relationships/image" Target="../media/image47.wmf"/><Relationship Id="rId19" Type="http://schemas.openxmlformats.org/officeDocument/2006/relationships/oleObject" Target="../embeddings/oleObject50.bin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49.wmf"/><Relationship Id="rId22" Type="http://schemas.openxmlformats.org/officeDocument/2006/relationships/image" Target="../media/image5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13" Type="http://schemas.openxmlformats.org/officeDocument/2006/relationships/image" Target="../media/image58.emf"/><Relationship Id="rId3" Type="http://schemas.openxmlformats.org/officeDocument/2006/relationships/image" Target="../media/image1.jpeg"/><Relationship Id="rId7" Type="http://schemas.openxmlformats.org/officeDocument/2006/relationships/image" Target="../media/image55.emf"/><Relationship Id="rId12" Type="http://schemas.openxmlformats.org/officeDocument/2006/relationships/oleObject" Target="../embeddings/oleObject56.bin"/><Relationship Id="rId17" Type="http://schemas.openxmlformats.org/officeDocument/2006/relationships/image" Target="../media/image60.e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58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3.bin"/><Relationship Id="rId11" Type="http://schemas.openxmlformats.org/officeDocument/2006/relationships/image" Target="../media/image57.emf"/><Relationship Id="rId5" Type="http://schemas.openxmlformats.org/officeDocument/2006/relationships/image" Target="../media/image54.emf"/><Relationship Id="rId15" Type="http://schemas.openxmlformats.org/officeDocument/2006/relationships/image" Target="../media/image59.emf"/><Relationship Id="rId10" Type="http://schemas.openxmlformats.org/officeDocument/2006/relationships/oleObject" Target="../embeddings/oleObject55.bin"/><Relationship Id="rId4" Type="http://schemas.openxmlformats.org/officeDocument/2006/relationships/oleObject" Target="../embeddings/oleObject52.bin"/><Relationship Id="rId9" Type="http://schemas.openxmlformats.org/officeDocument/2006/relationships/image" Target="../media/image56.emf"/><Relationship Id="rId14" Type="http://schemas.openxmlformats.org/officeDocument/2006/relationships/oleObject" Target="../embeddings/oleObject5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e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62.emf"/><Relationship Id="rId5" Type="http://schemas.openxmlformats.org/officeDocument/2006/relationships/oleObject" Target="../embeddings/oleObject60.bin"/><Relationship Id="rId10" Type="http://schemas.openxmlformats.org/officeDocument/2006/relationships/image" Target="../media/image64.emf"/><Relationship Id="rId4" Type="http://schemas.openxmlformats.org/officeDocument/2006/relationships/image" Target="../media/image61.emf"/><Relationship Id="rId9" Type="http://schemas.openxmlformats.org/officeDocument/2006/relationships/oleObject" Target="../embeddings/oleObject6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e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12" Type="http://schemas.openxmlformats.org/officeDocument/2006/relationships/image" Target="../media/image6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66.emf"/><Relationship Id="rId11" Type="http://schemas.openxmlformats.org/officeDocument/2006/relationships/oleObject" Target="../embeddings/oleObject67.bin"/><Relationship Id="rId5" Type="http://schemas.openxmlformats.org/officeDocument/2006/relationships/oleObject" Target="../embeddings/oleObject64.bin"/><Relationship Id="rId10" Type="http://schemas.openxmlformats.org/officeDocument/2006/relationships/image" Target="../media/image68.emf"/><Relationship Id="rId4" Type="http://schemas.openxmlformats.org/officeDocument/2006/relationships/image" Target="../media/image65.emf"/><Relationship Id="rId9" Type="http://schemas.openxmlformats.org/officeDocument/2006/relationships/oleObject" Target="../embeddings/oleObject6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285728"/>
            <a:ext cx="7772400" cy="192882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Тема урока:</a:t>
            </a:r>
            <a:br>
              <a:rPr lang="ru-RU" i="1" u="sng" dirty="0">
                <a:solidFill>
                  <a:srgbClr val="FF0000"/>
                </a:solidFill>
              </a:rPr>
            </a:br>
            <a:r>
              <a:rPr lang="ru-RU" b="1" i="1" u="sng" dirty="0">
                <a:solidFill>
                  <a:srgbClr val="FF0000"/>
                </a:solidFill>
              </a:rPr>
              <a:t>Показательные уравнения.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571504"/>
          </a:xfrm>
        </p:spPr>
        <p:txBody>
          <a:bodyPr>
            <a:normAutofit lnSpcReduction="10000"/>
          </a:bodyPr>
          <a:lstStyle/>
          <a:p>
            <a:pPr algn="l"/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Цели урока: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57290" y="3143248"/>
            <a:ext cx="72866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i="1" dirty="0">
                <a:solidFill>
                  <a:srgbClr val="FF0000"/>
                </a:solidFill>
              </a:rPr>
              <a:t>Дать определение показательного уравнения.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4414" y="4000504"/>
            <a:ext cx="67866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i="1" dirty="0">
                <a:solidFill>
                  <a:srgbClr val="FF0000"/>
                </a:solidFill>
              </a:rPr>
              <a:t>Научиться решать показательные уравнения.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14290"/>
            <a:ext cx="7358114" cy="1071570"/>
          </a:xfr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en-US" sz="3200" b="1" i="1" u="sng" dirty="0">
                <a:solidFill>
                  <a:srgbClr val="FF0000"/>
                </a:solidFill>
              </a:rPr>
              <a:t>I</a:t>
            </a:r>
            <a:r>
              <a:rPr lang="en-US" sz="3600" b="1" i="1" u="sng" dirty="0">
                <a:solidFill>
                  <a:srgbClr val="FF0000"/>
                </a:solidFill>
              </a:rPr>
              <a:t>. </a:t>
            </a:r>
            <a:r>
              <a:rPr lang="ru-RU" sz="3600" b="1" i="1" u="sng" dirty="0">
                <a:solidFill>
                  <a:srgbClr val="FF0000"/>
                </a:solidFill>
              </a:rPr>
              <a:t>Метод уравнивания оснований.</a:t>
            </a:r>
          </a:p>
        </p:txBody>
      </p:sp>
      <p:graphicFrame>
        <p:nvGraphicFramePr>
          <p:cNvPr id="8" name="Содержимое 7"/>
          <p:cNvGraphicFramePr>
            <a:graphicFrameLocks noGrp="1" noChangeAspect="1"/>
          </p:cNvGraphicFramePr>
          <p:nvPr>
            <p:ph sz="half" idx="2"/>
          </p:nvPr>
        </p:nvGraphicFramePr>
        <p:xfrm>
          <a:off x="4714875" y="1747838"/>
          <a:ext cx="2787650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Формула" r:id="rId4" imgW="1015920" imgH="469800" progId="Equation.3">
                  <p:embed/>
                </p:oleObj>
              </mc:Choice>
              <mc:Fallback>
                <p:oleObj name="Формула" r:id="rId4" imgW="1015920" imgH="469800" progId="Equation.3">
                  <p:embed/>
                  <p:pic>
                    <p:nvPicPr>
                      <p:cNvPr id="0" name="Picture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5" y="1747838"/>
                        <a:ext cx="2787650" cy="1289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4633913" y="3857625"/>
          <a:ext cx="4378325" cy="195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Формула" r:id="rId6" imgW="1015920" imgH="711000" progId="Equation.3">
                  <p:embed/>
                </p:oleObj>
              </mc:Choice>
              <mc:Fallback>
                <p:oleObj name="Формула" r:id="rId6" imgW="1015920" imgH="7110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3913" y="3857625"/>
                        <a:ext cx="4378325" cy="1957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Содержимое 7"/>
          <p:cNvGraphicFramePr>
            <a:graphicFrameLocks noGrp="1" noChangeAspect="1"/>
          </p:cNvGraphicFramePr>
          <p:nvPr/>
        </p:nvGraphicFramePr>
        <p:xfrm>
          <a:off x="4494213" y="3071813"/>
          <a:ext cx="2919412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Формула" r:id="rId8" imgW="939600" imgH="253800" progId="Equation.3">
                  <p:embed/>
                </p:oleObj>
              </mc:Choice>
              <mc:Fallback>
                <p:oleObj name="Формула" r:id="rId8" imgW="939600" imgH="253800" progId="Equation.3">
                  <p:embed/>
                  <p:pic>
                    <p:nvPicPr>
                      <p:cNvPr id="0" name="Picture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4213" y="3071813"/>
                        <a:ext cx="2919412" cy="811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18" descr="D:\мама\Рисунки .png\25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20923902">
            <a:off x="357158" y="5468604"/>
            <a:ext cx="1643075" cy="1389396"/>
          </a:xfrm>
          <a:prstGeom prst="rect">
            <a:avLst/>
          </a:prstGeom>
          <a:noFill/>
        </p:spPr>
      </p:pic>
      <p:sp>
        <p:nvSpPr>
          <p:cNvPr id="11" name="Текст 3"/>
          <p:cNvSpPr txBox="1">
            <a:spLocks/>
          </p:cNvSpPr>
          <p:nvPr/>
        </p:nvSpPr>
        <p:spPr>
          <a:xfrm>
            <a:off x="1714480" y="1785926"/>
            <a:ext cx="2286016" cy="5715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Tx/>
              <a:buFont typeface="Wingdings"/>
              <a:buNone/>
              <a:tabLst/>
              <a:defRPr/>
            </a:pPr>
            <a:r>
              <a:rPr kumimoji="0" lang="ru-RU" sz="3200" b="0" i="1" u="none" strike="noStrike" kern="1200" cap="none" spc="20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5400" b="0" i="1" u="none" strike="noStrike" kern="1200" cap="none" spc="20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200" b="0" i="1" u="none" strike="noStrike" cap="none" normalizeH="0" baseline="3000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6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Содержимое 4"/>
          <p:cNvSpPr txBox="1">
            <a:spLocks/>
          </p:cNvSpPr>
          <p:nvPr/>
        </p:nvSpPr>
        <p:spPr>
          <a:xfrm>
            <a:off x="1500166" y="2786058"/>
            <a:ext cx="2714644" cy="571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000232" y="5500702"/>
            <a:ext cx="20002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Ответ: 5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1714480" y="2071678"/>
          <a:ext cx="2143140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Формула" r:id="rId11" imgW="685800" imgH="228600" progId="Equation.3">
                  <p:embed/>
                </p:oleObj>
              </mc:Choice>
              <mc:Fallback>
                <p:oleObj name="Формула" r:id="rId11" imgW="685800" imgH="2286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2071678"/>
                        <a:ext cx="2143140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1714480" y="2714620"/>
          <a:ext cx="2103437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Формула" r:id="rId13" imgW="672840" imgH="228600" progId="Equation.3">
                  <p:embed/>
                </p:oleObj>
              </mc:Choice>
              <mc:Fallback>
                <p:oleObj name="Формула" r:id="rId13" imgW="672840" imgH="2286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2714620"/>
                        <a:ext cx="2103437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/>
        </p:nvGraphicFramePr>
        <p:xfrm>
          <a:off x="1785918" y="3429000"/>
          <a:ext cx="210343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Формула" r:id="rId15" imgW="672840" imgH="203040" progId="Equation.3">
                  <p:embed/>
                </p:oleObj>
              </mc:Choice>
              <mc:Fallback>
                <p:oleObj name="Формула" r:id="rId15" imgW="672840" imgH="20304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3429000"/>
                        <a:ext cx="2103438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Объект 23"/>
          <p:cNvGraphicFramePr>
            <a:graphicFrameLocks noChangeAspect="1"/>
          </p:cNvGraphicFramePr>
          <p:nvPr/>
        </p:nvGraphicFramePr>
        <p:xfrm>
          <a:off x="1857356" y="4000504"/>
          <a:ext cx="16668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Формула" r:id="rId17" imgW="533160" imgH="203040" progId="Equation.3">
                  <p:embed/>
                </p:oleObj>
              </mc:Choice>
              <mc:Fallback>
                <p:oleObj name="Формула" r:id="rId17" imgW="533160" imgH="20304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4000504"/>
                        <a:ext cx="166687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2000232" y="4714884"/>
          <a:ext cx="119062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Формула" r:id="rId19" imgW="380880" imgH="177480" progId="Equation.3">
                  <p:embed/>
                </p:oleObj>
              </mc:Choice>
              <mc:Fallback>
                <p:oleObj name="Формула" r:id="rId19" imgW="380880" imgH="1774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4714884"/>
                        <a:ext cx="119062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5143504" y="6000768"/>
            <a:ext cx="3429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Ответ: </a:t>
            </a:r>
            <a:r>
              <a:rPr kumimoji="0" lang="ru-RU" sz="2800" b="1" i="1" u="none" strike="noStrike" cap="none" normalizeH="0" dirty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2; 4.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</a:endParaRP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1928794" y="1285860"/>
            <a:ext cx="42862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rgbClr val="00B0F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Решите уравнения: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</a:endParaRPr>
          </a:p>
        </p:txBody>
      </p: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857224" y="2071678"/>
            <a:ext cx="8572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rgbClr val="00B0F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а)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</a:endParaRP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4143372" y="2071678"/>
            <a:ext cx="7143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</a:t>
            </a:r>
            <a:r>
              <a:rPr lang="ru-RU" sz="2800" b="1" i="1" dirty="0">
                <a:solidFill>
                  <a:srgbClr val="00B0F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6" grpId="0"/>
      <p:bldP spid="27" grpId="0"/>
      <p:bldP spid="28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264320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rgbClr val="FF0000"/>
                </a:solidFill>
              </a:rPr>
              <a:t>При решении показательных уравнений, главные правила -действия со степенями.  Без знания этих действий ничего не получится!!!!!</a:t>
            </a:r>
            <a:br>
              <a:rPr lang="ru-RU" sz="3200" b="1" i="1" dirty="0">
                <a:solidFill>
                  <a:srgbClr val="FF0000"/>
                </a:solidFill>
              </a:rPr>
            </a:br>
            <a:endParaRPr lang="ru-RU" sz="3200" b="1" i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285852" y="2357430"/>
            <a:ext cx="7400948" cy="435771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 descr="\[ \fbox{\begin{array}{l} a&gt;0,\, b&gt;0: \\ a^0 = 1, 1^x = 1; \\ a^{\frac{k}{n}}=\sqrt[n]{a^k} \, (k\in Z,\, n\in N);\\ a^{-x} = \frac{1}{a^x}; \\ a^x\cdot a^y = a^{x+y}; \\ \frac{a^x}{a^y}=a^{x-y}; \\ (a^x)^y = a^{xy}; \\ a^x\cdot b^x = (ab)^x; \\ \frac{a^x}{b^x}=\left(\frac{a}{b}\right)^x.\\ \end{array}} \]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428868"/>
            <a:ext cx="5429288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615262" cy="1131910"/>
          </a:xfrm>
        </p:spPr>
        <p:txBody>
          <a:bodyPr/>
          <a:lstStyle/>
          <a:p>
            <a:r>
              <a:rPr lang="ru-RU" i="1" dirty="0">
                <a:solidFill>
                  <a:srgbClr val="FF0000"/>
                </a:solidFill>
              </a:rPr>
              <a:t>Возведите в степень: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28662" y="1571612"/>
            <a:ext cx="3571900" cy="4383087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dirty="0"/>
              <a:t>  </a:t>
            </a:r>
            <a:r>
              <a:rPr lang="en-US" sz="3600" dirty="0"/>
              <a:t>a) </a:t>
            </a:r>
          </a:p>
          <a:p>
            <a:pPr lvl="0">
              <a:buNone/>
            </a:pPr>
            <a:r>
              <a:rPr lang="en-US" sz="3600" dirty="0"/>
              <a:t>       </a:t>
            </a:r>
            <a:endParaRPr lang="ru-RU" sz="3600" dirty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r>
              <a:rPr lang="en-US" sz="3600" dirty="0"/>
              <a:t>   b)</a:t>
            </a:r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r>
              <a:rPr lang="en-US" sz="3600" dirty="0"/>
              <a:t>   c)</a:t>
            </a:r>
            <a:endParaRPr lang="ru-RU" sz="3600" dirty="0"/>
          </a:p>
        </p:txBody>
      </p:sp>
      <p:graphicFrame>
        <p:nvGraphicFramePr>
          <p:cNvPr id="5" name="Содержимое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500188" y="1474788"/>
          <a:ext cx="135572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1" name="Формула" r:id="rId3" imgW="304668" imgH="190417" progId="Equation.3">
                  <p:embed/>
                </p:oleObj>
              </mc:Choice>
              <mc:Fallback>
                <p:oleObj name="Формула" r:id="rId3" imgW="304668" imgH="190417" progId="Equation.3">
                  <p:embed/>
                  <p:pic>
                    <p:nvPicPr>
                      <p:cNvPr id="0" name="Picture 4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1474788"/>
                        <a:ext cx="1355725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4" name="Содержимое 4"/>
          <p:cNvGraphicFramePr>
            <a:graphicFrameLocks noChangeAspect="1"/>
          </p:cNvGraphicFramePr>
          <p:nvPr/>
        </p:nvGraphicFramePr>
        <p:xfrm>
          <a:off x="1643042" y="2928934"/>
          <a:ext cx="1285884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2" name="Формула" r:id="rId5" imgW="291973" imgH="203112" progId="Equation.3">
                  <p:embed/>
                </p:oleObj>
              </mc:Choice>
              <mc:Fallback>
                <p:oleObj name="Формула" r:id="rId5" imgW="291973" imgH="203112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2928934"/>
                        <a:ext cx="1285884" cy="1071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80975" cy="238125"/>
          </a:xfrm>
          <a:prstGeom prst="rect">
            <a:avLst/>
          </a:prstGeom>
          <a:noFill/>
        </p:spPr>
      </p:pic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858838" y="695325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0968" name="Picture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80975" cy="238125"/>
          </a:xfrm>
          <a:prstGeom prst="rect">
            <a:avLst/>
          </a:prstGeom>
          <a:noFill/>
        </p:spPr>
      </p:pic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858838" y="695325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4" name="Содержимое 4"/>
          <p:cNvGraphicFramePr>
            <a:graphicFrameLocks noChangeAspect="1"/>
          </p:cNvGraphicFramePr>
          <p:nvPr/>
        </p:nvGraphicFramePr>
        <p:xfrm>
          <a:off x="1785918" y="4857760"/>
          <a:ext cx="1357321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3" name="Формула" r:id="rId8" imgW="304536" imgH="203024" progId="Equation.3">
                  <p:embed/>
                </p:oleObj>
              </mc:Choice>
              <mc:Fallback>
                <p:oleObj name="Формула" r:id="rId8" imgW="304536" imgH="203024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4857760"/>
                        <a:ext cx="1357321" cy="1071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Содержимое 2"/>
          <p:cNvSpPr txBox="1">
            <a:spLocks/>
          </p:cNvSpPr>
          <p:nvPr/>
        </p:nvSpPr>
        <p:spPr>
          <a:xfrm>
            <a:off x="5072066" y="1571612"/>
            <a:ext cx="3571900" cy="4383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d)       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n-US" sz="3200" dirty="0"/>
              <a:t>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f)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7" name="Содержимое 4"/>
          <p:cNvGraphicFramePr>
            <a:graphicFrameLocks noChangeAspect="1"/>
          </p:cNvGraphicFramePr>
          <p:nvPr/>
        </p:nvGraphicFramePr>
        <p:xfrm>
          <a:off x="5715008" y="1357298"/>
          <a:ext cx="1428760" cy="1042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4" name="Формула" r:id="rId10" imgW="355292" imgH="203024" progId="Equation.3">
                  <p:embed/>
                </p:oleObj>
              </mc:Choice>
              <mc:Fallback>
                <p:oleObj name="Формула" r:id="rId10" imgW="355292" imgH="203024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8" y="1357298"/>
                        <a:ext cx="1428760" cy="10429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Содержимое 4"/>
          <p:cNvGraphicFramePr>
            <a:graphicFrameLocks noChangeAspect="1"/>
          </p:cNvGraphicFramePr>
          <p:nvPr/>
        </p:nvGraphicFramePr>
        <p:xfrm>
          <a:off x="5786446" y="3071810"/>
          <a:ext cx="1928826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5" name="Формула" r:id="rId12" imgW="495085" imgH="279279" progId="Equation.3">
                  <p:embed/>
                </p:oleObj>
              </mc:Choice>
              <mc:Fallback>
                <p:oleObj name="Формула" r:id="rId12" imgW="495085" imgH="279279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46" y="3071810"/>
                        <a:ext cx="1928826" cy="11430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Содержимое 4"/>
          <p:cNvGraphicFramePr>
            <a:graphicFrameLocks noChangeAspect="1"/>
          </p:cNvGraphicFramePr>
          <p:nvPr/>
        </p:nvGraphicFramePr>
        <p:xfrm>
          <a:off x="5715008" y="4143380"/>
          <a:ext cx="1779588" cy="17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6" name="Формула" r:id="rId14" imgW="583947" imgH="469696" progId="Equation.3">
                  <p:embed/>
                </p:oleObj>
              </mc:Choice>
              <mc:Fallback>
                <p:oleObj name="Формула" r:id="rId14" imgW="583947" imgH="469696" progId="Equation.3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8" y="4143380"/>
                        <a:ext cx="1779588" cy="178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Содержимое 4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3357554" y="1428736"/>
          <a:ext cx="714380" cy="1031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7" name="Формула" r:id="rId16" imgW="126780" imgH="164814" progId="Equation.3">
                  <p:embed/>
                </p:oleObj>
              </mc:Choice>
              <mc:Fallback>
                <p:oleObj name="Формула" r:id="rId16" imgW="126780" imgH="164814" progId="Equation.3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54" y="1428736"/>
                        <a:ext cx="714380" cy="10318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Содержимое 4"/>
          <p:cNvGraphicFramePr>
            <a:graphicFrameLocks noChangeAspect="1"/>
          </p:cNvGraphicFramePr>
          <p:nvPr/>
        </p:nvGraphicFramePr>
        <p:xfrm>
          <a:off x="3071802" y="3000372"/>
          <a:ext cx="1216155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8" name="Формула" r:id="rId18" imgW="202936" imgH="177569" progId="Equation.3">
                  <p:embed/>
                </p:oleObj>
              </mc:Choice>
              <mc:Fallback>
                <p:oleObj name="Формула" r:id="rId18" imgW="202936" imgH="177569" progId="Equation.3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3000372"/>
                        <a:ext cx="1216155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Содержимое 4"/>
          <p:cNvGraphicFramePr>
            <a:graphicFrameLocks noChangeAspect="1"/>
          </p:cNvGraphicFramePr>
          <p:nvPr/>
        </p:nvGraphicFramePr>
        <p:xfrm>
          <a:off x="3286116" y="4929198"/>
          <a:ext cx="714380" cy="985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9" name="Формула" r:id="rId20" imgW="88707" imgH="164742" progId="Equation.3">
                  <p:embed/>
                </p:oleObj>
              </mc:Choice>
              <mc:Fallback>
                <p:oleObj name="Формула" r:id="rId20" imgW="88707" imgH="164742" progId="Equation.3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4929198"/>
                        <a:ext cx="714380" cy="9858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Содержимое 4"/>
          <p:cNvGraphicFramePr>
            <a:graphicFrameLocks noChangeAspect="1"/>
          </p:cNvGraphicFramePr>
          <p:nvPr/>
        </p:nvGraphicFramePr>
        <p:xfrm>
          <a:off x="7572396" y="1214422"/>
          <a:ext cx="1143008" cy="147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0" name="Формула" r:id="rId22" imgW="215713" imgH="393359" progId="Equation.3">
                  <p:embed/>
                </p:oleObj>
              </mc:Choice>
              <mc:Fallback>
                <p:oleObj name="Формула" r:id="rId22" imgW="215713" imgH="393359" progId="Equation.3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96" y="1214422"/>
                        <a:ext cx="1143008" cy="1471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Содержимое 4"/>
          <p:cNvGraphicFramePr>
            <a:graphicFrameLocks noChangeAspect="1"/>
          </p:cNvGraphicFramePr>
          <p:nvPr/>
        </p:nvGraphicFramePr>
        <p:xfrm>
          <a:off x="7858148" y="3214686"/>
          <a:ext cx="671514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1" name="Формула" r:id="rId24" imgW="126780" imgH="164814" progId="Equation.3">
                  <p:embed/>
                </p:oleObj>
              </mc:Choice>
              <mc:Fallback>
                <p:oleObj name="Формула" r:id="rId24" imgW="126780" imgH="164814" progId="Equation.3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48" y="3214686"/>
                        <a:ext cx="671514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Содержимое 4"/>
          <p:cNvGraphicFramePr>
            <a:graphicFrameLocks noChangeAspect="1"/>
          </p:cNvGraphicFramePr>
          <p:nvPr/>
        </p:nvGraphicFramePr>
        <p:xfrm>
          <a:off x="7940675" y="4371974"/>
          <a:ext cx="917605" cy="1485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2" name="Формула" r:id="rId26" imgW="203112" imgH="393529" progId="Equation.3">
                  <p:embed/>
                </p:oleObj>
              </mc:Choice>
              <mc:Fallback>
                <p:oleObj name="Формула" r:id="rId26" imgW="203112" imgH="393529" progId="Equation.3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0675" y="4371974"/>
                        <a:ext cx="917605" cy="14859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715304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4000" b="1" i="1" dirty="0">
                <a:solidFill>
                  <a:srgbClr val="FF0000"/>
                </a:solidFill>
              </a:rPr>
              <a:t>Представьте в виде степени числа:</a:t>
            </a:r>
            <a:br>
              <a:rPr lang="ru-RU" b="1" i="1" dirty="0">
                <a:solidFill>
                  <a:srgbClr val="FF0000"/>
                </a:solidFill>
              </a:rPr>
            </a:b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1472" y="1214422"/>
            <a:ext cx="7929618" cy="5286412"/>
          </a:xfrm>
        </p:spPr>
        <p:txBody>
          <a:bodyPr>
            <a:normAutofit/>
          </a:bodyPr>
          <a:lstStyle/>
          <a:p>
            <a:r>
              <a:rPr lang="ru-RU" sz="3200" dirty="0"/>
              <a:t>а) </a:t>
            </a:r>
            <a:r>
              <a:rPr lang="ru-RU" sz="5800" dirty="0"/>
              <a:t>0,01 </a:t>
            </a:r>
            <a:endParaRPr lang="ru-RU" sz="3200" dirty="0"/>
          </a:p>
          <a:p>
            <a:pPr lvl="0"/>
            <a:r>
              <a:rPr lang="ru-RU" sz="3200" dirty="0"/>
              <a:t> в) </a:t>
            </a:r>
            <a:r>
              <a:rPr lang="ru-RU" sz="5800" dirty="0"/>
              <a:t>81</a:t>
            </a:r>
            <a:endParaRPr lang="ru-RU" sz="3200" dirty="0"/>
          </a:p>
          <a:p>
            <a:endParaRPr lang="en-US" sz="3200" dirty="0"/>
          </a:p>
          <a:p>
            <a:r>
              <a:rPr lang="ru-RU" sz="3200" dirty="0"/>
              <a:t>с</a:t>
            </a:r>
            <a:r>
              <a:rPr lang="en-US" sz="3200" dirty="0"/>
              <a:t>)</a:t>
            </a:r>
          </a:p>
          <a:p>
            <a:endParaRPr lang="en-US" sz="3200" dirty="0"/>
          </a:p>
          <a:p>
            <a:r>
              <a:rPr lang="en-US" sz="3200" dirty="0"/>
              <a:t>d)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571604" y="3286124"/>
          <a:ext cx="814388" cy="13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1" name="Формула" r:id="rId3" imgW="266469" imgH="444114" progId="Equation.3">
                  <p:embed/>
                </p:oleObj>
              </mc:Choice>
              <mc:Fallback>
                <p:oleObj name="Формула" r:id="rId3" imgW="266469" imgH="444114" progId="Equation.3">
                  <p:embed/>
                  <p:pic>
                    <p:nvPicPr>
                      <p:cNvPr id="0" name="Picture 2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3286124"/>
                        <a:ext cx="814388" cy="1357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Содержимое 4"/>
          <p:cNvGraphicFramePr>
            <a:graphicFrameLocks noChangeAspect="1"/>
          </p:cNvGraphicFramePr>
          <p:nvPr/>
        </p:nvGraphicFramePr>
        <p:xfrm>
          <a:off x="1643042" y="4857760"/>
          <a:ext cx="1428760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2" name="Формула" r:id="rId5" imgW="355292" imgH="253780" progId="Equation.3">
                  <p:embed/>
                </p:oleObj>
              </mc:Choice>
              <mc:Fallback>
                <p:oleObj name="Формула" r:id="rId5" imgW="355292" imgH="25378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4857760"/>
                        <a:ext cx="1428760" cy="1071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Содержимое 4"/>
          <p:cNvGraphicFramePr>
            <a:graphicFrameLocks noChangeAspect="1"/>
          </p:cNvGraphicFramePr>
          <p:nvPr/>
        </p:nvGraphicFramePr>
        <p:xfrm>
          <a:off x="2643174" y="1214422"/>
          <a:ext cx="2714644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3" name="Формула" r:id="rId7" imgW="787400" imgH="228600" progId="Equation.3">
                  <p:embed/>
                </p:oleObj>
              </mc:Choice>
              <mc:Fallback>
                <p:oleObj name="Формула" r:id="rId7" imgW="787400" imgH="22860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1214422"/>
                        <a:ext cx="2714644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Содержимое 4"/>
          <p:cNvGraphicFramePr>
            <a:graphicFrameLocks noChangeAspect="1"/>
          </p:cNvGraphicFramePr>
          <p:nvPr/>
        </p:nvGraphicFramePr>
        <p:xfrm>
          <a:off x="2285984" y="1714488"/>
          <a:ext cx="6524648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4" name="Формула" r:id="rId9" imgW="1587240" imgH="469800" progId="Equation.3">
                  <p:embed/>
                </p:oleObj>
              </mc:Choice>
              <mc:Fallback>
                <p:oleObj name="Формула" r:id="rId9" imgW="1587240" imgH="46980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84" y="1714488"/>
                        <a:ext cx="6524648" cy="163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Содержимое 4"/>
          <p:cNvGraphicFramePr>
            <a:graphicFrameLocks noChangeAspect="1"/>
          </p:cNvGraphicFramePr>
          <p:nvPr/>
        </p:nvGraphicFramePr>
        <p:xfrm>
          <a:off x="2571736" y="3214686"/>
          <a:ext cx="3116263" cy="1570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5" name="Формула" r:id="rId11" imgW="825500" imgH="520700" progId="Equation.3">
                  <p:embed/>
                </p:oleObj>
              </mc:Choice>
              <mc:Fallback>
                <p:oleObj name="Формула" r:id="rId11" imgW="825500" imgH="52070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6" y="3214686"/>
                        <a:ext cx="3116263" cy="15700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Содержимое 4"/>
          <p:cNvGraphicFramePr>
            <a:graphicFrameLocks noChangeAspect="1"/>
          </p:cNvGraphicFramePr>
          <p:nvPr/>
        </p:nvGraphicFramePr>
        <p:xfrm>
          <a:off x="3000364" y="4786322"/>
          <a:ext cx="3165475" cy="157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6" name="Формула" r:id="rId13" imgW="838200" imgH="520700" progId="Equation.3">
                  <p:embed/>
                </p:oleObj>
              </mc:Choice>
              <mc:Fallback>
                <p:oleObj name="Формула" r:id="rId13" imgW="838200" imgH="52070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4786322"/>
                        <a:ext cx="3165475" cy="1570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i="1" dirty="0">
                <a:solidFill>
                  <a:srgbClr val="FF0000"/>
                </a:solidFill>
              </a:rPr>
              <a:t>Примените свойства степени:</a:t>
            </a:r>
            <a:br>
              <a:rPr lang="ru-RU" i="1" dirty="0">
                <a:solidFill>
                  <a:srgbClr val="FF0000"/>
                </a:solidFill>
              </a:rPr>
            </a:b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85786" y="1000108"/>
            <a:ext cx="3710014" cy="5126055"/>
          </a:xfrm>
        </p:spPr>
        <p:txBody>
          <a:bodyPr>
            <a:normAutofit fontScale="92500" lnSpcReduction="20000"/>
          </a:bodyPr>
          <a:lstStyle/>
          <a:p>
            <a:endParaRPr lang="en-US" sz="4000" dirty="0"/>
          </a:p>
          <a:p>
            <a:r>
              <a:rPr lang="en-US" sz="4000" dirty="0"/>
              <a:t>a)</a:t>
            </a:r>
          </a:p>
          <a:p>
            <a:endParaRPr lang="en-US" sz="4000" dirty="0"/>
          </a:p>
          <a:p>
            <a:pPr>
              <a:buNone/>
            </a:pPr>
            <a:endParaRPr lang="en-US" sz="4000" dirty="0"/>
          </a:p>
          <a:p>
            <a:r>
              <a:rPr lang="en-US" sz="4000" dirty="0"/>
              <a:t>b)</a:t>
            </a:r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r>
              <a:rPr lang="en-US" sz="4000" dirty="0"/>
              <a:t>c)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6314" y="1142984"/>
            <a:ext cx="3967162" cy="4525963"/>
          </a:xfrm>
        </p:spPr>
        <p:txBody>
          <a:bodyPr>
            <a:normAutofit fontScale="92500" lnSpcReduction="20000"/>
          </a:bodyPr>
          <a:lstStyle/>
          <a:p>
            <a:endParaRPr lang="en-US" sz="4000" dirty="0"/>
          </a:p>
          <a:p>
            <a:r>
              <a:rPr lang="en-US" sz="4000" dirty="0"/>
              <a:t>d)</a:t>
            </a:r>
          </a:p>
          <a:p>
            <a:endParaRPr lang="en-US" sz="4000" dirty="0"/>
          </a:p>
          <a:p>
            <a:endParaRPr lang="en-US" sz="4000" dirty="0"/>
          </a:p>
          <a:p>
            <a:pPr marL="342900" lvl="1" indent="-342900">
              <a:buFont typeface="Arial" pitchFamily="34" charset="0"/>
              <a:buChar char="•"/>
            </a:pPr>
            <a:endParaRPr lang="en-US" sz="40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000" dirty="0"/>
              <a:t>e)</a:t>
            </a:r>
            <a:endParaRPr lang="ru-RU" sz="4000" dirty="0"/>
          </a:p>
          <a:p>
            <a:endParaRPr lang="ru-RU" sz="4000" dirty="0"/>
          </a:p>
        </p:txBody>
      </p:sp>
      <p:graphicFrame>
        <p:nvGraphicFramePr>
          <p:cNvPr id="47106" name="Object 7"/>
          <p:cNvGraphicFramePr>
            <a:graphicFrameLocks noChangeAspect="1"/>
          </p:cNvGraphicFramePr>
          <p:nvPr/>
        </p:nvGraphicFramePr>
        <p:xfrm>
          <a:off x="1785918" y="2571744"/>
          <a:ext cx="1357322" cy="1428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7" name="Формула" r:id="rId3" imgW="215806" imgH="418918" progId="Equation.3">
                  <p:embed/>
                </p:oleObj>
              </mc:Choice>
              <mc:Fallback>
                <p:oleObj name="Формула" r:id="rId3" imgW="215806" imgH="418918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2571744"/>
                        <a:ext cx="1357322" cy="14287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/>
        </p:nvGraphicFramePr>
        <p:xfrm>
          <a:off x="1785918" y="1214422"/>
          <a:ext cx="1357322" cy="1000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8" name="Формула" r:id="rId5" imgW="380835" imgH="203112" progId="Equation.3">
                  <p:embed/>
                </p:oleObj>
              </mc:Choice>
              <mc:Fallback>
                <p:oleObj name="Формула" r:id="rId5" imgW="380835" imgH="203112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1214422"/>
                        <a:ext cx="1357322" cy="10001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1714480" y="5072074"/>
          <a:ext cx="11303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9" name="Формула" r:id="rId7" imgW="317087" imgH="266353" progId="Equation.3">
                  <p:embed/>
                </p:oleObj>
              </mc:Choice>
              <mc:Fallback>
                <p:oleObj name="Формула" r:id="rId7" imgW="317087" imgH="266353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5072074"/>
                        <a:ext cx="11303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5643570" y="1285860"/>
          <a:ext cx="1447800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0" name="Формула" r:id="rId9" imgW="406224" imgH="241195" progId="Equation.3">
                  <p:embed/>
                </p:oleObj>
              </mc:Choice>
              <mc:Fallback>
                <p:oleObj name="Формула" r:id="rId9" imgW="406224" imgH="241195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70" y="1285860"/>
                        <a:ext cx="1447800" cy="110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5643570" y="3643314"/>
          <a:ext cx="1714512" cy="17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1" name="Формула" r:id="rId11" imgW="342751" imgH="469696" progId="Equation.3">
                  <p:embed/>
                </p:oleObj>
              </mc:Choice>
              <mc:Fallback>
                <p:oleObj name="Формула" r:id="rId11" imgW="342751" imgH="469696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70" y="3643314"/>
                        <a:ext cx="1714512" cy="178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3071802" y="1214422"/>
          <a:ext cx="1401762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2" name="Формула" r:id="rId13" imgW="393529" imgH="203112" progId="Equation.3">
                  <p:embed/>
                </p:oleObj>
              </mc:Choice>
              <mc:Fallback>
                <p:oleObj name="Формула" r:id="rId13" imgW="393529" imgH="203112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1214422"/>
                        <a:ext cx="1401762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3071802" y="2857496"/>
          <a:ext cx="1571636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3" name="Формула" r:id="rId15" imgW="393529" imgH="203112" progId="Equation.3">
                  <p:embed/>
                </p:oleObj>
              </mc:Choice>
              <mc:Fallback>
                <p:oleObj name="Формула" r:id="rId15" imgW="393529" imgH="203112" progId="Equation.3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2857496"/>
                        <a:ext cx="1571636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2928926" y="5143512"/>
          <a:ext cx="1552574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4" name="Формула" r:id="rId17" imgW="342751" imgH="203112" progId="Equation.3">
                  <p:embed/>
                </p:oleObj>
              </mc:Choice>
              <mc:Fallback>
                <p:oleObj name="Формула" r:id="rId17" imgW="342751" imgH="203112" progId="Equation.3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5143512"/>
                        <a:ext cx="1552574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7143768" y="1428736"/>
          <a:ext cx="18097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5" name="Формула" r:id="rId19" imgW="507960" imgH="203040" progId="Equation.3">
                  <p:embed/>
                </p:oleObj>
              </mc:Choice>
              <mc:Fallback>
                <p:oleObj name="Формула" r:id="rId19" imgW="507960" imgH="203040" progId="Equation.3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68" y="1428736"/>
                        <a:ext cx="1809750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"/>
          <p:cNvGraphicFramePr>
            <a:graphicFrameLocks noChangeAspect="1"/>
          </p:cNvGraphicFramePr>
          <p:nvPr/>
        </p:nvGraphicFramePr>
        <p:xfrm>
          <a:off x="6988175" y="3571876"/>
          <a:ext cx="2155825" cy="171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6" name="Формула" r:id="rId21" imgW="342751" imgH="418918" progId="Equation.3">
                  <p:embed/>
                </p:oleObj>
              </mc:Choice>
              <mc:Fallback>
                <p:oleObj name="Формула" r:id="rId21" imgW="342751" imgH="418918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8175" y="3571876"/>
                        <a:ext cx="2155825" cy="171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Овал 23"/>
          <p:cNvSpPr/>
          <p:nvPr/>
        </p:nvSpPr>
        <p:spPr>
          <a:xfrm>
            <a:off x="1643042" y="3929066"/>
            <a:ext cx="2786082" cy="92869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1500166" y="5572140"/>
            <a:ext cx="4000528" cy="107157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571604" y="4786322"/>
            <a:ext cx="2643206" cy="78581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571604" y="3071810"/>
            <a:ext cx="2714644" cy="8572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8358214" cy="1131910"/>
          </a:xfrm>
        </p:spPr>
        <p:txBody>
          <a:bodyPr>
            <a:normAutofit fontScale="90000"/>
          </a:bodyPr>
          <a:lstStyle/>
          <a:p>
            <a:pPr lvl="0"/>
            <a:r>
              <a:rPr lang="ru-RU" sz="4000" b="1" i="1" dirty="0">
                <a:solidFill>
                  <a:srgbClr val="FF0000"/>
                </a:solidFill>
              </a:rPr>
              <a:t>Решите уравнения и назовите их вид.</a:t>
            </a:r>
            <a:br>
              <a:rPr lang="ru-RU" b="1" i="1" dirty="0">
                <a:solidFill>
                  <a:srgbClr val="FF0000"/>
                </a:solidFill>
              </a:rPr>
            </a:b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1538" y="785794"/>
            <a:ext cx="4929222" cy="607220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4000" dirty="0"/>
              <a:t> a)</a:t>
            </a:r>
            <a:endParaRPr lang="en-US" sz="1200" dirty="0"/>
          </a:p>
          <a:p>
            <a:pPr lvl="0">
              <a:buNone/>
            </a:pPr>
            <a:endParaRPr lang="en-US" sz="1400" dirty="0"/>
          </a:p>
          <a:p>
            <a:pPr>
              <a:buNone/>
            </a:pPr>
            <a:r>
              <a:rPr lang="en-US" sz="4000" dirty="0"/>
              <a:t>b)</a:t>
            </a:r>
          </a:p>
          <a:p>
            <a:pPr>
              <a:buNone/>
            </a:pPr>
            <a:r>
              <a:rPr lang="en-US" sz="4000" dirty="0"/>
              <a:t>c)</a:t>
            </a:r>
            <a:endParaRPr lang="en-US" sz="1300" dirty="0"/>
          </a:p>
          <a:p>
            <a:pPr>
              <a:buNone/>
            </a:pPr>
            <a:r>
              <a:rPr lang="en-US" sz="4000" dirty="0"/>
              <a:t>d)</a:t>
            </a:r>
            <a:endParaRPr lang="en-US" sz="1400" dirty="0"/>
          </a:p>
          <a:p>
            <a:pPr>
              <a:buNone/>
            </a:pPr>
            <a:endParaRPr lang="en-US" sz="1200" dirty="0"/>
          </a:p>
          <a:p>
            <a:pPr>
              <a:buNone/>
            </a:pPr>
            <a:r>
              <a:rPr lang="en-US" sz="4000" dirty="0"/>
              <a:t>e)</a:t>
            </a:r>
          </a:p>
          <a:p>
            <a:pPr>
              <a:buNone/>
            </a:pPr>
            <a:r>
              <a:rPr lang="en-US" sz="4000" dirty="0"/>
              <a:t> f)              </a:t>
            </a:r>
          </a:p>
          <a:p>
            <a:pPr>
              <a:buNone/>
            </a:pPr>
            <a:r>
              <a:rPr lang="en-US" sz="4000" dirty="0"/>
              <a:t>g)</a:t>
            </a:r>
          </a:p>
          <a:p>
            <a:pPr>
              <a:buNone/>
            </a:pPr>
            <a:endParaRPr lang="ru-RU" sz="4000" dirty="0"/>
          </a:p>
        </p:txBody>
      </p:sp>
      <p:graphicFrame>
        <p:nvGraphicFramePr>
          <p:cNvPr id="8" name="Содержимое 7"/>
          <p:cNvGraphicFramePr>
            <a:graphicFrameLocks noGrp="1" noChangeAspect="1"/>
          </p:cNvGraphicFramePr>
          <p:nvPr>
            <p:ph sz="half" idx="2"/>
          </p:nvPr>
        </p:nvGraphicFramePr>
        <p:xfrm>
          <a:off x="2108200" y="714375"/>
          <a:ext cx="28892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4" name="Формула" r:id="rId3" imgW="710891" imgH="203112" progId="Equation.3">
                  <p:embed/>
                </p:oleObj>
              </mc:Choice>
              <mc:Fallback>
                <p:oleObj name="Формула" r:id="rId3" imgW="710891" imgH="203112" progId="Equation.3">
                  <p:embed/>
                  <p:pic>
                    <p:nvPicPr>
                      <p:cNvPr id="0" name="Picture 4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8200" y="714375"/>
                        <a:ext cx="288925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Содержимое 7"/>
          <p:cNvGraphicFramePr>
            <a:graphicFrameLocks noChangeAspect="1"/>
          </p:cNvGraphicFramePr>
          <p:nvPr/>
        </p:nvGraphicFramePr>
        <p:xfrm>
          <a:off x="1714480" y="1714488"/>
          <a:ext cx="4214842" cy="785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5" name="Формула" r:id="rId5" imgW="914400" imgH="254000" progId="Equation.3">
                  <p:embed/>
                </p:oleObj>
              </mc:Choice>
              <mc:Fallback>
                <p:oleObj name="Формула" r:id="rId5" imgW="914400" imgH="254000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1714488"/>
                        <a:ext cx="4214842" cy="7858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Содержимое 7"/>
          <p:cNvGraphicFramePr>
            <a:graphicFrameLocks noChangeAspect="1"/>
          </p:cNvGraphicFramePr>
          <p:nvPr/>
        </p:nvGraphicFramePr>
        <p:xfrm>
          <a:off x="1928794" y="2357430"/>
          <a:ext cx="3470275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6" name="Формула" r:id="rId7" imgW="698197" imgH="203112" progId="Equation.3">
                  <p:embed/>
                </p:oleObj>
              </mc:Choice>
              <mc:Fallback>
                <p:oleObj name="Формула" r:id="rId7" imgW="698197" imgH="203112" progId="Equation.3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2357430"/>
                        <a:ext cx="3470275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Содержимое 7"/>
          <p:cNvGraphicFramePr>
            <a:graphicFrameLocks noChangeAspect="1"/>
          </p:cNvGraphicFramePr>
          <p:nvPr/>
        </p:nvGraphicFramePr>
        <p:xfrm>
          <a:off x="1928794" y="2928934"/>
          <a:ext cx="1892300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7" name="Формула" r:id="rId9" imgW="380835" imgH="203112" progId="Equation.3">
                  <p:embed/>
                </p:oleObj>
              </mc:Choice>
              <mc:Fallback>
                <p:oleObj name="Формула" r:id="rId9" imgW="380835" imgH="203112" progId="Equation.3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2928934"/>
                        <a:ext cx="1892300" cy="100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Содержимое 7"/>
          <p:cNvGraphicFramePr>
            <a:graphicFrameLocks noChangeAspect="1"/>
          </p:cNvGraphicFramePr>
          <p:nvPr/>
        </p:nvGraphicFramePr>
        <p:xfrm>
          <a:off x="2000232" y="4000504"/>
          <a:ext cx="2347931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8" name="Формула" r:id="rId11" imgW="583947" imgH="203112" progId="Equation.3">
                  <p:embed/>
                </p:oleObj>
              </mc:Choice>
              <mc:Fallback>
                <p:oleObj name="Формула" r:id="rId11" imgW="583947" imgH="203112" progId="Equation.3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4000504"/>
                        <a:ext cx="2347931" cy="8572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Содержимое 7"/>
          <p:cNvGraphicFramePr>
            <a:graphicFrameLocks noChangeAspect="1"/>
          </p:cNvGraphicFramePr>
          <p:nvPr/>
        </p:nvGraphicFramePr>
        <p:xfrm>
          <a:off x="1785918" y="5643578"/>
          <a:ext cx="3405188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9" name="Формула" r:id="rId13" imgW="685800" imgH="203200" progId="Equation.3">
                  <p:embed/>
                </p:oleObj>
              </mc:Choice>
              <mc:Fallback>
                <p:oleObj name="Формула" r:id="rId13" imgW="685800" imgH="203200" progId="Equation.3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5643578"/>
                        <a:ext cx="3405188" cy="100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Содержимое 7"/>
          <p:cNvGraphicFramePr>
            <a:graphicFrameLocks noChangeAspect="1"/>
          </p:cNvGraphicFramePr>
          <p:nvPr/>
        </p:nvGraphicFramePr>
        <p:xfrm>
          <a:off x="5572132" y="857232"/>
          <a:ext cx="3000396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0" name="Формула" r:id="rId15" imgW="812447" imgH="215806" progId="Equation.3">
                  <p:embed/>
                </p:oleObj>
              </mc:Choice>
              <mc:Fallback>
                <p:oleObj name="Формула" r:id="rId15" imgW="812447" imgH="215806" progId="Equation.3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2" y="857232"/>
                        <a:ext cx="3000396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Содержимое 7"/>
          <p:cNvGraphicFramePr>
            <a:graphicFrameLocks noChangeAspect="1"/>
          </p:cNvGraphicFramePr>
          <p:nvPr/>
        </p:nvGraphicFramePr>
        <p:xfrm>
          <a:off x="6072198" y="1500174"/>
          <a:ext cx="1757362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1" name="Формула" r:id="rId17" imgW="368140" imgH="393529" progId="Equation.3">
                  <p:embed/>
                </p:oleObj>
              </mc:Choice>
              <mc:Fallback>
                <p:oleObj name="Формула" r:id="rId17" imgW="368140" imgH="393529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98" y="1500174"/>
                        <a:ext cx="1757362" cy="1000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Содержимое 7"/>
          <p:cNvGraphicFramePr>
            <a:graphicFrameLocks noChangeAspect="1"/>
          </p:cNvGraphicFramePr>
          <p:nvPr/>
        </p:nvGraphicFramePr>
        <p:xfrm>
          <a:off x="5572132" y="2428868"/>
          <a:ext cx="3168650" cy="5762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2" name="Формула" r:id="rId19" imgW="901309" imgH="215806" progId="Equation.3">
                  <p:embed/>
                </p:oleObj>
              </mc:Choice>
              <mc:Fallback>
                <p:oleObj name="Формула" r:id="rId19" imgW="901309" imgH="215806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2" y="2428868"/>
                        <a:ext cx="3168650" cy="5762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Содержимое 7"/>
          <p:cNvGraphicFramePr>
            <a:graphicFrameLocks noChangeAspect="1"/>
          </p:cNvGraphicFramePr>
          <p:nvPr/>
        </p:nvGraphicFramePr>
        <p:xfrm>
          <a:off x="5572132" y="3143248"/>
          <a:ext cx="1249362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3" name="Формула" r:id="rId21" imgW="355138" imgH="177569" progId="Equation.3">
                  <p:embed/>
                </p:oleObj>
              </mc:Choice>
              <mc:Fallback>
                <p:oleObj name="Формула" r:id="rId21" imgW="355138" imgH="177569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2" y="3143248"/>
                        <a:ext cx="1249362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Содержимое 7"/>
          <p:cNvGraphicFramePr>
            <a:graphicFrameLocks noChangeAspect="1"/>
          </p:cNvGraphicFramePr>
          <p:nvPr/>
        </p:nvGraphicFramePr>
        <p:xfrm>
          <a:off x="5572132" y="4572008"/>
          <a:ext cx="1249362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4" name="Формула" r:id="rId23" imgW="355138" imgH="177569" progId="Equation.3">
                  <p:embed/>
                </p:oleObj>
              </mc:Choice>
              <mc:Fallback>
                <p:oleObj name="Формула" r:id="rId23" imgW="355138" imgH="177569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2" y="4572008"/>
                        <a:ext cx="1249362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Содержимое 7"/>
          <p:cNvGraphicFramePr>
            <a:graphicFrameLocks noChangeAspect="1"/>
          </p:cNvGraphicFramePr>
          <p:nvPr/>
        </p:nvGraphicFramePr>
        <p:xfrm>
          <a:off x="5715008" y="5715016"/>
          <a:ext cx="1160462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5" name="Формула" r:id="rId25" imgW="329914" imgH="177646" progId="Equation.3">
                  <p:embed/>
                </p:oleObj>
              </mc:Choice>
              <mc:Fallback>
                <p:oleObj name="Формула" r:id="rId25" imgW="329914" imgH="177646" progId="Equation.3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8" y="5715016"/>
                        <a:ext cx="1160462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Содержимое 7"/>
          <p:cNvGraphicFramePr>
            <a:graphicFrameLocks noChangeAspect="1"/>
          </p:cNvGraphicFramePr>
          <p:nvPr/>
        </p:nvGraphicFramePr>
        <p:xfrm>
          <a:off x="1857356" y="4643446"/>
          <a:ext cx="2081213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6" name="Формула" r:id="rId27" imgW="419100" imgH="190500" progId="Equation.3">
                  <p:embed/>
                </p:oleObj>
              </mc:Choice>
              <mc:Fallback>
                <p:oleObj name="Формула" r:id="rId27" imgW="419100" imgH="190500" progId="Equation.3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4643446"/>
                        <a:ext cx="2081213" cy="8572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857884" y="4000504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Корней нет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Среди уравнений выбрать показательные.</a:t>
            </a:r>
          </a:p>
        </p:txBody>
      </p:sp>
      <p:graphicFrame>
        <p:nvGraphicFramePr>
          <p:cNvPr id="7" name="Содержимое 6"/>
          <p:cNvGraphicFramePr>
            <a:graphicFrameLocks noGrp="1" noChangeAspect="1"/>
          </p:cNvGraphicFramePr>
          <p:nvPr>
            <p:ph idx="1"/>
          </p:nvPr>
        </p:nvGraphicFramePr>
        <p:xfrm>
          <a:off x="2914650" y="1143000"/>
          <a:ext cx="23939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9" name="Формула" r:id="rId3" imgW="850531" imgH="203112" progId="Equation.3">
                  <p:embed/>
                </p:oleObj>
              </mc:Choice>
              <mc:Fallback>
                <p:oleObj name="Формула" r:id="rId3" imgW="850531" imgH="203112" progId="Equation.3">
                  <p:embed/>
                  <p:pic>
                    <p:nvPicPr>
                      <p:cNvPr id="0" name="Picture 2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650" y="1143000"/>
                        <a:ext cx="23939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Содержимое 6"/>
          <p:cNvGraphicFramePr>
            <a:graphicFrameLocks noChangeAspect="1"/>
          </p:cNvGraphicFramePr>
          <p:nvPr/>
        </p:nvGraphicFramePr>
        <p:xfrm>
          <a:off x="2887663" y="1543050"/>
          <a:ext cx="198437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0" name="Формула" r:id="rId5" imgW="482400" imgH="203040" progId="Equation.3">
                  <p:embed/>
                </p:oleObj>
              </mc:Choice>
              <mc:Fallback>
                <p:oleObj name="Формула" r:id="rId5" imgW="482400" imgH="20304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7663" y="1543050"/>
                        <a:ext cx="1984375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Содержимое 6"/>
          <p:cNvGraphicFramePr>
            <a:graphicFrameLocks noChangeAspect="1"/>
          </p:cNvGraphicFramePr>
          <p:nvPr/>
        </p:nvGraphicFramePr>
        <p:xfrm>
          <a:off x="2714612" y="2143116"/>
          <a:ext cx="2571750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1" name="Формула" r:id="rId7" imgW="621760" imgH="177646" progId="Equation.3">
                  <p:embed/>
                </p:oleObj>
              </mc:Choice>
              <mc:Fallback>
                <p:oleObj name="Формула" r:id="rId7" imgW="621760" imgH="177646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2143116"/>
                        <a:ext cx="2571750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Содержимое 6"/>
          <p:cNvGraphicFramePr>
            <a:graphicFrameLocks noChangeAspect="1"/>
          </p:cNvGraphicFramePr>
          <p:nvPr/>
        </p:nvGraphicFramePr>
        <p:xfrm>
          <a:off x="2571736" y="2643182"/>
          <a:ext cx="4565650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2" name="Формула" r:id="rId9" imgW="1104900" imgH="203200" progId="Equation.3">
                  <p:embed/>
                </p:oleObj>
              </mc:Choice>
              <mc:Fallback>
                <p:oleObj name="Формула" r:id="rId9" imgW="1104900" imgH="20320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6" y="2643182"/>
                        <a:ext cx="4565650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Содержимое 6"/>
          <p:cNvGraphicFramePr>
            <a:graphicFrameLocks noChangeAspect="1"/>
          </p:cNvGraphicFramePr>
          <p:nvPr/>
        </p:nvGraphicFramePr>
        <p:xfrm>
          <a:off x="2571736" y="3143248"/>
          <a:ext cx="35687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3" name="Формула" r:id="rId11" imgW="863225" imgH="203112" progId="Equation.3">
                  <p:embed/>
                </p:oleObj>
              </mc:Choice>
              <mc:Fallback>
                <p:oleObj name="Формула" r:id="rId11" imgW="863225" imgH="203112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6" y="3143248"/>
                        <a:ext cx="35687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Содержимое 6"/>
          <p:cNvGraphicFramePr>
            <a:graphicFrameLocks noChangeAspect="1"/>
          </p:cNvGraphicFramePr>
          <p:nvPr/>
        </p:nvGraphicFramePr>
        <p:xfrm>
          <a:off x="2571736" y="3643314"/>
          <a:ext cx="4094163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4" name="Формула" r:id="rId13" imgW="990170" imgH="203112" progId="Equation.3">
                  <p:embed/>
                </p:oleObj>
              </mc:Choice>
              <mc:Fallback>
                <p:oleObj name="Формула" r:id="rId13" imgW="990170" imgH="203112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6" y="3643314"/>
                        <a:ext cx="4094163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Содержимое 6"/>
          <p:cNvGraphicFramePr>
            <a:graphicFrameLocks noChangeAspect="1"/>
          </p:cNvGraphicFramePr>
          <p:nvPr/>
        </p:nvGraphicFramePr>
        <p:xfrm>
          <a:off x="2643174" y="4214818"/>
          <a:ext cx="2143140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5" name="Формула" r:id="rId15" imgW="406048" imgH="203024" progId="Equation.3">
                  <p:embed/>
                </p:oleObj>
              </mc:Choice>
              <mc:Fallback>
                <p:oleObj name="Формула" r:id="rId15" imgW="406048" imgH="203024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4214818"/>
                        <a:ext cx="2143140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Содержимое 6"/>
          <p:cNvGraphicFramePr>
            <a:graphicFrameLocks noChangeAspect="1"/>
          </p:cNvGraphicFramePr>
          <p:nvPr/>
        </p:nvGraphicFramePr>
        <p:xfrm>
          <a:off x="2643174" y="4786322"/>
          <a:ext cx="31496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6" name="Формула" r:id="rId17" imgW="761669" imgH="203112" progId="Equation.3">
                  <p:embed/>
                </p:oleObj>
              </mc:Choice>
              <mc:Fallback>
                <p:oleObj name="Формула" r:id="rId17" imgW="761669" imgH="203112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4786322"/>
                        <a:ext cx="31496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Содержимое 6"/>
          <p:cNvGraphicFramePr>
            <a:graphicFrameLocks noChangeAspect="1"/>
          </p:cNvGraphicFramePr>
          <p:nvPr/>
        </p:nvGraphicFramePr>
        <p:xfrm>
          <a:off x="2643174" y="5286388"/>
          <a:ext cx="2922608" cy="527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7" name="Формула" r:id="rId19" imgW="647419" imgH="177723" progId="Equation.3">
                  <p:embed/>
                </p:oleObj>
              </mc:Choice>
              <mc:Fallback>
                <p:oleObj name="Формула" r:id="rId19" imgW="647419" imgH="177723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5286388"/>
                        <a:ext cx="2922608" cy="527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Содержимое 6"/>
          <p:cNvGraphicFramePr>
            <a:graphicFrameLocks noChangeAspect="1"/>
          </p:cNvGraphicFramePr>
          <p:nvPr/>
        </p:nvGraphicFramePr>
        <p:xfrm>
          <a:off x="2643174" y="5786454"/>
          <a:ext cx="3381375" cy="574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8" name="Формула" r:id="rId21" imgW="749300" imgH="228600" progId="Equation.3">
                  <p:embed/>
                </p:oleObj>
              </mc:Choice>
              <mc:Fallback>
                <p:oleObj name="Формула" r:id="rId21" imgW="749300" imgH="228600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5786454"/>
                        <a:ext cx="3381375" cy="5746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Заголовок 1"/>
          <p:cNvSpPr txBox="1">
            <a:spLocks/>
          </p:cNvSpPr>
          <p:nvPr/>
        </p:nvSpPr>
        <p:spPr>
          <a:xfrm>
            <a:off x="1071538" y="1285860"/>
            <a:ext cx="571504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28794" y="1142984"/>
            <a:ext cx="696024" cy="55721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wordArtVert" wrap="square" rtlCol="0">
            <a:spAutoFit/>
          </a:bodyPr>
          <a:lstStyle/>
          <a:p>
            <a:r>
              <a:rPr lang="en-US" sz="2800" dirty="0" err="1"/>
              <a:t>abcdefghij</a:t>
            </a:r>
            <a:endParaRPr lang="ru-RU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6215074" y="15716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4" name="Стрелка вправо 23"/>
          <p:cNvSpPr/>
          <p:nvPr/>
        </p:nvSpPr>
        <p:spPr>
          <a:xfrm>
            <a:off x="1500166" y="1428736"/>
            <a:ext cx="406904" cy="14287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1500166" y="1928802"/>
            <a:ext cx="406904" cy="14287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1500166" y="3500438"/>
            <a:ext cx="406904" cy="14287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1500166" y="3000372"/>
            <a:ext cx="406904" cy="14287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1500166" y="4500570"/>
            <a:ext cx="406904" cy="14287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6" grpId="0" animBg="1"/>
      <p:bldP spid="26" grpId="1" animBg="1"/>
      <p:bldP spid="27" grpId="0" animBg="1"/>
      <p:bldP spid="27" grpId="1" animBg="1"/>
      <p:bldP spid="27" grpId="2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000100" y="285729"/>
            <a:ext cx="7831163" cy="6572271"/>
          </a:xfrm>
          <a:noFill/>
          <a:effectLst/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ru-RU" b="1" i="1" u="sng" dirty="0">
                <a:solidFill>
                  <a:srgbClr val="FF0000"/>
                </a:solidFill>
              </a:rPr>
              <a:t>Простейшие показательные уравнения вида:</a:t>
            </a:r>
          </a:p>
          <a:p>
            <a:pPr eaLnBrk="1" hangingPunct="1">
              <a:buFontTx/>
              <a:buNone/>
            </a:pPr>
            <a:endParaRPr lang="ru-RU" sz="2800" dirty="0">
              <a:solidFill>
                <a:srgbClr val="FF33CC"/>
              </a:solidFill>
            </a:endParaRPr>
          </a:p>
          <a:p>
            <a:pPr eaLnBrk="1" hangingPunct="1"/>
            <a:endParaRPr lang="ru-RU" sz="2800" i="1" dirty="0">
              <a:solidFill>
                <a:schemeClr val="tx2"/>
              </a:solidFill>
            </a:endParaRPr>
          </a:p>
          <a:p>
            <a:pPr eaLnBrk="1" hangingPunct="1"/>
            <a:r>
              <a:rPr lang="en-US" sz="2800" i="1" dirty="0">
                <a:solidFill>
                  <a:srgbClr val="6600CC"/>
                </a:solidFill>
              </a:rPr>
              <a:t>D(</a:t>
            </a:r>
            <a:r>
              <a:rPr lang="ru-RU" sz="2800" i="1" dirty="0">
                <a:solidFill>
                  <a:srgbClr val="6600CC"/>
                </a:solidFill>
              </a:rPr>
              <a:t>у)=</a:t>
            </a:r>
            <a:r>
              <a:rPr lang="en-US" sz="2800" i="1" dirty="0">
                <a:solidFill>
                  <a:srgbClr val="6600CC"/>
                </a:solidFill>
              </a:rPr>
              <a:t>R</a:t>
            </a:r>
            <a:r>
              <a:rPr lang="ru-RU" sz="2800" i="1" dirty="0">
                <a:solidFill>
                  <a:srgbClr val="6600CC"/>
                </a:solidFill>
              </a:rPr>
              <a:t>;</a:t>
            </a:r>
          </a:p>
          <a:p>
            <a:pPr eaLnBrk="1" hangingPunct="1"/>
            <a:r>
              <a:rPr lang="ru-RU" sz="2800" i="1" dirty="0">
                <a:solidFill>
                  <a:srgbClr val="6600CC"/>
                </a:solidFill>
              </a:rPr>
              <a:t>Е(у)=</a:t>
            </a:r>
          </a:p>
          <a:p>
            <a:pPr eaLnBrk="1" hangingPunct="1"/>
            <a:r>
              <a:rPr lang="ru-RU" sz="2800" i="1" dirty="0">
                <a:solidFill>
                  <a:srgbClr val="6600CC"/>
                </a:solidFill>
                <a:latin typeface="Century Schoolbook" pitchFamily="18" charset="0"/>
              </a:rPr>
              <a:t>Монотонна на всей области определения,</a:t>
            </a:r>
          </a:p>
          <a:p>
            <a:pPr eaLnBrk="1" hangingPunct="1">
              <a:buFontTx/>
              <a:buNone/>
            </a:pPr>
            <a:r>
              <a:rPr lang="ru-RU" sz="2800" i="1" dirty="0">
                <a:solidFill>
                  <a:srgbClr val="6600CC"/>
                </a:solidFill>
                <a:latin typeface="Century Schoolbook" pitchFamily="18" charset="0"/>
              </a:rPr>
              <a:t> при </a:t>
            </a:r>
            <a:r>
              <a:rPr lang="en-US" sz="2800" i="1" dirty="0">
                <a:solidFill>
                  <a:srgbClr val="6600CC"/>
                </a:solidFill>
                <a:latin typeface="Century Schoolbook" pitchFamily="18" charset="0"/>
              </a:rPr>
              <a:t>a</a:t>
            </a:r>
            <a:r>
              <a:rPr lang="ru-RU" sz="2800" i="1" dirty="0">
                <a:solidFill>
                  <a:srgbClr val="6600CC"/>
                </a:solidFill>
                <a:latin typeface="Century Schoolbook" pitchFamily="18" charset="0"/>
              </a:rPr>
              <a:t> </a:t>
            </a:r>
            <a:r>
              <a:rPr lang="en-US" sz="2800" i="1" dirty="0">
                <a:solidFill>
                  <a:srgbClr val="6600CC"/>
                </a:solidFill>
                <a:latin typeface="Century Schoolbook" pitchFamily="18" charset="0"/>
              </a:rPr>
              <a:t>&gt;1</a:t>
            </a:r>
            <a:r>
              <a:rPr lang="ru-RU" sz="2800" i="1" dirty="0">
                <a:solidFill>
                  <a:srgbClr val="6600CC"/>
                </a:solidFill>
                <a:latin typeface="Century Schoolbook" pitchFamily="18" charset="0"/>
              </a:rPr>
              <a:t> возрастает, при </a:t>
            </a:r>
            <a:r>
              <a:rPr lang="en-US" sz="2800" i="1" dirty="0">
                <a:solidFill>
                  <a:srgbClr val="6600CC"/>
                </a:solidFill>
                <a:latin typeface="Century Schoolbook" pitchFamily="18" charset="0"/>
              </a:rPr>
              <a:t>0&lt;</a:t>
            </a:r>
            <a:r>
              <a:rPr lang="ru-RU" sz="2800" i="1" dirty="0">
                <a:solidFill>
                  <a:srgbClr val="6600CC"/>
                </a:solidFill>
                <a:latin typeface="Century Schoolbook" pitchFamily="18" charset="0"/>
              </a:rPr>
              <a:t> </a:t>
            </a:r>
            <a:r>
              <a:rPr lang="en-US" sz="2800" i="1" dirty="0">
                <a:solidFill>
                  <a:srgbClr val="6600CC"/>
                </a:solidFill>
                <a:latin typeface="Century Schoolbook" pitchFamily="18" charset="0"/>
              </a:rPr>
              <a:t>a</a:t>
            </a:r>
            <a:r>
              <a:rPr lang="ru-RU" sz="2800" i="1" dirty="0">
                <a:solidFill>
                  <a:srgbClr val="6600CC"/>
                </a:solidFill>
                <a:latin typeface="Century Schoolbook" pitchFamily="18" charset="0"/>
              </a:rPr>
              <a:t> </a:t>
            </a:r>
            <a:r>
              <a:rPr lang="en-US" sz="2800" i="1" dirty="0">
                <a:solidFill>
                  <a:srgbClr val="6600CC"/>
                </a:solidFill>
                <a:latin typeface="Century Schoolbook" pitchFamily="18" charset="0"/>
              </a:rPr>
              <a:t>&lt;1 </a:t>
            </a:r>
            <a:r>
              <a:rPr lang="ru-RU" sz="2800" i="1" dirty="0">
                <a:solidFill>
                  <a:srgbClr val="6600CC"/>
                </a:solidFill>
                <a:latin typeface="Century Schoolbook" pitchFamily="18" charset="0"/>
              </a:rPr>
              <a:t>убывает, т.е </a:t>
            </a:r>
          </a:p>
          <a:p>
            <a:pPr eaLnBrk="1" hangingPunct="1">
              <a:buFontTx/>
              <a:buNone/>
            </a:pPr>
            <a:r>
              <a:rPr lang="ru-RU" sz="2800" i="1" dirty="0">
                <a:solidFill>
                  <a:srgbClr val="6600CC"/>
                </a:solidFill>
                <a:latin typeface="Century Schoolbook" pitchFamily="18" charset="0"/>
              </a:rPr>
              <a:t>по теореме о корне уравнение                  </a:t>
            </a:r>
          </a:p>
          <a:p>
            <a:pPr eaLnBrk="1" hangingPunct="1"/>
            <a:r>
              <a:rPr lang="ru-RU" sz="2800" i="1" dirty="0">
                <a:solidFill>
                  <a:srgbClr val="6600CC"/>
                </a:solidFill>
                <a:latin typeface="Century Schoolbook" pitchFamily="18" charset="0"/>
              </a:rPr>
              <a:t>Имеет один корень при </a:t>
            </a:r>
            <a:r>
              <a:rPr lang="en-US" sz="2800" i="1" dirty="0">
                <a:latin typeface="Century Schoolbook" pitchFamily="18" charset="0"/>
              </a:rPr>
              <a:t>b&gt;0</a:t>
            </a:r>
            <a:r>
              <a:rPr lang="ru-RU" sz="2800" i="1" dirty="0">
                <a:latin typeface="Century Schoolbook" pitchFamily="18" charset="0"/>
              </a:rPr>
              <a:t>;</a:t>
            </a:r>
          </a:p>
          <a:p>
            <a:pPr eaLnBrk="1" hangingPunct="1"/>
            <a:r>
              <a:rPr lang="ru-RU" sz="2800" i="1" dirty="0">
                <a:solidFill>
                  <a:srgbClr val="6600CC"/>
                </a:solidFill>
                <a:latin typeface="Century Schoolbook" pitchFamily="18" charset="0"/>
              </a:rPr>
              <a:t>Не имеет корней при</a:t>
            </a:r>
            <a:r>
              <a:rPr lang="en-US" sz="2800" i="1" dirty="0">
                <a:solidFill>
                  <a:srgbClr val="6600CC"/>
                </a:solidFill>
                <a:latin typeface="Century Schoolbook" pitchFamily="18" charset="0"/>
              </a:rPr>
              <a:t> </a:t>
            </a:r>
            <a:r>
              <a:rPr lang="en-US" sz="2800" i="1" dirty="0">
                <a:latin typeface="Century Schoolbook" pitchFamily="18" charset="0"/>
              </a:rPr>
              <a:t>b   0</a:t>
            </a:r>
            <a:r>
              <a:rPr lang="ru-RU" sz="2800" i="1" dirty="0">
                <a:latin typeface="Century Schoolbook" pitchFamily="18" charset="0"/>
              </a:rPr>
              <a:t>.</a:t>
            </a:r>
          </a:p>
          <a:p>
            <a:pPr eaLnBrk="1" hangingPunct="1"/>
            <a:r>
              <a:rPr lang="ru-RU" sz="2800" i="1" dirty="0">
                <a:solidFill>
                  <a:srgbClr val="6600CC"/>
                </a:solidFill>
                <a:latin typeface="Century Schoolbook" pitchFamily="18" charset="0"/>
              </a:rPr>
              <a:t>Представим </a:t>
            </a:r>
            <a:r>
              <a:rPr lang="en-US" sz="2800" i="1" dirty="0">
                <a:solidFill>
                  <a:srgbClr val="6600CC"/>
                </a:solidFill>
                <a:latin typeface="Century Schoolbook" pitchFamily="18" charset="0"/>
              </a:rPr>
              <a:t>b </a:t>
            </a:r>
            <a:r>
              <a:rPr lang="ru-RU" sz="2800" i="1" dirty="0">
                <a:solidFill>
                  <a:srgbClr val="6600CC"/>
                </a:solidFill>
                <a:latin typeface="Century Schoolbook" pitchFamily="18" charset="0"/>
              </a:rPr>
              <a:t>в виде                  имеем:</a:t>
            </a:r>
          </a:p>
        </p:txBody>
      </p:sp>
      <p:graphicFrame>
        <p:nvGraphicFramePr>
          <p:cNvPr id="15363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305050" y="2717800"/>
          <a:ext cx="50165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8" name="Формула" r:id="rId4" imgW="5189760" imgH="4561200" progId="Equation.3">
                  <p:embed/>
                </p:oleObj>
              </mc:Choice>
              <mc:Fallback>
                <p:oleObj name="Формула" r:id="rId4" imgW="5189760" imgH="4561200" progId="Equation.3">
                  <p:embed/>
                  <p:pic>
                    <p:nvPicPr>
                      <p:cNvPr id="0" name="Picture 2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5050" y="2717800"/>
                        <a:ext cx="501650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429250" y="5397500"/>
          <a:ext cx="295275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9" name="Формула" r:id="rId6" imgW="2727360" imgH="3217320" progId="Equation.3">
                  <p:embed/>
                </p:oleObj>
              </mc:Choice>
              <mc:Fallback>
                <p:oleObj name="Формула" r:id="rId6" imgW="2727360" imgH="3217320" progId="Equation.3">
                  <p:embed/>
                  <p:pic>
                    <p:nvPicPr>
                      <p:cNvPr id="0" name="Picture 2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0" y="5397500"/>
                        <a:ext cx="295275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3143240" y="714356"/>
          <a:ext cx="1692275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0" name="Формула" r:id="rId8" imgW="9567360" imgH="4292280" progId="Equation.3">
                  <p:embed/>
                </p:oleObj>
              </mc:Choice>
              <mc:Fallback>
                <p:oleObj name="Формула" r:id="rId8" imgW="9567360" imgH="4292280" progId="Equation.3">
                  <p:embed/>
                  <p:pic>
                    <p:nvPicPr>
                      <p:cNvPr id="0" name="Picture 2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714356"/>
                        <a:ext cx="1692275" cy="773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428728" y="1285860"/>
          <a:ext cx="148907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1" name="Формула" r:id="rId10" imgW="10114560" imgH="4830120" progId="Equation.3">
                  <p:embed/>
                </p:oleObj>
              </mc:Choice>
              <mc:Fallback>
                <p:oleObj name="Формула" r:id="rId10" imgW="10114560" imgH="483012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1285860"/>
                        <a:ext cx="1489075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3500430" y="1428736"/>
          <a:ext cx="2333625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2" name="Формула" r:id="rId12" imgW="15860160" imgH="4292280" progId="Equation.3">
                  <p:embed/>
                </p:oleObj>
              </mc:Choice>
              <mc:Fallback>
                <p:oleObj name="Формула" r:id="rId12" imgW="15860160" imgH="429228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1428736"/>
                        <a:ext cx="2333625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5143504" y="5786454"/>
          <a:ext cx="144938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3" name="Формула" r:id="rId14" imgW="9840960" imgH="4830120" progId="Equation.3">
                  <p:embed/>
                </p:oleObj>
              </mc:Choice>
              <mc:Fallback>
                <p:oleObj name="Формула" r:id="rId14" imgW="9840960" imgH="483012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4" y="5786454"/>
                        <a:ext cx="1449387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6643702" y="4429132"/>
          <a:ext cx="115093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4" name="Формула" r:id="rId16" imgW="393480" imgH="168120" progId="Equation.3">
                  <p:embed/>
                </p:oleObj>
              </mc:Choice>
              <mc:Fallback>
                <p:oleObj name="Формула" r:id="rId16" imgW="393480" imgH="16812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702" y="4429132"/>
                        <a:ext cx="1150938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7" name="Object 3"/>
          <p:cNvGraphicFramePr>
            <a:graphicFrameLocks noGrp="1" noChangeAspect="1"/>
          </p:cNvGraphicFramePr>
          <p:nvPr>
            <p:ph type="title"/>
          </p:nvPr>
        </p:nvGraphicFramePr>
        <p:xfrm>
          <a:off x="1143000" y="293688"/>
          <a:ext cx="6670675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2" name="Формула" r:id="rId3" imgW="39116160" imgH="4830120" progId="Equation.3">
                  <p:embed/>
                </p:oleObj>
              </mc:Choice>
              <mc:Fallback>
                <p:oleObj name="Формула" r:id="rId3" imgW="39116160" imgH="4830120" progId="Equation.3">
                  <p:embed/>
                  <p:pic>
                    <p:nvPicPr>
                      <p:cNvPr id="0" name="Picture 1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93688"/>
                        <a:ext cx="6670675" cy="82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428605"/>
            <a:ext cx="8229600" cy="591345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>
                <a:solidFill>
                  <a:schemeClr val="accent2"/>
                </a:solidFill>
              </a:rPr>
              <a:t>                                                                       </a:t>
            </a:r>
          </a:p>
          <a:p>
            <a:pPr>
              <a:buNone/>
            </a:pPr>
            <a:r>
              <a:rPr lang="ru-RU" dirty="0">
                <a:solidFill>
                  <a:schemeClr val="accent2"/>
                </a:solidFill>
              </a:rPr>
              <a:t>    </a:t>
            </a:r>
          </a:p>
          <a:p>
            <a:pPr algn="ctr">
              <a:buNone/>
            </a:pPr>
            <a:r>
              <a:rPr lang="ru-RU" dirty="0"/>
              <a:t>              </a:t>
            </a:r>
            <a:r>
              <a:rPr lang="ru-RU" i="1" dirty="0">
                <a:solidFill>
                  <a:srgbClr val="6600CC"/>
                </a:solidFill>
                <a:latin typeface="Century Schoolbook" pitchFamily="18" charset="0"/>
              </a:rPr>
              <a:t>по   свойству</a:t>
            </a:r>
            <a:r>
              <a:rPr lang="ru-RU" dirty="0"/>
              <a:t>     </a:t>
            </a:r>
            <a:r>
              <a:rPr lang="ru-RU" i="1" dirty="0">
                <a:solidFill>
                  <a:srgbClr val="6600CC"/>
                </a:solidFill>
                <a:latin typeface="Century Schoolbook" pitchFamily="18" charset="0"/>
              </a:rPr>
              <a:t>степеней </a:t>
            </a:r>
            <a:r>
              <a:rPr lang="ru-RU" dirty="0"/>
              <a:t>          </a:t>
            </a:r>
            <a:endParaRPr lang="ru-RU" i="1" dirty="0">
              <a:solidFill>
                <a:srgbClr val="6600CC"/>
              </a:solidFill>
              <a:latin typeface="Century Schoolbook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i="1" dirty="0">
                <a:solidFill>
                  <a:srgbClr val="6600CC"/>
                </a:solidFill>
                <a:latin typeface="Century Schoolbook" pitchFamily="18" charset="0"/>
              </a:rPr>
              <a:t>       с одинаковыми основаниями </a:t>
            </a:r>
          </a:p>
          <a:p>
            <a:pPr algn="ctr" eaLnBrk="1" hangingPunct="1">
              <a:buFontTx/>
              <a:buNone/>
            </a:pPr>
            <a:r>
              <a:rPr lang="ru-RU" i="1" dirty="0">
                <a:solidFill>
                  <a:srgbClr val="6600CC"/>
                </a:solidFill>
                <a:latin typeface="Century Schoolbook" pitchFamily="18" charset="0"/>
              </a:rPr>
              <a:t>      решением уравнения является                 равенство</a:t>
            </a:r>
            <a:r>
              <a:rPr lang="ru-RU" dirty="0"/>
              <a:t>   </a:t>
            </a:r>
            <a:r>
              <a:rPr lang="ru-RU" sz="4800" i="1" dirty="0" err="1">
                <a:solidFill>
                  <a:srgbClr val="FF0066"/>
                </a:solidFill>
                <a:latin typeface="Century Schoolbook" pitchFamily="18" charset="0"/>
              </a:rPr>
              <a:t>х</a:t>
            </a:r>
            <a:r>
              <a:rPr lang="ru-RU" sz="4800" i="1" dirty="0">
                <a:solidFill>
                  <a:srgbClr val="FF0066"/>
                </a:solidFill>
                <a:latin typeface="Century Schoolbook" pitchFamily="18" charset="0"/>
              </a:rPr>
              <a:t>    = с.</a:t>
            </a:r>
          </a:p>
          <a:p>
            <a:pPr eaLnBrk="1" hangingPunct="1">
              <a:buFontTx/>
              <a:buNone/>
            </a:pPr>
            <a:r>
              <a:rPr lang="ru-RU" sz="3600" b="1" i="1" dirty="0">
                <a:solidFill>
                  <a:schemeClr val="accent2"/>
                </a:solidFill>
                <a:latin typeface="Century Schoolbook" pitchFamily="18" charset="0"/>
              </a:rPr>
              <a:t>    </a:t>
            </a:r>
            <a:r>
              <a:rPr lang="ru-RU" sz="3600" b="1" i="1" dirty="0">
                <a:solidFill>
                  <a:srgbClr val="FF0000"/>
                </a:solidFill>
                <a:latin typeface="Century Schoolbook" pitchFamily="18" charset="0"/>
              </a:rPr>
              <a:t>Пример: </a:t>
            </a:r>
          </a:p>
          <a:p>
            <a:pPr eaLnBrk="1" hangingPunct="1">
              <a:buFontTx/>
              <a:buNone/>
            </a:pPr>
            <a:r>
              <a:rPr lang="ru-RU" sz="3600" b="1" i="1" dirty="0">
                <a:solidFill>
                  <a:schemeClr val="accent2"/>
                </a:solidFill>
                <a:latin typeface="Century Schoolbook" pitchFamily="18" charset="0"/>
              </a:rPr>
              <a:t>   </a:t>
            </a:r>
          </a:p>
          <a:p>
            <a:pPr eaLnBrk="1" hangingPunct="1">
              <a:buFontTx/>
              <a:buNone/>
            </a:pPr>
            <a:endParaRPr lang="ru-RU" sz="3600" b="1" i="1" dirty="0">
              <a:latin typeface="Century Schoolbook" pitchFamily="18" charset="0"/>
            </a:endParaRPr>
          </a:p>
          <a:p>
            <a:pPr eaLnBrk="1" hangingPunct="1">
              <a:buFontTx/>
              <a:buNone/>
            </a:pPr>
            <a:endParaRPr lang="ru-RU" sz="3600" b="1" i="1" dirty="0">
              <a:latin typeface="Century Schoolbook" pitchFamily="18" charset="0"/>
            </a:endParaRPr>
          </a:p>
          <a:p>
            <a:pPr eaLnBrk="1" hangingPunct="1">
              <a:buFontTx/>
              <a:buNone/>
            </a:pPr>
            <a:r>
              <a:rPr lang="ru-RU" sz="3600" b="1" i="1" dirty="0">
                <a:latin typeface="Century Schoolbook" pitchFamily="18" charset="0"/>
              </a:rPr>
              <a:t>      Ответ: </a:t>
            </a:r>
            <a:r>
              <a:rPr lang="ru-RU" sz="3600" b="1" i="1" dirty="0">
                <a:solidFill>
                  <a:srgbClr val="FF0066"/>
                </a:solidFill>
                <a:latin typeface="Century Schoolbook" pitchFamily="18" charset="0"/>
              </a:rPr>
              <a:t>4.</a:t>
            </a:r>
            <a:r>
              <a:rPr lang="ru-RU" sz="3600" b="1" i="1" dirty="0">
                <a:latin typeface="Century Schoolbook" pitchFamily="18" charset="0"/>
              </a:rPr>
              <a:t> </a:t>
            </a: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4929190" y="3429000"/>
          <a:ext cx="2403475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3" name="Формула" r:id="rId5" imgW="11208960" imgH="4830120" progId="Equation.3">
                  <p:embed/>
                </p:oleObj>
              </mc:Choice>
              <mc:Fallback>
                <p:oleObj name="Формула" r:id="rId5" imgW="11208960" imgH="483012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3429000"/>
                        <a:ext cx="2403475" cy="1052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4929190" y="4143380"/>
          <a:ext cx="2403475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4" name="Формула" r:id="rId7" imgW="11208960" imgH="4830120" progId="Equation.3">
                  <p:embed/>
                </p:oleObj>
              </mc:Choice>
              <mc:Fallback>
                <p:oleObj name="Формула" r:id="rId7" imgW="11208960" imgH="483012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4143380"/>
                        <a:ext cx="2403475" cy="1052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5214942" y="4929198"/>
          <a:ext cx="175895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5" name="Формула" r:id="rId9" imgW="8199360" imgH="3754800" progId="Equation.3">
                  <p:embed/>
                </p:oleObj>
              </mc:Choice>
              <mc:Fallback>
                <p:oleObj name="Формула" r:id="rId9" imgW="8199360" imgH="37548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42" y="4929198"/>
                        <a:ext cx="1758950" cy="81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71802" y="7857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928662" y="0"/>
            <a:ext cx="8015286" cy="1428736"/>
          </a:xfrm>
          <a:prstGeom prst="rect">
            <a:avLst/>
          </a:prstGeom>
          <a:noFill/>
          <a:ln w="25400" cap="flat" cmpd="sng" algn="ctr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Tx/>
              <a:buFont typeface="Wingdings 2"/>
              <a:buChar char=""/>
              <a:tabLst/>
              <a:defRPr/>
            </a:pPr>
            <a:endParaRPr kumimoji="0" lang="ru-RU" sz="1800" b="0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Century Schoolbook" pitchFamily="18" charset="0"/>
                <a:ea typeface="+mn-ea"/>
                <a:cs typeface="+mn-cs"/>
              </a:rPr>
              <a:t>по свойству степеней с одинаковыми основаниями решаются показательные уравнения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071538" y="2428868"/>
            <a:ext cx="6881802" cy="1428760"/>
          </a:xfrm>
          <a:prstGeom prst="rect">
            <a:avLst/>
          </a:prstGeom>
          <a:noFill/>
          <a:ln w="25400" cap="flat" cmpd="sng" algn="ctr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Century Schoolbook" pitchFamily="18" charset="0"/>
                <a:ea typeface="+mn-ea"/>
                <a:cs typeface="+mn-cs"/>
              </a:rPr>
              <a:t>равносильны соответственно</a:t>
            </a:r>
            <a:r>
              <a:rPr kumimoji="0" lang="ru-RU" sz="3200" b="0" i="1" u="none" strike="noStrike" kern="1200" cap="none" spc="0" normalizeH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Century Schoolbook" pitchFamily="18" charset="0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Century Schoolbook" pitchFamily="18" charset="0"/>
                <a:ea typeface="+mn-ea"/>
                <a:cs typeface="+mn-cs"/>
              </a:rPr>
              <a:t>уравнениям</a:t>
            </a:r>
            <a:r>
              <a:rPr kumimoji="0" lang="ru-RU" sz="3200" b="0" u="none" strike="noStrike" kern="1200" cap="none" spc="0" normalizeH="0" baseline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Century Schoolbook" pitchFamily="18" charset="0"/>
                <a:ea typeface="+mn-ea"/>
                <a:cs typeface="+mn-cs"/>
              </a:rPr>
              <a:t>:</a:t>
            </a:r>
            <a:r>
              <a:rPr kumimoji="0" lang="ru-RU" sz="3200" b="0" i="1" u="none" strike="noStrike" kern="1200" cap="none" spc="0" normalizeH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Century Schoolbook" pitchFamily="18" charset="0"/>
                <a:ea typeface="+mn-ea"/>
                <a:cs typeface="+mn-cs"/>
              </a:rPr>
              <a:t> </a:t>
            </a:r>
            <a:r>
              <a:rPr lang="ru-RU" sz="3200" i="1" dirty="0">
                <a:solidFill>
                  <a:srgbClr val="5E56C2"/>
                </a:solidFill>
                <a:latin typeface="Century Schoolbook" pitchFamily="18" charset="0"/>
              </a:rPr>
              <a:t> </a:t>
            </a:r>
            <a:r>
              <a:rPr lang="en-US" sz="3200" i="1" dirty="0">
                <a:solidFill>
                  <a:srgbClr val="FF0000"/>
                </a:solidFill>
                <a:latin typeface="Calibri" pitchFamily="34" charset="0"/>
              </a:rPr>
              <a:t>f(x) = </a:t>
            </a:r>
            <a:r>
              <a:rPr lang="ru-RU" sz="3200" i="1" dirty="0">
                <a:solidFill>
                  <a:srgbClr val="FF0000"/>
                </a:solidFill>
                <a:latin typeface="Calibri" pitchFamily="34" charset="0"/>
              </a:rPr>
              <a:t>с </a:t>
            </a:r>
            <a:br>
              <a:rPr lang="ru-RU" sz="3200" i="1" dirty="0">
                <a:solidFill>
                  <a:srgbClr val="FF0000"/>
                </a:solidFill>
                <a:latin typeface="Calibri" pitchFamily="34" charset="0"/>
              </a:rPr>
            </a:br>
            <a:r>
              <a:rPr lang="ru-RU" sz="3200" i="1" dirty="0">
                <a:solidFill>
                  <a:srgbClr val="FF0000"/>
                </a:solidFill>
                <a:latin typeface="Calibri" pitchFamily="34" charset="0"/>
              </a:rPr>
              <a:t>                        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5E56C2"/>
                </a:solidFill>
                <a:effectLst/>
                <a:uLnTx/>
                <a:uFillTx/>
                <a:latin typeface="Century Schoolbook" pitchFamily="18" charset="0"/>
                <a:ea typeface="+mn-ea"/>
                <a:cs typeface="+mn-cs"/>
              </a:rPr>
              <a:t>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f(x) = g(x).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endParaRPr kumimoji="0" lang="ru-RU" sz="32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 noGrp="1"/>
          </p:cNvSpPr>
          <p:nvPr>
            <p:ph idx="1"/>
          </p:nvPr>
        </p:nvSpPr>
        <p:spPr>
          <a:xfrm>
            <a:off x="1071538" y="1428736"/>
            <a:ext cx="7615262" cy="1071570"/>
          </a:xfrm>
          <a:prstGeom prst="rect">
            <a:avLst/>
          </a:prstGeom>
          <a:noFill/>
          <a:ln w="25400" cap="flat" cmpd="sng" algn="ctr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548640" lvl="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i="1" dirty="0">
                <a:solidFill>
                  <a:srgbClr val="FF0000"/>
                </a:solidFill>
                <a:latin typeface="Bookman Old Style" pitchFamily="18" charset="0"/>
              </a:rPr>
              <a:t>а</a:t>
            </a:r>
            <a:r>
              <a:rPr lang="ru-RU" i="1" baseline="30000" dirty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i="1" baseline="30000" dirty="0">
                <a:solidFill>
                  <a:srgbClr val="FF0000"/>
                </a:solidFill>
                <a:latin typeface="Bookman Old Style" pitchFamily="18" charset="0"/>
              </a:rPr>
              <a:t>f(x)</a:t>
            </a:r>
            <a:r>
              <a:rPr lang="en-US" i="1" dirty="0">
                <a:solidFill>
                  <a:srgbClr val="FF0000"/>
                </a:solidFill>
                <a:latin typeface="Bookman Old Style" pitchFamily="18" charset="0"/>
              </a:rPr>
              <a:t> = a </a:t>
            </a:r>
            <a:r>
              <a:rPr lang="ru-RU" i="1" baseline="30000" dirty="0">
                <a:solidFill>
                  <a:srgbClr val="FF0000"/>
                </a:solidFill>
                <a:latin typeface="Bookman Old Style" pitchFamily="18" charset="0"/>
              </a:rPr>
              <a:t>с</a:t>
            </a:r>
            <a:endParaRPr kumimoji="0" lang="ru-RU" b="0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а</a:t>
            </a:r>
            <a:r>
              <a:rPr kumimoji="0" lang="ru-RU" sz="3200" b="0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en-US" sz="3200" b="0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f(x)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= a </a:t>
            </a:r>
            <a:r>
              <a:rPr kumimoji="0" lang="en-US" sz="3200" b="0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g(x)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(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где а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&gt; 0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, а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‡ 1)  </a:t>
            </a:r>
            <a:endParaRPr kumimoji="0" lang="ru-RU" sz="32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3071802" y="4000504"/>
          <a:ext cx="2159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Формула" r:id="rId3" imgW="15860160" imgH="5098680" progId="Equation.3">
                  <p:embed/>
                </p:oleObj>
              </mc:Choice>
              <mc:Fallback>
                <p:oleObj name="Формула" r:id="rId3" imgW="15860160" imgH="50986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4000504"/>
                        <a:ext cx="2159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285852" y="4214818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u="sng" dirty="0">
                <a:solidFill>
                  <a:srgbClr val="FF0000"/>
                </a:solidFill>
              </a:rPr>
              <a:t>Пример:</a:t>
            </a:r>
          </a:p>
        </p:txBody>
      </p:sp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3214678" y="4500570"/>
          <a:ext cx="1944688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Формула" r:id="rId5" imgW="13671360" imgH="6980400" progId="Equation.3">
                  <p:embed/>
                </p:oleObj>
              </mc:Choice>
              <mc:Fallback>
                <p:oleObj name="Формула" r:id="rId5" imgW="13671360" imgH="69804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4500570"/>
                        <a:ext cx="1944688" cy="1014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3214678" y="5286388"/>
          <a:ext cx="1728788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Формула" r:id="rId7" imgW="13671360" imgH="8324280" progId="Equation.3">
                  <p:embed/>
                </p:oleObj>
              </mc:Choice>
              <mc:Fallback>
                <p:oleObj name="Формула" r:id="rId7" imgW="13671360" imgH="83242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5286388"/>
                        <a:ext cx="1728788" cy="998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0" name="Object 12"/>
          <p:cNvGraphicFramePr>
            <a:graphicFrameLocks noChangeAspect="1"/>
          </p:cNvGraphicFramePr>
          <p:nvPr/>
        </p:nvGraphicFramePr>
        <p:xfrm>
          <a:off x="3143240" y="5859463"/>
          <a:ext cx="1382713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Формула" r:id="rId9" imgW="10935360" imgH="8324280" progId="Equation.3">
                  <p:embed/>
                </p:oleObj>
              </mc:Choice>
              <mc:Fallback>
                <p:oleObj name="Формула" r:id="rId9" imgW="10935360" imgH="83242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5859463"/>
                        <a:ext cx="1382713" cy="998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WordArt 13"/>
          <p:cNvSpPr>
            <a:spLocks noChangeArrowheads="1" noChangeShapeType="1" noTextEdit="1"/>
          </p:cNvSpPr>
          <p:nvPr/>
        </p:nvSpPr>
        <p:spPr bwMode="auto">
          <a:xfrm>
            <a:off x="5572132" y="6000768"/>
            <a:ext cx="1785950" cy="50006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/>
            <a:r>
              <a:rPr lang="ru-RU" sz="3200" i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Ответ:  </a:t>
            </a:r>
          </a:p>
        </p:txBody>
      </p:sp>
      <p:graphicFrame>
        <p:nvGraphicFramePr>
          <p:cNvPr id="17422" name="Object 14"/>
          <p:cNvGraphicFramePr>
            <a:graphicFrameLocks noChangeAspect="1"/>
          </p:cNvGraphicFramePr>
          <p:nvPr/>
        </p:nvGraphicFramePr>
        <p:xfrm>
          <a:off x="7786688" y="5715016"/>
          <a:ext cx="855662" cy="1142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Формула" r:id="rId11" imgW="6010560" imgH="8324280" progId="Equation.3">
                  <p:embed/>
                </p:oleObj>
              </mc:Choice>
              <mc:Fallback>
                <p:oleObj name="Формула" r:id="rId11" imgW="6010560" imgH="83242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6688" y="5715016"/>
                        <a:ext cx="855662" cy="11429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build="p" animBg="1"/>
      <p:bldP spid="13" grpId="0"/>
      <p:bldP spid="17" grpId="0" animBg="1"/>
    </p:bldLst>
  </p:timing>
</p:sld>
</file>

<file path=ppt/theme/theme1.xml><?xml version="1.0" encoding="utf-8"?>
<a:theme xmlns:a="http://schemas.openxmlformats.org/drawingml/2006/main" name="Тема2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320</Words>
  <Application>Microsoft Office PowerPoint</Application>
  <PresentationFormat>Экран (4:3)</PresentationFormat>
  <Paragraphs>100</Paragraphs>
  <Slides>11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Bookman Old Style</vt:lpstr>
      <vt:lpstr>Calibri</vt:lpstr>
      <vt:lpstr>Century Schoolbook</vt:lpstr>
      <vt:lpstr>Wingdings</vt:lpstr>
      <vt:lpstr>Wingdings 2</vt:lpstr>
      <vt:lpstr>Тема2</vt:lpstr>
      <vt:lpstr>Формула</vt:lpstr>
      <vt:lpstr>Тема урока: Показательные уравнения.</vt:lpstr>
      <vt:lpstr>Возведите в степень:</vt:lpstr>
      <vt:lpstr>Представьте в виде степени числа: </vt:lpstr>
      <vt:lpstr>Примените свойства степени: </vt:lpstr>
      <vt:lpstr>Решите уравнения и назовите их вид. </vt:lpstr>
      <vt:lpstr>Среди уравнений выбрать показательные.</vt:lpstr>
      <vt:lpstr>Презентация PowerPoint</vt:lpstr>
      <vt:lpstr>Презентация PowerPoint</vt:lpstr>
      <vt:lpstr>Презентация PowerPoint</vt:lpstr>
      <vt:lpstr> I. Метод уравнивания оснований.</vt:lpstr>
      <vt:lpstr>При решении показательных уравнений, главные правила -действия со степенями.  Без знания этих действий ничего не получится!!!!!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Кореневская СОШ №2</dc:creator>
  <cp:lastModifiedBy>Гость</cp:lastModifiedBy>
  <cp:revision>42</cp:revision>
  <dcterms:modified xsi:type="dcterms:W3CDTF">2024-01-20T06:32:08Z</dcterms:modified>
</cp:coreProperties>
</file>