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sldIdLst>
    <p:sldId id="269" r:id="rId2"/>
    <p:sldId id="273" r:id="rId3"/>
    <p:sldId id="274" r:id="rId4"/>
    <p:sldId id="276" r:id="rId5"/>
    <p:sldId id="277" r:id="rId6"/>
    <p:sldId id="278" r:id="rId7"/>
    <p:sldId id="270" r:id="rId8"/>
    <p:sldId id="272" r:id="rId9"/>
    <p:sldId id="257" r:id="rId10"/>
    <p:sldId id="259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6C2"/>
    <a:srgbClr val="6600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7" Type="http://schemas.openxmlformats.org/officeDocument/2006/relationships/image" Target="../media/image60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image" Target="../media/image61.emf"/><Relationship Id="rId4" Type="http://schemas.openxmlformats.org/officeDocument/2006/relationships/image" Target="../media/image6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66.emf"/><Relationship Id="rId1" Type="http://schemas.openxmlformats.org/officeDocument/2006/relationships/image" Target="../media/image65.emf"/><Relationship Id="rId5" Type="http://schemas.openxmlformats.org/officeDocument/2006/relationships/image" Target="../media/image69.emf"/><Relationship Id="rId4" Type="http://schemas.openxmlformats.org/officeDocument/2006/relationships/image" Target="../media/image68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7E48A-B044-4EAF-9B34-951CC60D26F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4A780-B69E-4E35-B84A-D51516EEAE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3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4A780-B69E-4E35-B84A-D51516EEAE9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E199E-9266-4ADB-B411-3836932F9E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CD4FB-E37D-49A7-9157-1FC39374BC44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8C466-D8E7-4F32-B3C9-86A7A89E9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med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7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1.wmf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1.bin"/><Relationship Id="rId5" Type="http://schemas.openxmlformats.org/officeDocument/2006/relationships/image" Target="../media/image70.wmf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78.png"/><Relationship Id="rId19" Type="http://schemas.openxmlformats.org/officeDocument/2006/relationships/oleObject" Target="../embeddings/oleObject75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2.wmf"/><Relationship Id="rId14" Type="http://schemas.openxmlformats.org/officeDocument/2006/relationships/image" Target="../media/image7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image" Target="../media/image14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8.wmf"/><Relationship Id="rId26" Type="http://schemas.openxmlformats.org/officeDocument/2006/relationships/image" Target="../media/image42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41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28" Type="http://schemas.openxmlformats.org/officeDocument/2006/relationships/image" Target="../media/image43.wmf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8.emf"/><Relationship Id="rId3" Type="http://schemas.openxmlformats.org/officeDocument/2006/relationships/image" Target="../media/image1.jpeg"/><Relationship Id="rId7" Type="http://schemas.openxmlformats.org/officeDocument/2006/relationships/image" Target="../media/image55.e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60.e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7.emf"/><Relationship Id="rId5" Type="http://schemas.openxmlformats.org/officeDocument/2006/relationships/image" Target="../media/image54.emf"/><Relationship Id="rId15" Type="http://schemas.openxmlformats.org/officeDocument/2006/relationships/image" Target="../media/image59.e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6.emf"/><Relationship Id="rId14" Type="http://schemas.openxmlformats.org/officeDocument/2006/relationships/oleObject" Target="../embeddings/oleObject5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2.e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4.emf"/><Relationship Id="rId4" Type="http://schemas.openxmlformats.org/officeDocument/2006/relationships/image" Target="../media/image61.emf"/><Relationship Id="rId9" Type="http://schemas.openxmlformats.org/officeDocument/2006/relationships/oleObject" Target="../embeddings/oleObject6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6.e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8.emf"/><Relationship Id="rId4" Type="http://schemas.openxmlformats.org/officeDocument/2006/relationships/image" Target="../media/image65.emf"/><Relationship Id="rId9" Type="http://schemas.openxmlformats.org/officeDocument/2006/relationships/oleObject" Target="../embeddings/oleObject6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19288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Тема урока:</a:t>
            </a:r>
            <a:br>
              <a:rPr lang="ru-RU" i="1" u="sng" dirty="0">
                <a:solidFill>
                  <a:srgbClr val="FF0000"/>
                </a:solidFill>
              </a:rPr>
            </a:br>
            <a:r>
              <a:rPr lang="ru-RU" b="1" i="1" u="sng" dirty="0">
                <a:solidFill>
                  <a:srgbClr val="FF0000"/>
                </a:solidFill>
              </a:rPr>
              <a:t>Показательные уравнения.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571504"/>
          </a:xfrm>
        </p:spPr>
        <p:txBody>
          <a:bodyPr>
            <a:normAutofit lnSpcReduction="10000"/>
          </a:bodyPr>
          <a:lstStyle/>
          <a:p>
            <a:pPr algn="l"/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Цели урока: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3143248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>
                <a:solidFill>
                  <a:srgbClr val="FF0000"/>
                </a:solidFill>
              </a:rPr>
              <a:t>Дать определение показательного уравнения.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4414" y="4000504"/>
            <a:ext cx="6786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>
                <a:solidFill>
                  <a:srgbClr val="FF0000"/>
                </a:solidFill>
              </a:rPr>
              <a:t>Научиться решать показательные уравнения.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358114" cy="1071570"/>
          </a:xfr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en-US" sz="3200" b="1" i="1" u="sng" dirty="0">
                <a:solidFill>
                  <a:srgbClr val="FF0000"/>
                </a:solidFill>
              </a:rPr>
              <a:t>I</a:t>
            </a:r>
            <a:r>
              <a:rPr lang="en-US" sz="3600" b="1" i="1" u="sng" dirty="0">
                <a:solidFill>
                  <a:srgbClr val="FF0000"/>
                </a:solidFill>
              </a:rPr>
              <a:t>. </a:t>
            </a:r>
            <a:r>
              <a:rPr lang="ru-RU" sz="3600" b="1" i="1" u="sng" dirty="0">
                <a:solidFill>
                  <a:srgbClr val="FF0000"/>
                </a:solidFill>
              </a:rPr>
              <a:t>Метод уравнивания оснований.</a:t>
            </a:r>
          </a:p>
        </p:txBody>
      </p:sp>
      <p:graphicFrame>
        <p:nvGraphicFramePr>
          <p:cNvPr id="8" name="Содержимое 7"/>
          <p:cNvGraphicFramePr>
            <a:graphicFrameLocks noGrp="1" noChangeAspect="1"/>
          </p:cNvGraphicFramePr>
          <p:nvPr>
            <p:ph sz="half" idx="2"/>
          </p:nvPr>
        </p:nvGraphicFramePr>
        <p:xfrm>
          <a:off x="4714875" y="1747838"/>
          <a:ext cx="27876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4" imgW="1015920" imgH="469800" progId="Equation.3">
                  <p:embed/>
                </p:oleObj>
              </mc:Choice>
              <mc:Fallback>
                <p:oleObj name="Формула" r:id="rId4" imgW="1015920" imgH="469800" progId="Equation.3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747838"/>
                        <a:ext cx="2787650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633913" y="3857625"/>
          <a:ext cx="4378325" cy="19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6" imgW="1015920" imgH="711000" progId="Equation.3">
                  <p:embed/>
                </p:oleObj>
              </mc:Choice>
              <mc:Fallback>
                <p:oleObj name="Формула" r:id="rId6" imgW="1015920" imgH="711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3857625"/>
                        <a:ext cx="4378325" cy="195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Содержимое 7"/>
          <p:cNvGraphicFramePr>
            <a:graphicFrameLocks noGrp="1" noChangeAspect="1"/>
          </p:cNvGraphicFramePr>
          <p:nvPr/>
        </p:nvGraphicFramePr>
        <p:xfrm>
          <a:off x="4494213" y="3071813"/>
          <a:ext cx="29194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8" imgW="939600" imgH="253800" progId="Equation.3">
                  <p:embed/>
                </p:oleObj>
              </mc:Choice>
              <mc:Fallback>
                <p:oleObj name="Формула" r:id="rId8" imgW="939600" imgH="253800" progId="Equation.3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3071813"/>
                        <a:ext cx="2919412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8" descr="D:\мама\Рисунки .png\25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0923902">
            <a:off x="357158" y="5468604"/>
            <a:ext cx="1643075" cy="1389396"/>
          </a:xfrm>
          <a:prstGeom prst="rect">
            <a:avLst/>
          </a:prstGeom>
          <a:noFill/>
        </p:spPr>
      </p:pic>
      <p:sp>
        <p:nvSpPr>
          <p:cNvPr id="11" name="Текст 3"/>
          <p:cNvSpPr txBox="1">
            <a:spLocks/>
          </p:cNvSpPr>
          <p:nvPr/>
        </p:nvSpPr>
        <p:spPr>
          <a:xfrm>
            <a:off x="1714480" y="1785926"/>
            <a:ext cx="2286016" cy="5715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"/>
              <a:buNone/>
              <a:tabLst/>
              <a:defRPr/>
            </a:pPr>
            <a:r>
              <a:rPr kumimoji="0" lang="ru-RU" sz="3200" b="0" i="1" u="none" strike="noStrike" kern="1200" cap="none" spc="2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5400" b="0" i="1" u="none" strike="noStrike" kern="1200" cap="none" spc="2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200" b="0" i="1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6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Содержимое 4"/>
          <p:cNvSpPr txBox="1">
            <a:spLocks/>
          </p:cNvSpPr>
          <p:nvPr/>
        </p:nvSpPr>
        <p:spPr>
          <a:xfrm>
            <a:off x="1500166" y="2786058"/>
            <a:ext cx="2714644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000232" y="5500702"/>
            <a:ext cx="2000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 5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714480" y="2071678"/>
          <a:ext cx="214314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11" imgW="685800" imgH="228600" progId="Equation.3">
                  <p:embed/>
                </p:oleObj>
              </mc:Choice>
              <mc:Fallback>
                <p:oleObj name="Формула" r:id="rId11" imgW="68580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071678"/>
                        <a:ext cx="214314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714480" y="2714620"/>
          <a:ext cx="210343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13" imgW="672840" imgH="228600" progId="Equation.3">
                  <p:embed/>
                </p:oleObj>
              </mc:Choice>
              <mc:Fallback>
                <p:oleObj name="Формула" r:id="rId13" imgW="67284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714620"/>
                        <a:ext cx="2103437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785918" y="3429000"/>
          <a:ext cx="21034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15" imgW="672840" imgH="203040" progId="Equation.3">
                  <p:embed/>
                </p:oleObj>
              </mc:Choice>
              <mc:Fallback>
                <p:oleObj name="Формула" r:id="rId15" imgW="67284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3429000"/>
                        <a:ext cx="21034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857356" y="4000504"/>
          <a:ext cx="1666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17" imgW="533160" imgH="203040" progId="Equation.3">
                  <p:embed/>
                </p:oleObj>
              </mc:Choice>
              <mc:Fallback>
                <p:oleObj name="Формула" r:id="rId17" imgW="53316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4000504"/>
                        <a:ext cx="16668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000232" y="4714884"/>
          <a:ext cx="11906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19" imgW="380880" imgH="177480" progId="Equation.3">
                  <p:embed/>
                </p:oleObj>
              </mc:Choice>
              <mc:Fallback>
                <p:oleObj name="Формула" r:id="rId19" imgW="380880" imgH="177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4714884"/>
                        <a:ext cx="11906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5143504" y="6000768"/>
            <a:ext cx="34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 </a:t>
            </a:r>
            <a:r>
              <a:rPr kumimoji="0" lang="ru-RU" sz="2800" b="1" i="1" u="none" strike="noStrike" cap="none" normalizeH="0" dirty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2; 4.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1928794" y="1285860"/>
            <a:ext cx="4286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Решите уравнения: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857224" y="2071678"/>
            <a:ext cx="857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а)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4143372" y="2071678"/>
            <a:ext cx="714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</a:t>
            </a:r>
            <a:r>
              <a:rPr lang="ru-RU" sz="2800" b="1" i="1" dirty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6432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При решении показательных уравнений, главные правила -действия со степенями.  Без знания этих действий ничего не получится!!!!!</a:t>
            </a:r>
            <a:br>
              <a:rPr lang="ru-RU" sz="3200" b="1" i="1" dirty="0">
                <a:solidFill>
                  <a:srgbClr val="FF0000"/>
                </a:solidFill>
              </a:rPr>
            </a:b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85852" y="2357430"/>
            <a:ext cx="7400948" cy="4357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\[ \fbox{\begin{array}{l} a&gt;0,\, b&gt;0: \\ a^0 = 1, 1^x = 1; \\ a^{\frac{k}{n}}=\sqrt[n]{a^k} \, (k\in Z,\, n\in N);\\ a^{-x} = \frac{1}{a^x}; \\ a^x\cdot a^y = a^{x+y}; \\ \frac{a^x}{a^y}=a^{x-y}; \\ (a^x)^y = a^{xy}; \\ a^x\cdot b^x = (ab)^x; \\ \frac{a^x}{b^x}=\left(\frac{a}{b}\right)^x.\\ \end{array}} \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28868"/>
            <a:ext cx="542928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615262" cy="1131910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Возведите в степень: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571612"/>
            <a:ext cx="3571900" cy="438308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/>
              <a:t>  </a:t>
            </a:r>
            <a:r>
              <a:rPr lang="en-US" sz="3600" dirty="0"/>
              <a:t>a) </a:t>
            </a:r>
          </a:p>
          <a:p>
            <a:pPr lvl="0">
              <a:buNone/>
            </a:pPr>
            <a:r>
              <a:rPr lang="en-US" sz="3600" dirty="0"/>
              <a:t>       </a:t>
            </a:r>
            <a:endParaRPr lang="ru-RU" sz="3600" dirty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b)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c)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00188" y="1474788"/>
          <a:ext cx="13557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1" name="Формула" r:id="rId3" imgW="304668" imgH="190417" progId="Equation.3">
                  <p:embed/>
                </p:oleObj>
              </mc:Choice>
              <mc:Fallback>
                <p:oleObj name="Формула" r:id="rId3" imgW="304668" imgH="190417" progId="Equation.3">
                  <p:embed/>
                  <p:pic>
                    <p:nvPicPr>
                      <p:cNvPr id="0" name="Picture 4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474788"/>
                        <a:ext cx="13557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Содержимое 4"/>
          <p:cNvGraphicFramePr>
            <a:graphicFrameLocks noChangeAspect="1"/>
          </p:cNvGraphicFramePr>
          <p:nvPr/>
        </p:nvGraphicFramePr>
        <p:xfrm>
          <a:off x="1643042" y="2928934"/>
          <a:ext cx="1285884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2" name="Формула" r:id="rId5" imgW="291973" imgH="203112" progId="Equation.3">
                  <p:embed/>
                </p:oleObj>
              </mc:Choice>
              <mc:Fallback>
                <p:oleObj name="Формула" r:id="rId5" imgW="291973" imgH="203112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2928934"/>
                        <a:ext cx="1285884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80975" cy="238125"/>
          </a:xfrm>
          <a:prstGeom prst="rect">
            <a:avLst/>
          </a:prstGeom>
          <a:noFill/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858838" y="695325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80975" cy="238125"/>
          </a:xfrm>
          <a:prstGeom prst="rect">
            <a:avLst/>
          </a:prstGeom>
          <a:noFill/>
        </p:spPr>
      </p:pic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858838" y="695325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" name="Содержимое 4"/>
          <p:cNvGraphicFramePr>
            <a:graphicFrameLocks noChangeAspect="1"/>
          </p:cNvGraphicFramePr>
          <p:nvPr/>
        </p:nvGraphicFramePr>
        <p:xfrm>
          <a:off x="1785918" y="4857760"/>
          <a:ext cx="1357321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3" name="Формула" r:id="rId8" imgW="304536" imgH="203024" progId="Equation.3">
                  <p:embed/>
                </p:oleObj>
              </mc:Choice>
              <mc:Fallback>
                <p:oleObj name="Формула" r:id="rId8" imgW="304536" imgH="203024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4857760"/>
                        <a:ext cx="1357321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Содержимое 2"/>
          <p:cNvSpPr txBox="1">
            <a:spLocks/>
          </p:cNvSpPr>
          <p:nvPr/>
        </p:nvSpPr>
        <p:spPr>
          <a:xfrm>
            <a:off x="5072066" y="1571612"/>
            <a:ext cx="3571900" cy="4383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d)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3200" dirty="0"/>
              <a:t>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f)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" name="Содержимое 4"/>
          <p:cNvGraphicFramePr>
            <a:graphicFrameLocks noChangeAspect="1"/>
          </p:cNvGraphicFramePr>
          <p:nvPr/>
        </p:nvGraphicFramePr>
        <p:xfrm>
          <a:off x="5715008" y="1357298"/>
          <a:ext cx="1428760" cy="104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4" name="Формула" r:id="rId10" imgW="355292" imgH="203024" progId="Equation.3">
                  <p:embed/>
                </p:oleObj>
              </mc:Choice>
              <mc:Fallback>
                <p:oleObj name="Формула" r:id="rId10" imgW="355292" imgH="203024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1357298"/>
                        <a:ext cx="1428760" cy="1042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Содержимое 4"/>
          <p:cNvGraphicFramePr>
            <a:graphicFrameLocks noChangeAspect="1"/>
          </p:cNvGraphicFramePr>
          <p:nvPr/>
        </p:nvGraphicFramePr>
        <p:xfrm>
          <a:off x="5786446" y="3071810"/>
          <a:ext cx="192882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5" name="Формула" r:id="rId12" imgW="495085" imgH="279279" progId="Equation.3">
                  <p:embed/>
                </p:oleObj>
              </mc:Choice>
              <mc:Fallback>
                <p:oleObj name="Формула" r:id="rId12" imgW="495085" imgH="279279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3071810"/>
                        <a:ext cx="1928826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Содержимое 4"/>
          <p:cNvGraphicFramePr>
            <a:graphicFrameLocks noChangeAspect="1"/>
          </p:cNvGraphicFramePr>
          <p:nvPr/>
        </p:nvGraphicFramePr>
        <p:xfrm>
          <a:off x="5715008" y="4143380"/>
          <a:ext cx="1779588" cy="17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6" name="Формула" r:id="rId14" imgW="583947" imgH="469696" progId="Equation.3">
                  <p:embed/>
                </p:oleObj>
              </mc:Choice>
              <mc:Fallback>
                <p:oleObj name="Формула" r:id="rId14" imgW="583947" imgH="469696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143380"/>
                        <a:ext cx="1779588" cy="17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Содержимое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357554" y="1428736"/>
          <a:ext cx="714380" cy="1031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7" name="Формула" r:id="rId16" imgW="126780" imgH="164814" progId="Equation.3">
                  <p:embed/>
                </p:oleObj>
              </mc:Choice>
              <mc:Fallback>
                <p:oleObj name="Формула" r:id="rId16" imgW="126780" imgH="164814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428736"/>
                        <a:ext cx="714380" cy="1031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Содержимое 4"/>
          <p:cNvGraphicFramePr>
            <a:graphicFrameLocks noChangeAspect="1"/>
          </p:cNvGraphicFramePr>
          <p:nvPr/>
        </p:nvGraphicFramePr>
        <p:xfrm>
          <a:off x="3071802" y="3000372"/>
          <a:ext cx="121615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8" name="Формула" r:id="rId18" imgW="202936" imgH="177569" progId="Equation.3">
                  <p:embed/>
                </p:oleObj>
              </mc:Choice>
              <mc:Fallback>
                <p:oleObj name="Формула" r:id="rId18" imgW="202936" imgH="177569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000372"/>
                        <a:ext cx="1216155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Содержимое 4"/>
          <p:cNvGraphicFramePr>
            <a:graphicFrameLocks noChangeAspect="1"/>
          </p:cNvGraphicFramePr>
          <p:nvPr/>
        </p:nvGraphicFramePr>
        <p:xfrm>
          <a:off x="3286116" y="4929198"/>
          <a:ext cx="714380" cy="98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9" name="Формула" r:id="rId20" imgW="88707" imgH="164742" progId="Equation.3">
                  <p:embed/>
                </p:oleObj>
              </mc:Choice>
              <mc:Fallback>
                <p:oleObj name="Формула" r:id="rId20" imgW="88707" imgH="164742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4929198"/>
                        <a:ext cx="714380" cy="985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Содержимое 4"/>
          <p:cNvGraphicFramePr>
            <a:graphicFrameLocks noChangeAspect="1"/>
          </p:cNvGraphicFramePr>
          <p:nvPr/>
        </p:nvGraphicFramePr>
        <p:xfrm>
          <a:off x="7572396" y="1214422"/>
          <a:ext cx="1143008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0" name="Формула" r:id="rId22" imgW="215713" imgH="393359" progId="Equation.3">
                  <p:embed/>
                </p:oleObj>
              </mc:Choice>
              <mc:Fallback>
                <p:oleObj name="Формула" r:id="rId22" imgW="215713" imgH="393359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1214422"/>
                        <a:ext cx="1143008" cy="147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Содержимое 4"/>
          <p:cNvGraphicFramePr>
            <a:graphicFrameLocks noChangeAspect="1"/>
          </p:cNvGraphicFramePr>
          <p:nvPr/>
        </p:nvGraphicFramePr>
        <p:xfrm>
          <a:off x="7858148" y="3214686"/>
          <a:ext cx="671514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1" name="Формула" r:id="rId24" imgW="126780" imgH="164814" progId="Equation.3">
                  <p:embed/>
                </p:oleObj>
              </mc:Choice>
              <mc:Fallback>
                <p:oleObj name="Формула" r:id="rId24" imgW="126780" imgH="164814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48" y="3214686"/>
                        <a:ext cx="671514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Содержимое 4"/>
          <p:cNvGraphicFramePr>
            <a:graphicFrameLocks noChangeAspect="1"/>
          </p:cNvGraphicFramePr>
          <p:nvPr/>
        </p:nvGraphicFramePr>
        <p:xfrm>
          <a:off x="7940675" y="4371974"/>
          <a:ext cx="917605" cy="1485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2" name="Формула" r:id="rId26" imgW="203112" imgH="393529" progId="Equation.3">
                  <p:embed/>
                </p:oleObj>
              </mc:Choice>
              <mc:Fallback>
                <p:oleObj name="Формула" r:id="rId26" imgW="203112" imgH="393529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0675" y="4371974"/>
                        <a:ext cx="917605" cy="14859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715304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i="1" dirty="0">
                <a:solidFill>
                  <a:srgbClr val="FF0000"/>
                </a:solidFill>
              </a:rPr>
              <a:t>Представьте в виде степени числа: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214422"/>
            <a:ext cx="7929618" cy="5286412"/>
          </a:xfrm>
        </p:spPr>
        <p:txBody>
          <a:bodyPr>
            <a:normAutofit/>
          </a:bodyPr>
          <a:lstStyle/>
          <a:p>
            <a:r>
              <a:rPr lang="ru-RU" sz="3200" dirty="0"/>
              <a:t>а) </a:t>
            </a:r>
            <a:r>
              <a:rPr lang="ru-RU" sz="5800" dirty="0"/>
              <a:t>0,01 </a:t>
            </a:r>
            <a:endParaRPr lang="ru-RU" sz="3200" dirty="0"/>
          </a:p>
          <a:p>
            <a:pPr lvl="0"/>
            <a:r>
              <a:rPr lang="ru-RU" sz="3200" dirty="0"/>
              <a:t> в) </a:t>
            </a:r>
            <a:r>
              <a:rPr lang="ru-RU" sz="5800" dirty="0"/>
              <a:t>81</a:t>
            </a:r>
            <a:endParaRPr lang="ru-RU" sz="3200" dirty="0"/>
          </a:p>
          <a:p>
            <a:endParaRPr lang="en-US" sz="3200" dirty="0"/>
          </a:p>
          <a:p>
            <a:r>
              <a:rPr lang="ru-RU" sz="3200" dirty="0"/>
              <a:t>с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r>
              <a:rPr lang="en-US" sz="3200" dirty="0"/>
              <a:t>d)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71604" y="3286124"/>
          <a:ext cx="814388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1" name="Формула" r:id="rId3" imgW="266469" imgH="444114" progId="Equation.3">
                  <p:embed/>
                </p:oleObj>
              </mc:Choice>
              <mc:Fallback>
                <p:oleObj name="Формула" r:id="rId3" imgW="266469" imgH="444114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286124"/>
                        <a:ext cx="814388" cy="135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Содержимое 4"/>
          <p:cNvGraphicFramePr>
            <a:graphicFrameLocks noChangeAspect="1"/>
          </p:cNvGraphicFramePr>
          <p:nvPr/>
        </p:nvGraphicFramePr>
        <p:xfrm>
          <a:off x="1643042" y="4857760"/>
          <a:ext cx="142876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Формула" r:id="rId5" imgW="355292" imgH="253780" progId="Equation.3">
                  <p:embed/>
                </p:oleObj>
              </mc:Choice>
              <mc:Fallback>
                <p:oleObj name="Формула" r:id="rId5" imgW="355292" imgH="2537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4857760"/>
                        <a:ext cx="1428760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Содержимое 4"/>
          <p:cNvGraphicFramePr>
            <a:graphicFrameLocks noChangeAspect="1"/>
          </p:cNvGraphicFramePr>
          <p:nvPr/>
        </p:nvGraphicFramePr>
        <p:xfrm>
          <a:off x="2643174" y="1214422"/>
          <a:ext cx="2714644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Формула" r:id="rId7" imgW="787400" imgH="228600" progId="Equation.3">
                  <p:embed/>
                </p:oleObj>
              </mc:Choice>
              <mc:Fallback>
                <p:oleObj name="Формула" r:id="rId7" imgW="787400" imgH="2286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214422"/>
                        <a:ext cx="2714644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Содержимое 4"/>
          <p:cNvGraphicFramePr>
            <a:graphicFrameLocks noChangeAspect="1"/>
          </p:cNvGraphicFramePr>
          <p:nvPr/>
        </p:nvGraphicFramePr>
        <p:xfrm>
          <a:off x="2285984" y="1714488"/>
          <a:ext cx="6524648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4" name="Формула" r:id="rId9" imgW="1587240" imgH="469800" progId="Equation.3">
                  <p:embed/>
                </p:oleObj>
              </mc:Choice>
              <mc:Fallback>
                <p:oleObj name="Формула" r:id="rId9" imgW="1587240" imgH="4698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1714488"/>
                        <a:ext cx="6524648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Содержимое 4"/>
          <p:cNvGraphicFramePr>
            <a:graphicFrameLocks noChangeAspect="1"/>
          </p:cNvGraphicFramePr>
          <p:nvPr/>
        </p:nvGraphicFramePr>
        <p:xfrm>
          <a:off x="2571736" y="3214686"/>
          <a:ext cx="3116263" cy="157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5" name="Формула" r:id="rId11" imgW="825500" imgH="520700" progId="Equation.3">
                  <p:embed/>
                </p:oleObj>
              </mc:Choice>
              <mc:Fallback>
                <p:oleObj name="Формула" r:id="rId11" imgW="825500" imgH="5207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214686"/>
                        <a:ext cx="3116263" cy="1570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Содержимое 4"/>
          <p:cNvGraphicFramePr>
            <a:graphicFrameLocks noChangeAspect="1"/>
          </p:cNvGraphicFramePr>
          <p:nvPr/>
        </p:nvGraphicFramePr>
        <p:xfrm>
          <a:off x="3000364" y="4786322"/>
          <a:ext cx="3165475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6" name="Формула" r:id="rId13" imgW="838200" imgH="520700" progId="Equation.3">
                  <p:embed/>
                </p:oleObj>
              </mc:Choice>
              <mc:Fallback>
                <p:oleObj name="Формула" r:id="rId13" imgW="838200" imgH="5207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4786322"/>
                        <a:ext cx="3165475" cy="157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>
                <a:solidFill>
                  <a:srgbClr val="FF0000"/>
                </a:solidFill>
              </a:rPr>
              <a:t>Примените свойства степени:</a:t>
            </a:r>
            <a:br>
              <a:rPr lang="ru-RU" i="1" dirty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1000108"/>
            <a:ext cx="3710014" cy="5126055"/>
          </a:xfrm>
        </p:spPr>
        <p:txBody>
          <a:bodyPr>
            <a:normAutofit fontScale="92500" lnSpcReduction="20000"/>
          </a:bodyPr>
          <a:lstStyle/>
          <a:p>
            <a:endParaRPr lang="en-US" sz="4000" dirty="0"/>
          </a:p>
          <a:p>
            <a:r>
              <a:rPr lang="en-US" sz="4000" dirty="0"/>
              <a:t>a)</a:t>
            </a:r>
          </a:p>
          <a:p>
            <a:endParaRPr lang="en-US" sz="4000" dirty="0"/>
          </a:p>
          <a:p>
            <a:pPr>
              <a:buNone/>
            </a:pPr>
            <a:endParaRPr lang="en-US" sz="4000" dirty="0"/>
          </a:p>
          <a:p>
            <a:r>
              <a:rPr lang="en-US" sz="4000" dirty="0"/>
              <a:t>b)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c)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142984"/>
            <a:ext cx="3967162" cy="4525963"/>
          </a:xfrm>
        </p:spPr>
        <p:txBody>
          <a:bodyPr>
            <a:normAutofit fontScale="92500" lnSpcReduction="20000"/>
          </a:bodyPr>
          <a:lstStyle/>
          <a:p>
            <a:endParaRPr lang="en-US" sz="4000" dirty="0"/>
          </a:p>
          <a:p>
            <a:r>
              <a:rPr lang="en-US" sz="4000" dirty="0"/>
              <a:t>d)</a:t>
            </a:r>
          </a:p>
          <a:p>
            <a:endParaRPr lang="en-US" sz="4000" dirty="0"/>
          </a:p>
          <a:p>
            <a:endParaRPr lang="en-US" sz="40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4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000" dirty="0"/>
              <a:t>e)</a:t>
            </a:r>
            <a:endParaRPr lang="ru-RU" sz="4000" dirty="0"/>
          </a:p>
          <a:p>
            <a:endParaRPr lang="ru-RU" sz="4000" dirty="0"/>
          </a:p>
        </p:txBody>
      </p:sp>
      <p:graphicFrame>
        <p:nvGraphicFramePr>
          <p:cNvPr id="47106" name="Object 7"/>
          <p:cNvGraphicFramePr>
            <a:graphicFrameLocks noChangeAspect="1"/>
          </p:cNvGraphicFramePr>
          <p:nvPr/>
        </p:nvGraphicFramePr>
        <p:xfrm>
          <a:off x="1785918" y="2571744"/>
          <a:ext cx="1357322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Формула" r:id="rId3" imgW="215806" imgH="418918" progId="Equation.3">
                  <p:embed/>
                </p:oleObj>
              </mc:Choice>
              <mc:Fallback>
                <p:oleObj name="Формула" r:id="rId3" imgW="215806" imgH="418918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2571744"/>
                        <a:ext cx="1357322" cy="142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1785918" y="1214422"/>
          <a:ext cx="1357322" cy="100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8" name="Формула" r:id="rId5" imgW="380835" imgH="203112" progId="Equation.3">
                  <p:embed/>
                </p:oleObj>
              </mc:Choice>
              <mc:Fallback>
                <p:oleObj name="Формула" r:id="rId5" imgW="380835" imgH="203112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214422"/>
                        <a:ext cx="1357322" cy="1000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714480" y="5072074"/>
          <a:ext cx="11303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9" name="Формула" r:id="rId7" imgW="317087" imgH="266353" progId="Equation.3">
                  <p:embed/>
                </p:oleObj>
              </mc:Choice>
              <mc:Fallback>
                <p:oleObj name="Формула" r:id="rId7" imgW="317087" imgH="266353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072074"/>
                        <a:ext cx="11303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643570" y="1285860"/>
          <a:ext cx="14478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name="Формула" r:id="rId9" imgW="406224" imgH="241195" progId="Equation.3">
                  <p:embed/>
                </p:oleObj>
              </mc:Choice>
              <mc:Fallback>
                <p:oleObj name="Формула" r:id="rId9" imgW="406224" imgH="241195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1285860"/>
                        <a:ext cx="14478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5643570" y="3643314"/>
          <a:ext cx="1714512" cy="17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1" name="Формула" r:id="rId11" imgW="342751" imgH="469696" progId="Equation.3">
                  <p:embed/>
                </p:oleObj>
              </mc:Choice>
              <mc:Fallback>
                <p:oleObj name="Формула" r:id="rId11" imgW="342751" imgH="469696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3643314"/>
                        <a:ext cx="1714512" cy="17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3071802" y="1214422"/>
          <a:ext cx="140176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2" name="Формула" r:id="rId13" imgW="393529" imgH="203112" progId="Equation.3">
                  <p:embed/>
                </p:oleObj>
              </mc:Choice>
              <mc:Fallback>
                <p:oleObj name="Формула" r:id="rId13" imgW="393529" imgH="203112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1214422"/>
                        <a:ext cx="1401762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3071802" y="2857496"/>
          <a:ext cx="1571636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3" name="Формула" r:id="rId15" imgW="393529" imgH="203112" progId="Equation.3">
                  <p:embed/>
                </p:oleObj>
              </mc:Choice>
              <mc:Fallback>
                <p:oleObj name="Формула" r:id="rId15" imgW="393529" imgH="203112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857496"/>
                        <a:ext cx="1571636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928926" y="5143512"/>
          <a:ext cx="1552574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4" name="Формула" r:id="rId17" imgW="342751" imgH="203112" progId="Equation.3">
                  <p:embed/>
                </p:oleObj>
              </mc:Choice>
              <mc:Fallback>
                <p:oleObj name="Формула" r:id="rId17" imgW="342751" imgH="203112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5143512"/>
                        <a:ext cx="1552574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7143768" y="1428736"/>
          <a:ext cx="18097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5" name="Формула" r:id="rId19" imgW="507960" imgH="203040" progId="Equation.3">
                  <p:embed/>
                </p:oleObj>
              </mc:Choice>
              <mc:Fallback>
                <p:oleObj name="Формула" r:id="rId19" imgW="507960" imgH="20304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1428736"/>
                        <a:ext cx="180975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6988175" y="3571876"/>
          <a:ext cx="2155825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6" name="Формула" r:id="rId21" imgW="342751" imgH="418918" progId="Equation.3">
                  <p:embed/>
                </p:oleObj>
              </mc:Choice>
              <mc:Fallback>
                <p:oleObj name="Формула" r:id="rId21" imgW="342751" imgH="418918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3571876"/>
                        <a:ext cx="2155825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>
          <a:xfrm>
            <a:off x="1643042" y="3929066"/>
            <a:ext cx="2786082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500166" y="5572140"/>
            <a:ext cx="4000528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571604" y="4786322"/>
            <a:ext cx="2643206" cy="7858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571604" y="3071810"/>
            <a:ext cx="2714644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358214" cy="113191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i="1" dirty="0">
                <a:solidFill>
                  <a:srgbClr val="FF0000"/>
                </a:solidFill>
              </a:rPr>
              <a:t>Решите уравнения и назовите их вид.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785794"/>
            <a:ext cx="4929222" cy="607220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000" dirty="0"/>
              <a:t> a)</a:t>
            </a:r>
            <a:endParaRPr lang="en-US" sz="1200" dirty="0"/>
          </a:p>
          <a:p>
            <a:pPr lvl="0">
              <a:buNone/>
            </a:pPr>
            <a:endParaRPr lang="en-US" sz="1400" dirty="0"/>
          </a:p>
          <a:p>
            <a:pPr>
              <a:buNone/>
            </a:pPr>
            <a:r>
              <a:rPr lang="en-US" sz="4000" dirty="0"/>
              <a:t>b)</a:t>
            </a:r>
          </a:p>
          <a:p>
            <a:pPr>
              <a:buNone/>
            </a:pPr>
            <a:r>
              <a:rPr lang="en-US" sz="4000" dirty="0"/>
              <a:t>c)</a:t>
            </a:r>
            <a:endParaRPr lang="en-US" sz="1300" dirty="0"/>
          </a:p>
          <a:p>
            <a:pPr>
              <a:buNone/>
            </a:pPr>
            <a:r>
              <a:rPr lang="en-US" sz="4000" dirty="0"/>
              <a:t>d)</a:t>
            </a:r>
            <a:endParaRPr lang="en-US" sz="1400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4000" dirty="0"/>
              <a:t>e)</a:t>
            </a:r>
          </a:p>
          <a:p>
            <a:pPr>
              <a:buNone/>
            </a:pPr>
            <a:r>
              <a:rPr lang="en-US" sz="4000" dirty="0"/>
              <a:t> f)              </a:t>
            </a:r>
          </a:p>
          <a:p>
            <a:pPr>
              <a:buNone/>
            </a:pPr>
            <a:r>
              <a:rPr lang="en-US" sz="4000" dirty="0"/>
              <a:t>g)</a:t>
            </a:r>
          </a:p>
          <a:p>
            <a:pPr>
              <a:buNone/>
            </a:pPr>
            <a:endParaRPr lang="ru-RU" sz="4000" dirty="0"/>
          </a:p>
        </p:txBody>
      </p:sp>
      <p:graphicFrame>
        <p:nvGraphicFramePr>
          <p:cNvPr id="8" name="Содержимое 7"/>
          <p:cNvGraphicFramePr>
            <a:graphicFrameLocks noGrp="1" noChangeAspect="1"/>
          </p:cNvGraphicFramePr>
          <p:nvPr>
            <p:ph sz="half" idx="2"/>
          </p:nvPr>
        </p:nvGraphicFramePr>
        <p:xfrm>
          <a:off x="2108200" y="714375"/>
          <a:ext cx="2889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4" name="Формула" r:id="rId3" imgW="710891" imgH="203112" progId="Equation.3">
                  <p:embed/>
                </p:oleObj>
              </mc:Choice>
              <mc:Fallback>
                <p:oleObj name="Формула" r:id="rId3" imgW="710891" imgH="203112" progId="Equation.3">
                  <p:embed/>
                  <p:pic>
                    <p:nvPicPr>
                      <p:cNvPr id="0" name="Picture 4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714375"/>
                        <a:ext cx="288925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Содержимое 7"/>
          <p:cNvGraphicFramePr>
            <a:graphicFrameLocks noChangeAspect="1"/>
          </p:cNvGraphicFramePr>
          <p:nvPr/>
        </p:nvGraphicFramePr>
        <p:xfrm>
          <a:off x="1714480" y="1714488"/>
          <a:ext cx="4214842" cy="785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5" name="Формула" r:id="rId5" imgW="914400" imgH="254000" progId="Equation.3">
                  <p:embed/>
                </p:oleObj>
              </mc:Choice>
              <mc:Fallback>
                <p:oleObj name="Формула" r:id="rId5" imgW="914400" imgH="2540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714488"/>
                        <a:ext cx="4214842" cy="785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Содержимое 7"/>
          <p:cNvGraphicFramePr>
            <a:graphicFrameLocks noChangeAspect="1"/>
          </p:cNvGraphicFramePr>
          <p:nvPr/>
        </p:nvGraphicFramePr>
        <p:xfrm>
          <a:off x="1928794" y="2357430"/>
          <a:ext cx="3470275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6" name="Формула" r:id="rId7" imgW="698197" imgH="203112" progId="Equation.3">
                  <p:embed/>
                </p:oleObj>
              </mc:Choice>
              <mc:Fallback>
                <p:oleObj name="Формула" r:id="rId7" imgW="698197" imgH="203112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2357430"/>
                        <a:ext cx="3470275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Содержимое 7"/>
          <p:cNvGraphicFramePr>
            <a:graphicFrameLocks noChangeAspect="1"/>
          </p:cNvGraphicFramePr>
          <p:nvPr/>
        </p:nvGraphicFramePr>
        <p:xfrm>
          <a:off x="1928794" y="2928934"/>
          <a:ext cx="18923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7" name="Формула" r:id="rId9" imgW="380835" imgH="203112" progId="Equation.3">
                  <p:embed/>
                </p:oleObj>
              </mc:Choice>
              <mc:Fallback>
                <p:oleObj name="Формула" r:id="rId9" imgW="380835" imgH="203112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2928934"/>
                        <a:ext cx="18923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Содержимое 7"/>
          <p:cNvGraphicFramePr>
            <a:graphicFrameLocks noChangeAspect="1"/>
          </p:cNvGraphicFramePr>
          <p:nvPr/>
        </p:nvGraphicFramePr>
        <p:xfrm>
          <a:off x="2000232" y="4000504"/>
          <a:ext cx="2347931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8" name="Формула" r:id="rId11" imgW="583947" imgH="203112" progId="Equation.3">
                  <p:embed/>
                </p:oleObj>
              </mc:Choice>
              <mc:Fallback>
                <p:oleObj name="Формула" r:id="rId11" imgW="583947" imgH="203112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4000504"/>
                        <a:ext cx="2347931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Содержимое 7"/>
          <p:cNvGraphicFramePr>
            <a:graphicFrameLocks noChangeAspect="1"/>
          </p:cNvGraphicFramePr>
          <p:nvPr/>
        </p:nvGraphicFramePr>
        <p:xfrm>
          <a:off x="1785918" y="5643578"/>
          <a:ext cx="34051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" name="Формула" r:id="rId13" imgW="685800" imgH="203200" progId="Equation.3">
                  <p:embed/>
                </p:oleObj>
              </mc:Choice>
              <mc:Fallback>
                <p:oleObj name="Формула" r:id="rId13" imgW="685800" imgH="2032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5643578"/>
                        <a:ext cx="3405188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Содержимое 7"/>
          <p:cNvGraphicFramePr>
            <a:graphicFrameLocks noChangeAspect="1"/>
          </p:cNvGraphicFramePr>
          <p:nvPr/>
        </p:nvGraphicFramePr>
        <p:xfrm>
          <a:off x="5572132" y="857232"/>
          <a:ext cx="3000396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" name="Формула" r:id="rId15" imgW="812447" imgH="215806" progId="Equation.3">
                  <p:embed/>
                </p:oleObj>
              </mc:Choice>
              <mc:Fallback>
                <p:oleObj name="Формула" r:id="rId15" imgW="812447" imgH="215806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857232"/>
                        <a:ext cx="3000396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Содержимое 7"/>
          <p:cNvGraphicFramePr>
            <a:graphicFrameLocks noChangeAspect="1"/>
          </p:cNvGraphicFramePr>
          <p:nvPr/>
        </p:nvGraphicFramePr>
        <p:xfrm>
          <a:off x="6072198" y="1500174"/>
          <a:ext cx="1757362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1" name="Формула" r:id="rId17" imgW="368140" imgH="393529" progId="Equation.3">
                  <p:embed/>
                </p:oleObj>
              </mc:Choice>
              <mc:Fallback>
                <p:oleObj name="Формула" r:id="rId17" imgW="368140" imgH="393529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1500174"/>
                        <a:ext cx="1757362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Содержимое 7"/>
          <p:cNvGraphicFramePr>
            <a:graphicFrameLocks noChangeAspect="1"/>
          </p:cNvGraphicFramePr>
          <p:nvPr/>
        </p:nvGraphicFramePr>
        <p:xfrm>
          <a:off x="5572132" y="2428868"/>
          <a:ext cx="3168650" cy="576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2" name="Формула" r:id="rId19" imgW="901309" imgH="215806" progId="Equation.3">
                  <p:embed/>
                </p:oleObj>
              </mc:Choice>
              <mc:Fallback>
                <p:oleObj name="Формула" r:id="rId19" imgW="901309" imgH="215806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2428868"/>
                        <a:ext cx="3168650" cy="5762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Содержимое 7"/>
          <p:cNvGraphicFramePr>
            <a:graphicFrameLocks noChangeAspect="1"/>
          </p:cNvGraphicFramePr>
          <p:nvPr/>
        </p:nvGraphicFramePr>
        <p:xfrm>
          <a:off x="5572132" y="3143248"/>
          <a:ext cx="12493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3" name="Формула" r:id="rId21" imgW="355138" imgH="177569" progId="Equation.3">
                  <p:embed/>
                </p:oleObj>
              </mc:Choice>
              <mc:Fallback>
                <p:oleObj name="Формула" r:id="rId21" imgW="355138" imgH="177569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3143248"/>
                        <a:ext cx="1249362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Содержимое 7"/>
          <p:cNvGraphicFramePr>
            <a:graphicFrameLocks noChangeAspect="1"/>
          </p:cNvGraphicFramePr>
          <p:nvPr/>
        </p:nvGraphicFramePr>
        <p:xfrm>
          <a:off x="5572132" y="4572008"/>
          <a:ext cx="12493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4" name="Формула" r:id="rId23" imgW="355138" imgH="177569" progId="Equation.3">
                  <p:embed/>
                </p:oleObj>
              </mc:Choice>
              <mc:Fallback>
                <p:oleObj name="Формула" r:id="rId23" imgW="355138" imgH="177569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4572008"/>
                        <a:ext cx="1249362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Содержимое 7"/>
          <p:cNvGraphicFramePr>
            <a:graphicFrameLocks noChangeAspect="1"/>
          </p:cNvGraphicFramePr>
          <p:nvPr/>
        </p:nvGraphicFramePr>
        <p:xfrm>
          <a:off x="5715008" y="5715016"/>
          <a:ext cx="11604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5" name="Формула" r:id="rId25" imgW="329914" imgH="177646" progId="Equation.3">
                  <p:embed/>
                </p:oleObj>
              </mc:Choice>
              <mc:Fallback>
                <p:oleObj name="Формула" r:id="rId25" imgW="329914" imgH="177646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5715016"/>
                        <a:ext cx="1160462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Содержимое 7"/>
          <p:cNvGraphicFramePr>
            <a:graphicFrameLocks noChangeAspect="1"/>
          </p:cNvGraphicFramePr>
          <p:nvPr/>
        </p:nvGraphicFramePr>
        <p:xfrm>
          <a:off x="1857356" y="4643446"/>
          <a:ext cx="2081213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6" name="Формула" r:id="rId27" imgW="419100" imgH="190500" progId="Equation.3">
                  <p:embed/>
                </p:oleObj>
              </mc:Choice>
              <mc:Fallback>
                <p:oleObj name="Формула" r:id="rId27" imgW="419100" imgH="1905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4643446"/>
                        <a:ext cx="2081213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857884" y="400050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Корней нет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Среди уравнений выбрать показательные.</a:t>
            </a:r>
          </a:p>
        </p:txBody>
      </p:sp>
      <p:graphicFrame>
        <p:nvGraphicFramePr>
          <p:cNvPr id="7" name="Содержимое 6"/>
          <p:cNvGraphicFramePr>
            <a:graphicFrameLocks noGrp="1" noChangeAspect="1"/>
          </p:cNvGraphicFramePr>
          <p:nvPr>
            <p:ph idx="1"/>
          </p:nvPr>
        </p:nvGraphicFramePr>
        <p:xfrm>
          <a:off x="2914650" y="1143000"/>
          <a:ext cx="23939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9" name="Формула" r:id="rId3" imgW="850531" imgH="203112" progId="Equation.3">
                  <p:embed/>
                </p:oleObj>
              </mc:Choice>
              <mc:Fallback>
                <p:oleObj name="Формула" r:id="rId3" imgW="850531" imgH="203112" progId="Equation.3">
                  <p:embed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1143000"/>
                        <a:ext cx="23939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Содержимое 6"/>
          <p:cNvGraphicFramePr>
            <a:graphicFrameLocks noChangeAspect="1"/>
          </p:cNvGraphicFramePr>
          <p:nvPr/>
        </p:nvGraphicFramePr>
        <p:xfrm>
          <a:off x="2887663" y="1543050"/>
          <a:ext cx="19843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0" name="Формула" r:id="rId5" imgW="482400" imgH="203040" progId="Equation.3">
                  <p:embed/>
                </p:oleObj>
              </mc:Choice>
              <mc:Fallback>
                <p:oleObj name="Формула" r:id="rId5" imgW="482400" imgH="2030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1543050"/>
                        <a:ext cx="198437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Содержимое 6"/>
          <p:cNvGraphicFramePr>
            <a:graphicFrameLocks noChangeAspect="1"/>
          </p:cNvGraphicFramePr>
          <p:nvPr/>
        </p:nvGraphicFramePr>
        <p:xfrm>
          <a:off x="2714612" y="2143116"/>
          <a:ext cx="257175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1" name="Формула" r:id="rId7" imgW="621760" imgH="177646" progId="Equation.3">
                  <p:embed/>
                </p:oleObj>
              </mc:Choice>
              <mc:Fallback>
                <p:oleObj name="Формула" r:id="rId7" imgW="621760" imgH="177646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143116"/>
                        <a:ext cx="257175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Содержимое 6"/>
          <p:cNvGraphicFramePr>
            <a:graphicFrameLocks noChangeAspect="1"/>
          </p:cNvGraphicFramePr>
          <p:nvPr/>
        </p:nvGraphicFramePr>
        <p:xfrm>
          <a:off x="2571736" y="2643182"/>
          <a:ext cx="456565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2" name="Формула" r:id="rId9" imgW="1104900" imgH="203200" progId="Equation.3">
                  <p:embed/>
                </p:oleObj>
              </mc:Choice>
              <mc:Fallback>
                <p:oleObj name="Формула" r:id="rId9" imgW="1104900" imgH="2032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2643182"/>
                        <a:ext cx="456565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Содержимое 6"/>
          <p:cNvGraphicFramePr>
            <a:graphicFrameLocks noChangeAspect="1"/>
          </p:cNvGraphicFramePr>
          <p:nvPr/>
        </p:nvGraphicFramePr>
        <p:xfrm>
          <a:off x="2571736" y="3143248"/>
          <a:ext cx="3568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3" name="Формула" r:id="rId11" imgW="863225" imgH="203112" progId="Equation.3">
                  <p:embed/>
                </p:oleObj>
              </mc:Choice>
              <mc:Fallback>
                <p:oleObj name="Формула" r:id="rId11" imgW="863225" imgH="203112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143248"/>
                        <a:ext cx="3568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Содержимое 6"/>
          <p:cNvGraphicFramePr>
            <a:graphicFrameLocks noChangeAspect="1"/>
          </p:cNvGraphicFramePr>
          <p:nvPr/>
        </p:nvGraphicFramePr>
        <p:xfrm>
          <a:off x="2571736" y="3643314"/>
          <a:ext cx="4094163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4" name="Формула" r:id="rId13" imgW="990170" imgH="203112" progId="Equation.3">
                  <p:embed/>
                </p:oleObj>
              </mc:Choice>
              <mc:Fallback>
                <p:oleObj name="Формула" r:id="rId13" imgW="990170" imgH="203112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643314"/>
                        <a:ext cx="4094163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Содержимое 6"/>
          <p:cNvGraphicFramePr>
            <a:graphicFrameLocks noChangeAspect="1"/>
          </p:cNvGraphicFramePr>
          <p:nvPr/>
        </p:nvGraphicFramePr>
        <p:xfrm>
          <a:off x="2643174" y="4214818"/>
          <a:ext cx="2143140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5" name="Формула" r:id="rId15" imgW="406048" imgH="203024" progId="Equation.3">
                  <p:embed/>
                </p:oleObj>
              </mc:Choice>
              <mc:Fallback>
                <p:oleObj name="Формула" r:id="rId15" imgW="406048" imgH="203024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4214818"/>
                        <a:ext cx="2143140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Содержимое 6"/>
          <p:cNvGraphicFramePr>
            <a:graphicFrameLocks noChangeAspect="1"/>
          </p:cNvGraphicFramePr>
          <p:nvPr/>
        </p:nvGraphicFramePr>
        <p:xfrm>
          <a:off x="2643174" y="4786322"/>
          <a:ext cx="3149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6" name="Формула" r:id="rId17" imgW="761669" imgH="203112" progId="Equation.3">
                  <p:embed/>
                </p:oleObj>
              </mc:Choice>
              <mc:Fallback>
                <p:oleObj name="Формула" r:id="rId17" imgW="761669" imgH="203112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4786322"/>
                        <a:ext cx="3149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Содержимое 6"/>
          <p:cNvGraphicFramePr>
            <a:graphicFrameLocks noChangeAspect="1"/>
          </p:cNvGraphicFramePr>
          <p:nvPr/>
        </p:nvGraphicFramePr>
        <p:xfrm>
          <a:off x="2643174" y="5286388"/>
          <a:ext cx="2922608" cy="527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7" name="Формула" r:id="rId19" imgW="647419" imgH="177723" progId="Equation.3">
                  <p:embed/>
                </p:oleObj>
              </mc:Choice>
              <mc:Fallback>
                <p:oleObj name="Формула" r:id="rId19" imgW="647419" imgH="177723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5286388"/>
                        <a:ext cx="2922608" cy="527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Содержимое 6"/>
          <p:cNvGraphicFramePr>
            <a:graphicFrameLocks noChangeAspect="1"/>
          </p:cNvGraphicFramePr>
          <p:nvPr/>
        </p:nvGraphicFramePr>
        <p:xfrm>
          <a:off x="2643174" y="5786454"/>
          <a:ext cx="3381375" cy="574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Формула" r:id="rId21" imgW="749300" imgH="228600" progId="Equation.3">
                  <p:embed/>
                </p:oleObj>
              </mc:Choice>
              <mc:Fallback>
                <p:oleObj name="Формула" r:id="rId21" imgW="749300" imgH="2286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5786454"/>
                        <a:ext cx="3381375" cy="574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1071538" y="1285860"/>
            <a:ext cx="571504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8794" y="1142984"/>
            <a:ext cx="696024" cy="55721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en-US" sz="2800" dirty="0" err="1"/>
              <a:t>abcdefghij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1500166" y="1428736"/>
            <a:ext cx="40690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500166" y="1928802"/>
            <a:ext cx="40690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1500166" y="3500438"/>
            <a:ext cx="40690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1500166" y="3000372"/>
            <a:ext cx="40690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1500166" y="4500570"/>
            <a:ext cx="40690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7" grpId="1" animBg="1"/>
      <p:bldP spid="27" grpId="2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00100" y="285729"/>
            <a:ext cx="7831163" cy="6572271"/>
          </a:xfrm>
          <a:noFill/>
          <a:effectLst/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ru-RU" b="1" i="1" u="sng" dirty="0">
                <a:solidFill>
                  <a:srgbClr val="FF0000"/>
                </a:solidFill>
              </a:rPr>
              <a:t>Простейшие показательные уравнения вида:</a:t>
            </a:r>
          </a:p>
          <a:p>
            <a:pPr eaLnBrk="1" hangingPunct="1">
              <a:buFontTx/>
              <a:buNone/>
            </a:pPr>
            <a:endParaRPr lang="ru-RU" sz="2800" dirty="0">
              <a:solidFill>
                <a:srgbClr val="FF33CC"/>
              </a:solidFill>
            </a:endParaRPr>
          </a:p>
          <a:p>
            <a:pPr eaLnBrk="1" hangingPunct="1"/>
            <a:endParaRPr lang="ru-RU" sz="2800" i="1" dirty="0">
              <a:solidFill>
                <a:schemeClr val="tx2"/>
              </a:solidFill>
            </a:endParaRPr>
          </a:p>
          <a:p>
            <a:pPr eaLnBrk="1" hangingPunct="1"/>
            <a:r>
              <a:rPr lang="en-US" sz="2800" i="1" dirty="0">
                <a:solidFill>
                  <a:srgbClr val="6600CC"/>
                </a:solidFill>
              </a:rPr>
              <a:t>D(</a:t>
            </a:r>
            <a:r>
              <a:rPr lang="ru-RU" sz="2800" i="1" dirty="0">
                <a:solidFill>
                  <a:srgbClr val="6600CC"/>
                </a:solidFill>
              </a:rPr>
              <a:t>у)=</a:t>
            </a:r>
            <a:r>
              <a:rPr lang="en-US" sz="2800" i="1" dirty="0">
                <a:solidFill>
                  <a:srgbClr val="6600CC"/>
                </a:solidFill>
              </a:rPr>
              <a:t>R</a:t>
            </a:r>
            <a:r>
              <a:rPr lang="ru-RU" sz="2800" i="1" dirty="0">
                <a:solidFill>
                  <a:srgbClr val="6600CC"/>
                </a:solidFill>
              </a:rPr>
              <a:t>;</a:t>
            </a:r>
          </a:p>
          <a:p>
            <a:pPr eaLnBrk="1" hangingPunct="1"/>
            <a:r>
              <a:rPr lang="ru-RU" sz="2800" i="1" dirty="0">
                <a:solidFill>
                  <a:srgbClr val="6600CC"/>
                </a:solidFill>
              </a:rPr>
              <a:t>Е(у)=</a:t>
            </a:r>
          </a:p>
          <a:p>
            <a:pPr eaLnBrk="1" hangingPunct="1"/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Монотонна на всей области определения,</a:t>
            </a:r>
          </a:p>
          <a:p>
            <a:pPr eaLnBrk="1" hangingPunct="1">
              <a:buFontTx/>
              <a:buNone/>
            </a:pPr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 при </a:t>
            </a:r>
            <a:r>
              <a:rPr lang="en-US" sz="2800" i="1" dirty="0">
                <a:solidFill>
                  <a:srgbClr val="6600CC"/>
                </a:solidFill>
                <a:latin typeface="Century Schoolbook" pitchFamily="18" charset="0"/>
              </a:rPr>
              <a:t>a</a:t>
            </a:r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 </a:t>
            </a:r>
            <a:r>
              <a:rPr lang="en-US" sz="2800" i="1" dirty="0">
                <a:solidFill>
                  <a:srgbClr val="6600CC"/>
                </a:solidFill>
                <a:latin typeface="Century Schoolbook" pitchFamily="18" charset="0"/>
              </a:rPr>
              <a:t>&gt;1</a:t>
            </a:r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 возрастает, при </a:t>
            </a:r>
            <a:r>
              <a:rPr lang="en-US" sz="2800" i="1" dirty="0">
                <a:solidFill>
                  <a:srgbClr val="6600CC"/>
                </a:solidFill>
                <a:latin typeface="Century Schoolbook" pitchFamily="18" charset="0"/>
              </a:rPr>
              <a:t>0&lt;</a:t>
            </a:r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 </a:t>
            </a:r>
            <a:r>
              <a:rPr lang="en-US" sz="2800" i="1" dirty="0">
                <a:solidFill>
                  <a:srgbClr val="6600CC"/>
                </a:solidFill>
                <a:latin typeface="Century Schoolbook" pitchFamily="18" charset="0"/>
              </a:rPr>
              <a:t>a</a:t>
            </a:r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 </a:t>
            </a:r>
            <a:r>
              <a:rPr lang="en-US" sz="2800" i="1" dirty="0">
                <a:solidFill>
                  <a:srgbClr val="6600CC"/>
                </a:solidFill>
                <a:latin typeface="Century Schoolbook" pitchFamily="18" charset="0"/>
              </a:rPr>
              <a:t>&lt;1 </a:t>
            </a:r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убывает, т.е </a:t>
            </a:r>
          </a:p>
          <a:p>
            <a:pPr eaLnBrk="1" hangingPunct="1">
              <a:buFontTx/>
              <a:buNone/>
            </a:pPr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по теореме о корне уравнение                  </a:t>
            </a:r>
          </a:p>
          <a:p>
            <a:pPr eaLnBrk="1" hangingPunct="1"/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Имеет один корень при </a:t>
            </a:r>
            <a:r>
              <a:rPr lang="en-US" sz="2800" i="1" dirty="0">
                <a:latin typeface="Century Schoolbook" pitchFamily="18" charset="0"/>
              </a:rPr>
              <a:t>b&gt;0</a:t>
            </a:r>
            <a:r>
              <a:rPr lang="ru-RU" sz="2800" i="1" dirty="0">
                <a:latin typeface="Century Schoolbook" pitchFamily="18" charset="0"/>
              </a:rPr>
              <a:t>;</a:t>
            </a:r>
          </a:p>
          <a:p>
            <a:pPr eaLnBrk="1" hangingPunct="1"/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Не имеет корней при</a:t>
            </a:r>
            <a:r>
              <a:rPr lang="en-US" sz="2800" i="1" dirty="0">
                <a:solidFill>
                  <a:srgbClr val="6600CC"/>
                </a:solidFill>
                <a:latin typeface="Century Schoolbook" pitchFamily="18" charset="0"/>
              </a:rPr>
              <a:t> </a:t>
            </a:r>
            <a:r>
              <a:rPr lang="en-US" sz="2800" i="1" dirty="0">
                <a:latin typeface="Century Schoolbook" pitchFamily="18" charset="0"/>
              </a:rPr>
              <a:t>b   0</a:t>
            </a:r>
            <a:r>
              <a:rPr lang="ru-RU" sz="2800" i="1" dirty="0">
                <a:latin typeface="Century Schoolbook" pitchFamily="18" charset="0"/>
              </a:rPr>
              <a:t>.</a:t>
            </a:r>
          </a:p>
          <a:p>
            <a:pPr eaLnBrk="1" hangingPunct="1"/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Представим </a:t>
            </a:r>
            <a:r>
              <a:rPr lang="en-US" sz="2800" i="1" dirty="0">
                <a:solidFill>
                  <a:srgbClr val="6600CC"/>
                </a:solidFill>
                <a:latin typeface="Century Schoolbook" pitchFamily="18" charset="0"/>
              </a:rPr>
              <a:t>b </a:t>
            </a:r>
            <a:r>
              <a:rPr lang="ru-RU" sz="2800" i="1" dirty="0">
                <a:solidFill>
                  <a:srgbClr val="6600CC"/>
                </a:solidFill>
                <a:latin typeface="Century Schoolbook" pitchFamily="18" charset="0"/>
              </a:rPr>
              <a:t>в виде                  имеем:</a:t>
            </a:r>
          </a:p>
        </p:txBody>
      </p:sp>
      <p:graphicFrame>
        <p:nvGraphicFramePr>
          <p:cNvPr id="1536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05050" y="2717800"/>
          <a:ext cx="5016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Формула" r:id="rId4" imgW="5189760" imgH="4561200" progId="Equation.3">
                  <p:embed/>
                </p:oleObj>
              </mc:Choice>
              <mc:Fallback>
                <p:oleObj name="Формула" r:id="rId4" imgW="5189760" imgH="4561200" progId="Equation.3">
                  <p:embed/>
                  <p:pic>
                    <p:nvPicPr>
                      <p:cNvPr id="0" name="Picture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2717800"/>
                        <a:ext cx="5016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29250" y="5397500"/>
          <a:ext cx="2952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Формула" r:id="rId6" imgW="2727360" imgH="3217320" progId="Equation.3">
                  <p:embed/>
                </p:oleObj>
              </mc:Choice>
              <mc:Fallback>
                <p:oleObj name="Формула" r:id="rId6" imgW="2727360" imgH="3217320" progId="Equation.3">
                  <p:embed/>
                  <p:pic>
                    <p:nvPicPr>
                      <p:cNvPr id="0" name="Picture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5397500"/>
                        <a:ext cx="295275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3143240" y="714356"/>
          <a:ext cx="16922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Формула" r:id="rId8" imgW="9567360" imgH="4292280" progId="Equation.3">
                  <p:embed/>
                </p:oleObj>
              </mc:Choice>
              <mc:Fallback>
                <p:oleObj name="Формула" r:id="rId8" imgW="9567360" imgH="4292280" progId="Equation.3">
                  <p:embed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714356"/>
                        <a:ext cx="1692275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428728" y="1285860"/>
          <a:ext cx="14890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Формула" r:id="rId10" imgW="10114560" imgH="4830120" progId="Equation.3">
                  <p:embed/>
                </p:oleObj>
              </mc:Choice>
              <mc:Fallback>
                <p:oleObj name="Формула" r:id="rId10" imgW="10114560" imgH="483012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285860"/>
                        <a:ext cx="14890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500430" y="1428736"/>
          <a:ext cx="23336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Формула" r:id="rId12" imgW="15860160" imgH="4292280" progId="Equation.3">
                  <p:embed/>
                </p:oleObj>
              </mc:Choice>
              <mc:Fallback>
                <p:oleObj name="Формула" r:id="rId12" imgW="15860160" imgH="42922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428736"/>
                        <a:ext cx="233362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143504" y="5786454"/>
          <a:ext cx="14493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Формула" r:id="rId14" imgW="9840960" imgH="4830120" progId="Equation.3">
                  <p:embed/>
                </p:oleObj>
              </mc:Choice>
              <mc:Fallback>
                <p:oleObj name="Формула" r:id="rId14" imgW="9840960" imgH="483012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5786454"/>
                        <a:ext cx="144938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643702" y="4429132"/>
          <a:ext cx="11509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Формула" r:id="rId16" imgW="393480" imgH="168120" progId="Equation.3">
                  <p:embed/>
                </p:oleObj>
              </mc:Choice>
              <mc:Fallback>
                <p:oleObj name="Формула" r:id="rId16" imgW="393480" imgH="16812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4429132"/>
                        <a:ext cx="11509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3"/>
          <p:cNvGraphicFramePr>
            <a:graphicFrameLocks noGrp="1" noChangeAspect="1"/>
          </p:cNvGraphicFramePr>
          <p:nvPr>
            <p:ph type="title"/>
          </p:nvPr>
        </p:nvGraphicFramePr>
        <p:xfrm>
          <a:off x="1143000" y="293688"/>
          <a:ext cx="66706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Формула" r:id="rId3" imgW="39116160" imgH="4830120" progId="Equation.3">
                  <p:embed/>
                </p:oleObj>
              </mc:Choice>
              <mc:Fallback>
                <p:oleObj name="Формула" r:id="rId3" imgW="39116160" imgH="483012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3688"/>
                        <a:ext cx="6670675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428605"/>
            <a:ext cx="8229600" cy="59134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solidFill>
                  <a:schemeClr val="accent2"/>
                </a:solidFill>
              </a:rPr>
              <a:t>                                                                       </a:t>
            </a:r>
          </a:p>
          <a:p>
            <a:pPr>
              <a:buNone/>
            </a:pPr>
            <a:r>
              <a:rPr lang="ru-RU" dirty="0">
                <a:solidFill>
                  <a:schemeClr val="accent2"/>
                </a:solidFill>
              </a:rPr>
              <a:t>    </a:t>
            </a:r>
          </a:p>
          <a:p>
            <a:pPr algn="ctr">
              <a:buNone/>
            </a:pPr>
            <a:r>
              <a:rPr lang="ru-RU" dirty="0"/>
              <a:t>              </a:t>
            </a:r>
            <a:r>
              <a:rPr lang="ru-RU" i="1" dirty="0">
                <a:solidFill>
                  <a:srgbClr val="6600CC"/>
                </a:solidFill>
                <a:latin typeface="Century Schoolbook" pitchFamily="18" charset="0"/>
              </a:rPr>
              <a:t>по   свойству</a:t>
            </a:r>
            <a:r>
              <a:rPr lang="ru-RU" dirty="0"/>
              <a:t>     </a:t>
            </a:r>
            <a:r>
              <a:rPr lang="ru-RU" i="1" dirty="0">
                <a:solidFill>
                  <a:srgbClr val="6600CC"/>
                </a:solidFill>
                <a:latin typeface="Century Schoolbook" pitchFamily="18" charset="0"/>
              </a:rPr>
              <a:t>степеней </a:t>
            </a:r>
            <a:r>
              <a:rPr lang="ru-RU" dirty="0"/>
              <a:t>          </a:t>
            </a:r>
            <a:endParaRPr lang="ru-RU" i="1" dirty="0">
              <a:solidFill>
                <a:srgbClr val="6600CC"/>
              </a:solidFill>
              <a:latin typeface="Century Schoolbook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i="1" dirty="0">
                <a:solidFill>
                  <a:srgbClr val="6600CC"/>
                </a:solidFill>
                <a:latin typeface="Century Schoolbook" pitchFamily="18" charset="0"/>
              </a:rPr>
              <a:t>       с одинаковыми основаниями </a:t>
            </a:r>
          </a:p>
          <a:p>
            <a:pPr algn="ctr" eaLnBrk="1" hangingPunct="1">
              <a:buFontTx/>
              <a:buNone/>
            </a:pPr>
            <a:r>
              <a:rPr lang="ru-RU" i="1" dirty="0">
                <a:solidFill>
                  <a:srgbClr val="6600CC"/>
                </a:solidFill>
                <a:latin typeface="Century Schoolbook" pitchFamily="18" charset="0"/>
              </a:rPr>
              <a:t>      решением уравнения является                 равенство</a:t>
            </a:r>
            <a:r>
              <a:rPr lang="ru-RU" dirty="0"/>
              <a:t>   </a:t>
            </a:r>
            <a:r>
              <a:rPr lang="ru-RU" sz="4800" i="1" dirty="0" err="1">
                <a:solidFill>
                  <a:srgbClr val="FF0066"/>
                </a:solidFill>
                <a:latin typeface="Century Schoolbook" pitchFamily="18" charset="0"/>
              </a:rPr>
              <a:t>х</a:t>
            </a:r>
            <a:r>
              <a:rPr lang="ru-RU" sz="4800" i="1" dirty="0">
                <a:solidFill>
                  <a:srgbClr val="FF0066"/>
                </a:solidFill>
                <a:latin typeface="Century Schoolbook" pitchFamily="18" charset="0"/>
              </a:rPr>
              <a:t>    = с.</a:t>
            </a:r>
          </a:p>
          <a:p>
            <a:pPr eaLnBrk="1" hangingPunct="1">
              <a:buFontTx/>
              <a:buNone/>
            </a:pPr>
            <a:r>
              <a:rPr lang="ru-RU" sz="3600" b="1" i="1" dirty="0">
                <a:solidFill>
                  <a:schemeClr val="accent2"/>
                </a:solidFill>
                <a:latin typeface="Century Schoolbook" pitchFamily="18" charset="0"/>
              </a:rPr>
              <a:t>    </a:t>
            </a:r>
            <a:r>
              <a:rPr lang="ru-RU" sz="3600" b="1" i="1" dirty="0">
                <a:solidFill>
                  <a:srgbClr val="FF0000"/>
                </a:solidFill>
                <a:latin typeface="Century Schoolbook" pitchFamily="18" charset="0"/>
              </a:rPr>
              <a:t>Пример: </a:t>
            </a:r>
          </a:p>
          <a:p>
            <a:pPr eaLnBrk="1" hangingPunct="1">
              <a:buFontTx/>
              <a:buNone/>
            </a:pPr>
            <a:r>
              <a:rPr lang="ru-RU" sz="3600" b="1" i="1" dirty="0">
                <a:solidFill>
                  <a:schemeClr val="accent2"/>
                </a:solidFill>
                <a:latin typeface="Century Schoolbook" pitchFamily="18" charset="0"/>
              </a:rPr>
              <a:t>   </a:t>
            </a:r>
          </a:p>
          <a:p>
            <a:pPr eaLnBrk="1" hangingPunct="1">
              <a:buFontTx/>
              <a:buNone/>
            </a:pPr>
            <a:endParaRPr lang="ru-RU" sz="3600" b="1" i="1" dirty="0">
              <a:latin typeface="Century Schoolbook" pitchFamily="18" charset="0"/>
            </a:endParaRPr>
          </a:p>
          <a:p>
            <a:pPr eaLnBrk="1" hangingPunct="1">
              <a:buFontTx/>
              <a:buNone/>
            </a:pPr>
            <a:endParaRPr lang="ru-RU" sz="3600" b="1" i="1" dirty="0">
              <a:latin typeface="Century Schoolbook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i="1" dirty="0">
                <a:latin typeface="Century Schoolbook" pitchFamily="18" charset="0"/>
              </a:rPr>
              <a:t>      Ответ: </a:t>
            </a:r>
            <a:r>
              <a:rPr lang="ru-RU" sz="3600" b="1" i="1" dirty="0">
                <a:solidFill>
                  <a:srgbClr val="FF0066"/>
                </a:solidFill>
                <a:latin typeface="Century Schoolbook" pitchFamily="18" charset="0"/>
              </a:rPr>
              <a:t>4.</a:t>
            </a:r>
            <a:r>
              <a:rPr lang="ru-RU" sz="3600" b="1" i="1" dirty="0">
                <a:latin typeface="Century Schoolbook" pitchFamily="18" charset="0"/>
              </a:rPr>
              <a:t> 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929190" y="3429000"/>
          <a:ext cx="240347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Формула" r:id="rId5" imgW="11208960" imgH="4830120" progId="Equation.3">
                  <p:embed/>
                </p:oleObj>
              </mc:Choice>
              <mc:Fallback>
                <p:oleObj name="Формула" r:id="rId5" imgW="11208960" imgH="483012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3429000"/>
                        <a:ext cx="2403475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929190" y="4143380"/>
          <a:ext cx="24034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Формула" r:id="rId7" imgW="11208960" imgH="4830120" progId="Equation.3">
                  <p:embed/>
                </p:oleObj>
              </mc:Choice>
              <mc:Fallback>
                <p:oleObj name="Формула" r:id="rId7" imgW="11208960" imgH="483012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143380"/>
                        <a:ext cx="2403475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214942" y="4929198"/>
          <a:ext cx="17589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Формула" r:id="rId9" imgW="8199360" imgH="3754800" progId="Equation.3">
                  <p:embed/>
                </p:oleObj>
              </mc:Choice>
              <mc:Fallback>
                <p:oleObj name="Формула" r:id="rId9" imgW="8199360" imgH="3754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4929198"/>
                        <a:ext cx="175895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71802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928662" y="0"/>
            <a:ext cx="8015286" cy="1428736"/>
          </a:xfrm>
          <a:prstGeom prst="rect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/>
              <a:buChar char=""/>
              <a:tabLst/>
              <a:defRPr/>
            </a:pP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по свойству степеней с одинаковыми основаниями решаются показательные уравнения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071538" y="2428868"/>
            <a:ext cx="6881802" cy="1428760"/>
          </a:xfrm>
          <a:prstGeom prst="rect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равносильны соответственно</a:t>
            </a:r>
            <a:r>
              <a:rPr kumimoji="0" lang="ru-RU" sz="3200" b="0" i="1" u="none" strike="noStrike" kern="1200" cap="none" spc="0" normalizeH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уравнениям</a:t>
            </a:r>
            <a:r>
              <a:rPr kumimoji="0" lang="ru-RU" sz="3200" b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:</a:t>
            </a:r>
            <a:r>
              <a:rPr kumimoji="0" lang="ru-RU" sz="3200" b="0" i="1" u="none" strike="noStrike" kern="1200" cap="none" spc="0" normalizeH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 </a:t>
            </a:r>
            <a:r>
              <a:rPr lang="ru-RU" sz="3200" i="1" dirty="0">
                <a:solidFill>
                  <a:srgbClr val="5E56C2"/>
                </a:solidFill>
                <a:latin typeface="Century Schoolbook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Calibri" pitchFamily="34" charset="0"/>
              </a:rPr>
              <a:t>f(x) = </a:t>
            </a:r>
            <a:r>
              <a:rPr lang="ru-RU" sz="3200" i="1" dirty="0">
                <a:solidFill>
                  <a:srgbClr val="FF0000"/>
                </a:solidFill>
                <a:latin typeface="Calibri" pitchFamily="34" charset="0"/>
              </a:rPr>
              <a:t>с </a:t>
            </a:r>
            <a:br>
              <a:rPr lang="ru-RU" sz="3200" i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3200" i="1" dirty="0">
                <a:solidFill>
                  <a:srgbClr val="FF0000"/>
                </a:solidFill>
                <a:latin typeface="Calibri" pitchFamily="34" charset="0"/>
              </a:rPr>
              <a:t>                        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5E56C2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f(x) = g(x).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 noGrp="1"/>
          </p:cNvSpPr>
          <p:nvPr>
            <p:ph idx="1"/>
          </p:nvPr>
        </p:nvSpPr>
        <p:spPr>
          <a:xfrm>
            <a:off x="1071538" y="1428736"/>
            <a:ext cx="7615262" cy="1071570"/>
          </a:xfrm>
          <a:prstGeom prst="rect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548640" lvl="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i="1" baseline="30000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i="1" baseline="30000" dirty="0">
                <a:solidFill>
                  <a:srgbClr val="FF0000"/>
                </a:solidFill>
                <a:latin typeface="Bookman Old Style" pitchFamily="18" charset="0"/>
              </a:rPr>
              <a:t>f(x)</a:t>
            </a:r>
            <a:r>
              <a:rPr lang="en-US" i="1" dirty="0">
                <a:solidFill>
                  <a:srgbClr val="FF0000"/>
                </a:solidFill>
                <a:latin typeface="Bookman Old Style" pitchFamily="18" charset="0"/>
              </a:rPr>
              <a:t> = a </a:t>
            </a:r>
            <a:r>
              <a:rPr lang="ru-RU" i="1" baseline="30000" dirty="0">
                <a:solidFill>
                  <a:srgbClr val="FF0000"/>
                </a:solidFill>
                <a:latin typeface="Bookman Old Style" pitchFamily="18" charset="0"/>
              </a:rPr>
              <a:t>с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а</a:t>
            </a:r>
            <a:r>
              <a:rPr kumimoji="0" lang="ru-RU" sz="3200" b="0" i="1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f(x)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= a </a:t>
            </a:r>
            <a:r>
              <a:rPr kumimoji="0" lang="en-US" sz="3200" b="0" i="1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g(x)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(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где а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&gt; 0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, а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‡ 1)  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071802" y="4000504"/>
          <a:ext cx="2159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Формула" r:id="rId3" imgW="15860160" imgH="5098680" progId="Equation.3">
                  <p:embed/>
                </p:oleObj>
              </mc:Choice>
              <mc:Fallback>
                <p:oleObj name="Формула" r:id="rId3" imgW="15860160" imgH="50986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000504"/>
                        <a:ext cx="2159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85852" y="421481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>
                <a:solidFill>
                  <a:srgbClr val="FF0000"/>
                </a:solidFill>
              </a:rPr>
              <a:t>Пример: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214678" y="4500570"/>
          <a:ext cx="1944688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Формула" r:id="rId5" imgW="13671360" imgH="6980400" progId="Equation.3">
                  <p:embed/>
                </p:oleObj>
              </mc:Choice>
              <mc:Fallback>
                <p:oleObj name="Формула" r:id="rId5" imgW="13671360" imgH="69804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4500570"/>
                        <a:ext cx="1944688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214678" y="5286388"/>
          <a:ext cx="1728788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Формула" r:id="rId7" imgW="13671360" imgH="8324280" progId="Equation.3">
                  <p:embed/>
                </p:oleObj>
              </mc:Choice>
              <mc:Fallback>
                <p:oleObj name="Формула" r:id="rId7" imgW="13671360" imgH="83242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5286388"/>
                        <a:ext cx="1728788" cy="998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3143240" y="5859463"/>
          <a:ext cx="1382713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Формула" r:id="rId9" imgW="10935360" imgH="8324280" progId="Equation.3">
                  <p:embed/>
                </p:oleObj>
              </mc:Choice>
              <mc:Fallback>
                <p:oleObj name="Формула" r:id="rId9" imgW="10935360" imgH="83242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5859463"/>
                        <a:ext cx="1382713" cy="998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WordArt 13"/>
          <p:cNvSpPr>
            <a:spLocks noChangeArrowheads="1" noChangeShapeType="1" noTextEdit="1"/>
          </p:cNvSpPr>
          <p:nvPr/>
        </p:nvSpPr>
        <p:spPr bwMode="auto">
          <a:xfrm>
            <a:off x="5572132" y="6000768"/>
            <a:ext cx="1785950" cy="50006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/>
            <a:r>
              <a:rPr lang="ru-RU" sz="3200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Ответ:  </a:t>
            </a:r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7786688" y="5715016"/>
          <a:ext cx="855662" cy="114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Формула" r:id="rId11" imgW="6010560" imgH="8324280" progId="Equation.3">
                  <p:embed/>
                </p:oleObj>
              </mc:Choice>
              <mc:Fallback>
                <p:oleObj name="Формула" r:id="rId11" imgW="6010560" imgH="83242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688" y="5715016"/>
                        <a:ext cx="855662" cy="1142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build="p" animBg="1"/>
      <p:bldP spid="13" grpId="0"/>
      <p:bldP spid="17" grpId="0" animBg="1"/>
    </p:bldLst>
  </p:timing>
</p:sld>
</file>

<file path=ppt/theme/theme1.xml><?xml version="1.0" encoding="utf-8"?>
<a:theme xmlns:a="http://schemas.openxmlformats.org/drawingml/2006/main" name="Тема2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320</Words>
  <Application>Microsoft Office PowerPoint</Application>
  <PresentationFormat>Экран (4:3)</PresentationFormat>
  <Paragraphs>100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Century Schoolbook</vt:lpstr>
      <vt:lpstr>Wingdings</vt:lpstr>
      <vt:lpstr>Wingdings 2</vt:lpstr>
      <vt:lpstr>Тема2</vt:lpstr>
      <vt:lpstr>Формула</vt:lpstr>
      <vt:lpstr>Тема урока: Показательные уравнения.</vt:lpstr>
      <vt:lpstr>Возведите в степень:</vt:lpstr>
      <vt:lpstr>Представьте в виде степени числа: </vt:lpstr>
      <vt:lpstr>Примените свойства степени: </vt:lpstr>
      <vt:lpstr>Решите уравнения и назовите их вид. </vt:lpstr>
      <vt:lpstr>Среди уравнений выбрать показательные.</vt:lpstr>
      <vt:lpstr>Презентация PowerPoint</vt:lpstr>
      <vt:lpstr>Презентация PowerPoint</vt:lpstr>
      <vt:lpstr>Презентация PowerPoint</vt:lpstr>
      <vt:lpstr> I. Метод уравнивания оснований.</vt:lpstr>
      <vt:lpstr>При решении показательных уравнений, главные правила -действия со степенями.  Без знания этих действий ничего не получится!!!!!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Кореневская СОШ №2</dc:creator>
  <cp:lastModifiedBy>Гость</cp:lastModifiedBy>
  <cp:revision>42</cp:revision>
  <dcterms:modified xsi:type="dcterms:W3CDTF">2024-01-20T06:32:08Z</dcterms:modified>
</cp:coreProperties>
</file>