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1"/>
  </p:notesMasterIdLst>
  <p:sldIdLst>
    <p:sldId id="328" r:id="rId2"/>
    <p:sldId id="330" r:id="rId3"/>
    <p:sldId id="331" r:id="rId4"/>
    <p:sldId id="332" r:id="rId5"/>
    <p:sldId id="335" r:id="rId6"/>
    <p:sldId id="333" r:id="rId7"/>
    <p:sldId id="334" r:id="rId8"/>
    <p:sldId id="336" r:id="rId9"/>
    <p:sldId id="337" r:id="rId10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64" d="100"/>
          <a:sy n="64" d="100"/>
        </p:scale>
        <p:origin x="876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1BFF35F-1AE4-438F-B29F-EB6C2B5A709D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FCD5B8-D7C2-4754-A008-83AFDDF99981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0807517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81F35CA-DFF2-4A1B-A00B-6561BE8E1B4B}" type="slidenum">
              <a:rPr lang="ru-RU" smtClean="0"/>
              <a:t>1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1510448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81F35CA-DFF2-4A1B-A00B-6561BE8E1B4B}" type="slidenum">
              <a:rPr lang="ru-RU" smtClean="0"/>
              <a:t>3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8462882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81F35CA-DFF2-4A1B-A00B-6561BE8E1B4B}" type="slidenum">
              <a:rPr lang="ru-RU" smtClean="0"/>
              <a:t>6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8340253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B4B87BF2-159C-4ADA-B7D0-7C2BFB38B63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093738D2-C7A5-4B95-AFE1-ADD80EFCA74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17E9839C-EB84-4714-BCFF-72A1E6AF71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66A14DCB-545F-41B0-905B-F7F2D1E193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7DD9BA20-E789-4C97-8BC2-0E3133826E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9887011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31DA846-00CC-4A40-B3F8-C30968F8D5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3F59205B-1C95-4E9D-B947-8BF4B72C5EF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0B672B74-D73E-4574-A189-232FCF0E8B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9DF84B18-A019-44B7-85E7-AF3E350445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E9963AE6-828A-4688-9B23-9DB4F949C7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189187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01437FF-C94C-44E8-85EE-0EB1BA438C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174520D4-808D-41AF-9377-B2362ED425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715A77A9-D161-4AB7-8193-13FCD6F345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5A890CA8-BFD1-4085-96B4-D05D75710DF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90E96615-A447-44A4-AD86-DB8225D43C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5849878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335BBBD-41A1-490A-8A72-3C9D0A0B78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F4633F1D-B056-4AF5-8C2E-85CE01AEA82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DEB3CF7F-53C3-427A-9489-F2C3B2B1F34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ACB343EC-6313-493C-A079-67C4D888BD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C2EEEE11-983C-479C-AA29-B7E2A3CC6D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28B97F5B-F828-44DA-BB2E-1DC856ABB3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634011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DE4F454-A482-4EA4-BAFB-D71CD7C0F8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74381B29-1BC7-4470-9E84-D78397C2E32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EA8796A3-16F4-4056-9EE0-015D0DF01EC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BE5F228A-9294-4D1A-B379-E1947B30CFA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5B0E4A1E-BBB2-4A83-8BAE-51AB01F420A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A934984A-B749-4CA8-8D54-11F0ECD0E5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:a16="http://schemas.microsoft.com/office/drawing/2014/main" id="{B808A388-EBFC-4788-AAF3-BA87BE8C45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>
            <a:extLst>
              <a:ext uri="{FF2B5EF4-FFF2-40B4-BE49-F238E27FC236}">
                <a16:creationId xmlns:a16="http://schemas.microsoft.com/office/drawing/2014/main" id="{93835260-A90F-41DA-999F-6661DE573F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8219531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3D8E6B87-3688-4FB4-A18A-9CFF9329AC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1A819E8C-AD16-474D-A69B-ABBD423854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A5B86824-0B6C-41A7-AB3A-426713D761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878778F3-D7C6-43E1-9F55-36BE78FF54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5796637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:a16="http://schemas.microsoft.com/office/drawing/2014/main" id="{C2E50525-D562-4DA6-BC0C-D720C537B5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D7B33C9D-7BFB-4FEE-87FB-FC518DE41E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BEDBF0C7-5EC1-40EA-BA33-BD21E4685E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328180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9A266ED7-4A76-4124-B3C2-6562BC1B8D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EF48D448-58CF-4F2D-A2BF-D21DCA2585F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41123369-AA94-4DA8-8E9B-7B89033ECE6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1A358C07-9166-44FF-8DCA-AE036868A4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63EE5F1E-2004-485A-9CC0-38088C9C44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6BD8E5C7-1B9C-49CB-907C-B790CA32ACF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994329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2F60811A-99F7-49C7-AA26-2E1636E42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3DFBD70A-923D-4235-8967-7F7500C5340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EAA8AFC8-DC00-4A54-8F2C-E9CFAA06D0B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1415C9EA-D3C9-4971-BB71-B913791D17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5E616FFA-3430-4FD1-A437-38B6725DE6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5066376A-7485-4D2A-B9D1-CBF5068A14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6025896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47EE1A89-C750-4565-9B06-E3552721B54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09B854B1-FAE1-4187-AAA4-51772BE0155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3C5F11F4-3771-4E0D-B3A4-8AF32DE858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9868031F-603D-4023-B521-720511FA59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080C7256-2709-4995-9F98-9334793BB3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2226006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CD249A3F-9D45-4D68-AAD1-8579354DDC6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D0959AA0-5B60-4A17-8D97-10BA4EACD04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C1F7056A-3938-4F35-A791-7737B2D6E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A12D80D7-106A-42AE-A86D-D38DB6463A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99D3A437-FE18-4A85-AE9E-17A2679104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82854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4948569-430A-46C2-814E-E8E4FE39FB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4D5EB828-A1A4-433E-BD0A-B5515B134D4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000B1E42-7BE6-4D34-ABAB-47E0D8583CC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0B8A556-51BC-4568-9113-4610859A5680}" type="datetimeFigureOut">
              <a:rPr lang="ru-RU" smtClean="0"/>
              <a:t>05.05.2025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C8840C15-AB86-4BC3-A7FE-4E7AFDC008B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78A7011A-41CF-4BC4-8B9C-34C91F240FD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BAFBDBE-57F7-4CC8-8649-F04B95F15F3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096857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microsoft.com/office/2007/relationships/hdphoto" Target="../media/hdphoto1.wdp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10" Type="http://schemas.openxmlformats.org/officeDocument/2006/relationships/image" Target="../media/image3.png"/><Relationship Id="rId4" Type="http://schemas.openxmlformats.org/officeDocument/2006/relationships/image" Target="../media/image5.png"/><Relationship Id="rId9" Type="http://schemas.openxmlformats.org/officeDocument/2006/relationships/image" Target="../media/image9.png"/></Relationships>
</file>

<file path=ppt/slides/_rels/slide4.xml.rels><?xml version="1.0" encoding="UTF-8" standalone="yes"?>
<Relationships xmlns="http://schemas.openxmlformats.org/package/2006/relationships"><Relationship Id="rId8" Type="http://schemas.microsoft.com/office/2007/relationships/hdphoto" Target="../media/hdphoto4.wdp"/><Relationship Id="rId3" Type="http://schemas.microsoft.com/office/2007/relationships/hdphoto" Target="../media/hdphoto3.wdp"/><Relationship Id="rId7" Type="http://schemas.openxmlformats.org/officeDocument/2006/relationships/image" Target="../media/image14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Relationship Id="rId9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6.png"/><Relationship Id="rId7" Type="http://schemas.openxmlformats.org/officeDocument/2006/relationships/image" Target="../media/image20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9.png"/><Relationship Id="rId11" Type="http://schemas.openxmlformats.org/officeDocument/2006/relationships/image" Target="../media/image24.png"/><Relationship Id="rId5" Type="http://schemas.openxmlformats.org/officeDocument/2006/relationships/image" Target="../media/image18.png"/><Relationship Id="rId10" Type="http://schemas.openxmlformats.org/officeDocument/2006/relationships/image" Target="../media/image23.png"/><Relationship Id="rId4" Type="http://schemas.openxmlformats.org/officeDocument/2006/relationships/image" Target="../media/image17.png"/><Relationship Id="rId9" Type="http://schemas.openxmlformats.org/officeDocument/2006/relationships/image" Target="../media/image22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png"/><Relationship Id="rId3" Type="http://schemas.openxmlformats.org/officeDocument/2006/relationships/image" Target="../media/image25.pn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10" Type="http://schemas.openxmlformats.org/officeDocument/2006/relationships/image" Target="../media/image32.png"/><Relationship Id="rId4" Type="http://schemas.openxmlformats.org/officeDocument/2006/relationships/image" Target="../media/image26.png"/><Relationship Id="rId9" Type="http://schemas.openxmlformats.org/officeDocument/2006/relationships/image" Target="../media/image31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8.xml.rels><?xml version="1.0" encoding="UTF-8" standalone="yes"?>
<Relationships xmlns="http://schemas.openxmlformats.org/package/2006/relationships"><Relationship Id="rId3" Type="http://schemas.microsoft.com/office/2007/relationships/hdphoto" Target="../media/hdphoto5.wdp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emf"/><Relationship Id="rId1" Type="http://schemas.openxmlformats.org/officeDocument/2006/relationships/slideLayout" Target="../slideLayouts/slideLayout7.xml"/><Relationship Id="rId4" Type="http://schemas.microsoft.com/office/2007/relationships/hdphoto" Target="../media/hdphoto6.wdp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5">
            <a:extLst>
              <a:ext uri="{FF2B5EF4-FFF2-40B4-BE49-F238E27FC236}">
                <a16:creationId xmlns:a16="http://schemas.microsoft.com/office/drawing/2014/main" id="{3C394278-AA89-44B2-BE23-1F025FDA6D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392" y="164638"/>
            <a:ext cx="4128459" cy="62752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25301144-84F9-4FBA-90E7-F665E43650F3}"/>
              </a:ext>
            </a:extLst>
          </p:cNvPr>
          <p:cNvSpPr txBox="1"/>
          <p:nvPr/>
        </p:nvSpPr>
        <p:spPr>
          <a:xfrm>
            <a:off x="5039883" y="2675841"/>
            <a:ext cx="633670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Закон Ш. О.  Кулона (1785г.)</a:t>
            </a:r>
          </a:p>
        </p:txBody>
      </p:sp>
      <p:pic>
        <p:nvPicPr>
          <p:cNvPr id="5" name="Picture 5">
            <a:extLst>
              <a:ext uri="{FF2B5EF4-FFF2-40B4-BE49-F238E27FC236}">
                <a16:creationId xmlns:a16="http://schemas.microsoft.com/office/drawing/2014/main" id="{3167BD7E-12E0-4B7A-8C90-CAC09416DE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392" y="153768"/>
            <a:ext cx="4128459" cy="62752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9971106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1BC85AF-4775-4B0C-89D8-4C8C4479DC6A}"/>
              </a:ext>
            </a:extLst>
          </p:cNvPr>
          <p:cNvSpPr txBox="1"/>
          <p:nvPr/>
        </p:nvSpPr>
        <p:spPr>
          <a:xfrm>
            <a:off x="431371" y="68627"/>
            <a:ext cx="720080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3200" b="1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Оборудование:  </a:t>
            </a:r>
            <a:r>
              <a:rPr lang="ru-RU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крутильные весы</a:t>
            </a:r>
          </a:p>
        </p:txBody>
      </p:sp>
      <p:pic>
        <p:nvPicPr>
          <p:cNvPr id="4" name="Picture 6">
            <a:extLst>
              <a:ext uri="{FF2B5EF4-FFF2-40B4-BE49-F238E27FC236}">
                <a16:creationId xmlns:a16="http://schemas.microsoft.com/office/drawing/2014/main" id="{56500846-5489-4524-ACEC-59B54FD56BE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40150" y="68627"/>
            <a:ext cx="4147236" cy="66247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EF320E42-0A43-4F5D-88E6-69CFCD5CF148}"/>
              </a:ext>
            </a:extLst>
          </p:cNvPr>
          <p:cNvSpPr txBox="1"/>
          <p:nvPr/>
        </p:nvSpPr>
        <p:spPr>
          <a:xfrm>
            <a:off x="427560" y="741085"/>
            <a:ext cx="7008779" cy="5755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Рис. а)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1 – тонкая упругая нить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2 – легкий изолирующий стержень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3,5  – одинаковые проводящие шарики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4 – диск, служащий противовесом или успокоителем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6 – изолирующая ножка</a:t>
            </a:r>
          </a:p>
          <a:p>
            <a:endParaRPr lang="ru-RU" sz="32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Рис. б) 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Головка прибора</a:t>
            </a:r>
          </a:p>
          <a:p>
            <a:endParaRPr lang="ru-RU" sz="2667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Рис. в) </a:t>
            </a:r>
          </a:p>
          <a:p>
            <a:r>
              <a:rPr lang="ru-RU" sz="2667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Проводник для нанесения заряда на шарик</a:t>
            </a:r>
          </a:p>
        </p:txBody>
      </p:sp>
    </p:spTree>
    <p:extLst>
      <p:ext uri="{BB962C8B-B14F-4D97-AF65-F5344CB8AC3E}">
        <p14:creationId xmlns:p14="http://schemas.microsoft.com/office/powerpoint/2010/main" val="426729812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Рисунок 20">
            <a:extLst>
              <a:ext uri="{FF2B5EF4-FFF2-40B4-BE49-F238E27FC236}">
                <a16:creationId xmlns:a16="http://schemas.microsoft.com/office/drawing/2014/main" id="{7DCB1DF3-0C81-4D4E-9E1C-E5F45750DEA5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284551" y="253943"/>
            <a:ext cx="3571207" cy="2597992"/>
          </a:xfrm>
          <a:prstGeom prst="rect">
            <a:avLst/>
          </a:prstGeom>
        </p:spPr>
      </p:pic>
      <p:sp>
        <p:nvSpPr>
          <p:cNvPr id="19" name="Прямоугольник: скругленные углы 18">
            <a:extLst>
              <a:ext uri="{FF2B5EF4-FFF2-40B4-BE49-F238E27FC236}">
                <a16:creationId xmlns:a16="http://schemas.microsoft.com/office/drawing/2014/main" id="{03AF8E6A-6D93-414B-92BA-8FCD45333106}"/>
              </a:ext>
            </a:extLst>
          </p:cNvPr>
          <p:cNvSpPr/>
          <p:nvPr/>
        </p:nvSpPr>
        <p:spPr>
          <a:xfrm>
            <a:off x="6819975" y="4186917"/>
            <a:ext cx="5062357" cy="1896817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ru-RU" sz="240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B11E826-E932-4E64-A28D-5B8779EBB44A}"/>
              </a:ext>
            </a:extLst>
          </p:cNvPr>
          <p:cNvSpPr txBox="1"/>
          <p:nvPr/>
        </p:nvSpPr>
        <p:spPr>
          <a:xfrm>
            <a:off x="649297" y="488620"/>
            <a:ext cx="5568127" cy="369332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r>
              <a:rPr lang="en-US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r -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расстояние между точечными зарядами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2A26A9ED-AE8E-4FF5-8DE8-BCA70FDEC010}"/>
                  </a:ext>
                </a:extLst>
              </p:cNvPr>
              <p:cNvSpPr txBox="1"/>
              <p:nvPr/>
            </p:nvSpPr>
            <p:spPr>
              <a:xfrm>
                <a:off x="524392" y="1159699"/>
                <a:ext cx="5859641" cy="738664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2400" b="1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𝑭</m:t>
                    </m:r>
                    <m:r>
                      <a:rPr lang="en-US" sz="24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−</m:t>
                    </m:r>
                  </m:oMath>
                </a14:m>
                <a:r>
                  <a:rPr lang="ru-RU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модуль силы взаимодействия точечных неподвижных зарядов (кулоновская сила) </a:t>
                </a:r>
              </a:p>
            </p:txBody>
          </p:sp>
        </mc:Choice>
        <mc:Fallback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2A26A9ED-AE8E-4FF5-8DE8-BCA70FDEC01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4392" y="1159699"/>
                <a:ext cx="5859641" cy="738664"/>
              </a:xfrm>
              <a:prstGeom prst="rect">
                <a:avLst/>
              </a:prstGeom>
              <a:blipFill>
                <a:blip r:embed="rId4"/>
                <a:stretch>
                  <a:fillRect l="-3122" t="-12397" r="-104" b="-24793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EFEF4B8-B880-46F4-A48A-B457A6D5EFE6}"/>
                  </a:ext>
                </a:extLst>
              </p:cNvPr>
              <p:cNvSpPr txBox="1"/>
              <p:nvPr/>
            </p:nvSpPr>
            <p:spPr>
              <a:xfrm flipH="1">
                <a:off x="6975530" y="1715519"/>
                <a:ext cx="480053" cy="369332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ru-RU" sz="24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i="1">
                              <a:latin typeface="Cambria Math" panose="02040503050406030204" pitchFamily="18" charset="0"/>
                            </a:rPr>
                            <m:t>𝑞</m:t>
                          </m:r>
                        </m:e>
                        <m:sub>
                          <m:r>
                            <a:rPr lang="en-US" sz="2400" i="1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ru-RU" sz="2400" dirty="0"/>
              </a:p>
            </p:txBody>
          </p:sp>
        </mc:Choice>
        <mc:Fallback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EFEF4B8-B880-46F4-A48A-B457A6D5EFE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975530" y="1715519"/>
                <a:ext cx="480053" cy="369332"/>
              </a:xfrm>
              <a:prstGeom prst="rect">
                <a:avLst/>
              </a:prstGeom>
              <a:blipFill>
                <a:blip r:embed="rId5"/>
                <a:stretch>
                  <a:fillRect l="-3797" b="-24590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903C5E0-709D-43E7-A19E-784DCE561C9B}"/>
                  </a:ext>
                </a:extLst>
              </p:cNvPr>
              <p:cNvSpPr txBox="1"/>
              <p:nvPr/>
            </p:nvSpPr>
            <p:spPr>
              <a:xfrm>
                <a:off x="7509653" y="1900184"/>
                <a:ext cx="396345" cy="369332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ru-RU" sz="24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i="1">
                              <a:latin typeface="Cambria Math" panose="02040503050406030204" pitchFamily="18" charset="0"/>
                            </a:rPr>
                            <m:t>𝑞</m:t>
                          </m:r>
                        </m:e>
                        <m:sub>
                          <m:r>
                            <a:rPr lang="en-US" sz="2400" i="1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ru-RU" sz="2400" dirty="0"/>
              </a:p>
            </p:txBody>
          </p:sp>
        </mc:Choice>
        <mc:Fallback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903C5E0-709D-43E7-A19E-784DCE561C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09653" y="1900184"/>
                <a:ext cx="396345" cy="369332"/>
              </a:xfrm>
              <a:prstGeom prst="rect">
                <a:avLst/>
              </a:prstGeom>
              <a:blipFill>
                <a:blip r:embed="rId6"/>
                <a:stretch>
                  <a:fillRect l="-15385" r="-3077" b="-26667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10B65081-9ED6-4F32-AE9E-0490889705FB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sharpenSoften amount="50000"/>
                    </a14:imgEffect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t="5566" r="23911"/>
          <a:stretch/>
        </p:blipFill>
        <p:spPr>
          <a:xfrm>
            <a:off x="309668" y="2084851"/>
            <a:ext cx="6187005" cy="4516901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DD8E55EE-1F9E-4EB8-902E-4BD31D188292}"/>
                  </a:ext>
                </a:extLst>
              </p:cNvPr>
              <p:cNvSpPr txBox="1"/>
              <p:nvPr/>
            </p:nvSpPr>
            <p:spPr>
              <a:xfrm>
                <a:off x="4271797" y="3140968"/>
                <a:ext cx="1152128" cy="921984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1">
                          <a:latin typeface="Cambria Math" panose="02040503050406030204" pitchFamily="18" charset="0"/>
                        </a:rPr>
                        <m:t>𝐅</m:t>
                      </m:r>
                      <m:r>
                        <a:rPr lang="en-US" sz="3200" b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~</m:t>
                      </m:r>
                      <m:f>
                        <m:fPr>
                          <m:ctrlPr>
                            <a:rPr lang="en-US" sz="32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200" b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sSup>
                            <m:sSupPr>
                              <m:ctrlPr>
                                <a:rPr lang="en-US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sz="3200" b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𝐫</m:t>
                              </m:r>
                            </m:e>
                            <m:sup>
                              <m:r>
                                <a:rPr lang="en-US" sz="3200" b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𝟐</m:t>
                              </m:r>
                            </m:sup>
                          </m:sSup>
                        </m:den>
                      </m:f>
                    </m:oMath>
                  </m:oMathPara>
                </a14:m>
                <a:endParaRPr lang="ru-RU" sz="3200" b="1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DD8E55EE-1F9E-4EB8-902E-4BD31D18829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71797" y="3140968"/>
                <a:ext cx="1152128" cy="921984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TextBox 17">
            <a:extLst>
              <a:ext uri="{FF2B5EF4-FFF2-40B4-BE49-F238E27FC236}">
                <a16:creationId xmlns:a16="http://schemas.microsoft.com/office/drawing/2014/main" id="{6AC68B24-372F-4128-9A28-E37C4EF9B0B2}"/>
              </a:ext>
            </a:extLst>
          </p:cNvPr>
          <p:cNvSpPr txBox="1"/>
          <p:nvPr/>
        </p:nvSpPr>
        <p:spPr>
          <a:xfrm>
            <a:off x="6539212" y="4253031"/>
            <a:ext cx="5449344" cy="17340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667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Сила взаимодействия двух точечных зарядов обратно пропорциональна квадрату расстояния между ними.</a:t>
            </a:r>
          </a:p>
        </p:txBody>
      </p:sp>
      <p:pic>
        <p:nvPicPr>
          <p:cNvPr id="15" name="Picture 6">
            <a:extLst>
              <a:ext uri="{FF2B5EF4-FFF2-40B4-BE49-F238E27FC236}">
                <a16:creationId xmlns:a16="http://schemas.microsoft.com/office/drawing/2014/main" id="{DF03523E-47FE-4170-A1C1-AAD52603B5C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57638" y="247858"/>
            <a:ext cx="2175911" cy="3475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555839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B1CEC4A9-0A46-48E7-82C0-68DA6F74D8CD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-263830" y="684181"/>
            <a:ext cx="6540500" cy="4813300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2179AC7-5215-4C34-8A01-C9A40FA2F270}"/>
                  </a:ext>
                </a:extLst>
              </p:cNvPr>
              <p:cNvSpPr txBox="1"/>
              <p:nvPr/>
            </p:nvSpPr>
            <p:spPr>
              <a:xfrm>
                <a:off x="2645509" y="5033960"/>
                <a:ext cx="402290" cy="63543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ru-RU" sz="2400" b="1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ru-RU" sz="2400" b="1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𝒒</m:t>
                              </m:r>
                            </m:e>
                            <m:sub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𝟎</m:t>
                              </m:r>
                            </m:sub>
                          </m:sSub>
                        </m:num>
                        <m:den>
                          <m:r>
                            <a:rPr lang="en-US" sz="2400" b="1" i="1">
                              <a:latin typeface="Cambria Math" panose="02040503050406030204" pitchFamily="18" charset="0"/>
                            </a:rPr>
                            <m:t>𝟐</m:t>
                          </m:r>
                        </m:den>
                      </m:f>
                    </m:oMath>
                  </m:oMathPara>
                </a14:m>
                <a:endParaRPr lang="ru-RU" sz="2400" b="1" dirty="0"/>
              </a:p>
            </p:txBody>
          </p:sp>
        </mc:Choice>
        <mc:Fallback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2179AC7-5215-4C34-8A01-C9A40FA2F27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45509" y="5033960"/>
                <a:ext cx="402290" cy="635430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DE93C26-5CEA-41CC-BF5C-6FFBAEE9F68F}"/>
                  </a:ext>
                </a:extLst>
              </p:cNvPr>
              <p:cNvSpPr txBox="1"/>
              <p:nvPr/>
            </p:nvSpPr>
            <p:spPr>
              <a:xfrm>
                <a:off x="1679509" y="5046835"/>
                <a:ext cx="402290" cy="63543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ru-RU" sz="2400" b="1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ru-RU" sz="2400" b="1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𝒒</m:t>
                              </m:r>
                            </m:e>
                            <m:sub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𝟎</m:t>
                              </m:r>
                            </m:sub>
                          </m:sSub>
                        </m:num>
                        <m:den>
                          <m:r>
                            <a:rPr lang="en-US" sz="2400" b="1" i="1">
                              <a:latin typeface="Cambria Math" panose="02040503050406030204" pitchFamily="18" charset="0"/>
                            </a:rPr>
                            <m:t>𝟒</m:t>
                          </m:r>
                        </m:den>
                      </m:f>
                    </m:oMath>
                  </m:oMathPara>
                </a14:m>
                <a:endParaRPr lang="ru-RU" sz="2400" b="1" dirty="0"/>
              </a:p>
            </p:txBody>
          </p:sp>
        </mc:Choice>
        <mc:Fallback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DE93C26-5CEA-41CC-BF5C-6FFBAEE9F6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79509" y="5046835"/>
                <a:ext cx="402290" cy="635430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E3C99930-F59E-4C11-A067-ECC4F351A9B2}"/>
                  </a:ext>
                </a:extLst>
              </p:cNvPr>
              <p:cNvSpPr txBox="1"/>
              <p:nvPr/>
            </p:nvSpPr>
            <p:spPr>
              <a:xfrm>
                <a:off x="8029241" y="6117701"/>
                <a:ext cx="2000376" cy="492443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3200" b="1">
                        <a:latin typeface="Cambria Math" panose="02040503050406030204" pitchFamily="18" charset="0"/>
                      </a:rPr>
                      <m:t>𝐅</m:t>
                    </m:r>
                    <m:r>
                      <a:rPr lang="en-US" sz="3200" b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</m:t>
                    </m:r>
                    <m:r>
                      <a:rPr lang="en-US" sz="3200" b="1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|</m:t>
                    </m:r>
                    <m:sSub>
                      <m:sSubPr>
                        <m:ctrlP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𝒒</m:t>
                        </m:r>
                      </m:e>
                      <m:sub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𝟏</m:t>
                        </m:r>
                      </m:sub>
                    </m:sSub>
                  </m:oMath>
                </a14:m>
                <a:r>
                  <a:rPr lang="en-US" sz="32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|∙|</a:t>
                </a:r>
                <a:r>
                  <a:rPr lang="en-US" sz="3200" b="1" dirty="0">
                    <a:ea typeface="Cambria Math" panose="02040503050406030204" pitchFamily="18" charset="0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𝒒</m:t>
                        </m:r>
                      </m:e>
                      <m:sub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r>
                  <a:rPr lang="en-US" sz="32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|</a:t>
                </a:r>
                <a:endParaRPr lang="ru-RU" sz="3200" b="1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E3C99930-F59E-4C11-A067-ECC4F351A9B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29241" y="6117701"/>
                <a:ext cx="2000376" cy="492443"/>
              </a:xfrm>
              <a:prstGeom prst="rect">
                <a:avLst/>
              </a:prstGeom>
              <a:blipFill>
                <a:blip r:embed="rId6"/>
                <a:stretch>
                  <a:fillRect t="-28750" r="-11890" b="-47500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7" name="Рисунок 16">
            <a:extLst>
              <a:ext uri="{FF2B5EF4-FFF2-40B4-BE49-F238E27FC236}">
                <a16:creationId xmlns:a16="http://schemas.microsoft.com/office/drawing/2014/main" id="{39A33D06-FF71-4404-B777-D92482A5E806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sharpenSoften amount="5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519936" y="1680916"/>
            <a:ext cx="4306048" cy="1876995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85FEAF4-8064-47B9-A357-052D28291D9D}"/>
              </a:ext>
            </a:extLst>
          </p:cNvPr>
          <p:cNvSpPr txBox="1"/>
          <p:nvPr/>
        </p:nvSpPr>
        <p:spPr>
          <a:xfrm>
            <a:off x="5205859" y="540051"/>
            <a:ext cx="49342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Процедура деления заряда между двумя одинаковыми телами</a:t>
            </a:r>
          </a:p>
        </p:txBody>
      </p:sp>
      <p:sp>
        <p:nvSpPr>
          <p:cNvPr id="19" name="Прямоугольник: скругленные углы 18">
            <a:extLst>
              <a:ext uri="{FF2B5EF4-FFF2-40B4-BE49-F238E27FC236}">
                <a16:creationId xmlns:a16="http://schemas.microsoft.com/office/drawing/2014/main" id="{9AA369A1-3C0C-41E5-BB8C-AB3B846BE9C4}"/>
              </a:ext>
            </a:extLst>
          </p:cNvPr>
          <p:cNvSpPr/>
          <p:nvPr/>
        </p:nvSpPr>
        <p:spPr>
          <a:xfrm>
            <a:off x="6288022" y="4131426"/>
            <a:ext cx="5376596" cy="1892165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Сила взаимодействия двух точечных зарядов прямо пропорциональна произведению модулей обоих зарядов.</a:t>
            </a:r>
          </a:p>
        </p:txBody>
      </p:sp>
      <p:pic>
        <p:nvPicPr>
          <p:cNvPr id="10" name="Picture 6">
            <a:extLst>
              <a:ext uri="{FF2B5EF4-FFF2-40B4-BE49-F238E27FC236}">
                <a16:creationId xmlns:a16="http://schemas.microsoft.com/office/drawing/2014/main" id="{A59C680E-5FC0-4177-9CB5-EFAB79D10D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57638" y="247858"/>
            <a:ext cx="2175911" cy="3475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1139660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BCED45E-63EA-4A19-87BF-C3F4AD71B01A}"/>
              </a:ext>
            </a:extLst>
          </p:cNvPr>
          <p:cNvSpPr txBox="1"/>
          <p:nvPr/>
        </p:nvSpPr>
        <p:spPr>
          <a:xfrm>
            <a:off x="2129824" y="194339"/>
            <a:ext cx="8832976" cy="5027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667" b="1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Единицы измерения величин, входящих в формулу</a:t>
            </a:r>
          </a:p>
        </p:txBody>
      </p:sp>
      <p:grpSp>
        <p:nvGrpSpPr>
          <p:cNvPr id="4" name="Группа 3">
            <a:extLst>
              <a:ext uri="{FF2B5EF4-FFF2-40B4-BE49-F238E27FC236}">
                <a16:creationId xmlns:a16="http://schemas.microsoft.com/office/drawing/2014/main" id="{D34C0895-23A5-4648-9EC6-41A4487CEDFF}"/>
              </a:ext>
            </a:extLst>
          </p:cNvPr>
          <p:cNvGrpSpPr/>
          <p:nvPr/>
        </p:nvGrpSpPr>
        <p:grpSpPr>
          <a:xfrm>
            <a:off x="5294134" y="965763"/>
            <a:ext cx="2968911" cy="1002942"/>
            <a:chOff x="2757156" y="1027455"/>
            <a:chExt cx="2226683" cy="752207"/>
          </a:xfrm>
        </p:grpSpPr>
        <p:sp>
          <p:nvSpPr>
            <p:cNvPr id="5" name="Прямоугольник 4">
              <a:extLst>
                <a:ext uri="{FF2B5EF4-FFF2-40B4-BE49-F238E27FC236}">
                  <a16:creationId xmlns:a16="http://schemas.microsoft.com/office/drawing/2014/main" id="{3F67729F-C192-437F-841A-D1E1F104432A}"/>
                </a:ext>
              </a:extLst>
            </p:cNvPr>
            <p:cNvSpPr/>
            <p:nvPr/>
          </p:nvSpPr>
          <p:spPr>
            <a:xfrm>
              <a:off x="2844460" y="1038593"/>
              <a:ext cx="2052077" cy="741069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6796C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 sz="240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6" name="TextBox 5">
                  <a:extLst>
                    <a:ext uri="{FF2B5EF4-FFF2-40B4-BE49-F238E27FC236}">
                      <a16:creationId xmlns:a16="http://schemas.microsoft.com/office/drawing/2014/main" id="{E6C023F9-6993-4DC0-A90A-354A502FAF4A}"/>
                    </a:ext>
                  </a:extLst>
                </p:cNvPr>
                <p:cNvSpPr txBox="1"/>
                <p:nvPr/>
              </p:nvSpPr>
              <p:spPr>
                <a:xfrm>
                  <a:off x="2757156" y="1027455"/>
                  <a:ext cx="2226683" cy="698990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𝑭</m:t>
                        </m:r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𝒌</m:t>
                        </m:r>
                        <m:f>
                          <m:fPr>
                            <m:ctrlPr>
                              <a:rPr lang="en-US" sz="3200" b="1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sSub>
                              <m:sSub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|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𝒒</m:t>
                                </m:r>
                              </m:e>
                              <m:sub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𝟏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||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𝒒</m:t>
                                </m:r>
                              </m:e>
                              <m:sub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</m:sub>
                            </m:sSub>
                            <m:r>
                              <a:rPr lang="en-US" sz="3200" b="1" i="1">
                                <a:latin typeface="Cambria Math" panose="02040503050406030204" pitchFamily="18" charset="0"/>
                              </a:rPr>
                              <m:t>|</m:t>
                            </m:r>
                          </m:num>
                          <m:den>
                            <m:sSup>
                              <m:sSup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𝒓</m:t>
                                </m:r>
                              </m:e>
                              <m:sup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</m:sup>
                            </m:sSup>
                          </m:den>
                        </m:f>
                      </m:oMath>
                    </m:oMathPara>
                  </a14:m>
                  <a:endParaRPr lang="ru-RU" sz="3200" b="1" dirty="0"/>
                </a:p>
              </p:txBody>
            </p:sp>
          </mc:Choice>
          <mc:Fallback>
            <p:sp>
              <p:nvSpPr>
                <p:cNvPr id="6" name="TextBox 5">
                  <a:extLst>
                    <a:ext uri="{FF2B5EF4-FFF2-40B4-BE49-F238E27FC236}">
                      <a16:creationId xmlns:a16="http://schemas.microsoft.com/office/drawing/2014/main" id="{E6C023F9-6993-4DC0-A90A-354A502FAF4A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757156" y="1027455"/>
                  <a:ext cx="2226683" cy="698990"/>
                </a:xfrm>
                <a:prstGeom prst="rect">
                  <a:avLst/>
                </a:prstGeom>
                <a:blipFill>
                  <a:blip r:embed="rId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ru-RU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F412097D-A346-465E-9402-461434F1B626}"/>
              </a:ext>
            </a:extLst>
          </p:cNvPr>
          <p:cNvSpPr txBox="1"/>
          <p:nvPr/>
        </p:nvSpPr>
        <p:spPr>
          <a:xfrm>
            <a:off x="689907" y="567304"/>
            <a:ext cx="1199668" cy="5027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66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СИ: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308A54E1-CAEC-4216-8F01-017FFDE36B41}"/>
                  </a:ext>
                </a:extLst>
              </p:cNvPr>
              <p:cNvSpPr txBox="1"/>
              <p:nvPr/>
            </p:nvSpPr>
            <p:spPr>
              <a:xfrm>
                <a:off x="960414" y="1116123"/>
                <a:ext cx="1089016" cy="41043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["/>
                        <m:endChr m:val="]"/>
                        <m:ctrlPr>
                          <a:rPr lang="ru-RU" sz="2667" b="1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667" b="1" i="1">
                            <a:latin typeface="Cambria Math" panose="02040503050406030204" pitchFamily="18" charset="0"/>
                          </a:rPr>
                          <m:t>𝑭</m:t>
                        </m:r>
                      </m:e>
                    </m:d>
                  </m:oMath>
                </a14:m>
                <a:r>
                  <a:rPr lang="ru-RU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= </a:t>
                </a:r>
                <a:r>
                  <a:rPr lang="ru-RU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Н</a:t>
                </a:r>
              </a:p>
            </p:txBody>
          </p:sp>
        </mc:Choice>
        <mc:Fallback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308A54E1-CAEC-4216-8F01-017FFDE36B4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60414" y="1116123"/>
                <a:ext cx="1089016" cy="410433"/>
              </a:xfrm>
              <a:prstGeom prst="rect">
                <a:avLst/>
              </a:prstGeom>
              <a:blipFill>
                <a:blip r:embed="rId3"/>
                <a:stretch>
                  <a:fillRect t="-25373" r="-18539" b="-50746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43CCDE56-66F9-4654-8BE5-E00510483427}"/>
                  </a:ext>
                </a:extLst>
              </p:cNvPr>
              <p:cNvSpPr txBox="1"/>
              <p:nvPr/>
            </p:nvSpPr>
            <p:spPr>
              <a:xfrm>
                <a:off x="960414" y="1613562"/>
                <a:ext cx="1010469" cy="41043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["/>
                        <m:endChr m:val="]"/>
                        <m:ctrlPr>
                          <a:rPr lang="ru-RU" sz="2667" b="1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667" b="1" i="1">
                            <a:latin typeface="Cambria Math" panose="02040503050406030204" pitchFamily="18" charset="0"/>
                          </a:rPr>
                          <m:t>𝒓</m:t>
                        </m:r>
                      </m:e>
                    </m:d>
                    <m:r>
                      <a:rPr lang="ru-RU" sz="2667" b="1" i="1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=</a:t>
                </a:r>
                <a:r>
                  <a:rPr lang="ru-RU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м</a:t>
                </a:r>
              </a:p>
            </p:txBody>
          </p:sp>
        </mc:Choice>
        <mc:Fallback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43CCDE56-66F9-4654-8BE5-E0051048342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60414" y="1613562"/>
                <a:ext cx="1010469" cy="410433"/>
              </a:xfrm>
              <a:prstGeom prst="rect">
                <a:avLst/>
              </a:prstGeom>
              <a:blipFill>
                <a:blip r:embed="rId4"/>
                <a:stretch>
                  <a:fillRect t="-26866" r="-20606" b="-50746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1C76838-2E82-4CCF-A70A-FE5406B97988}"/>
                  </a:ext>
                </a:extLst>
              </p:cNvPr>
              <p:cNvSpPr txBox="1"/>
              <p:nvPr/>
            </p:nvSpPr>
            <p:spPr>
              <a:xfrm>
                <a:off x="962837" y="2170383"/>
                <a:ext cx="1167564" cy="41043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["/>
                        <m:endChr m:val="]"/>
                        <m:ctrlPr>
                          <a:rPr lang="ru-RU" sz="2667" b="1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667" b="1" i="1">
                            <a:latin typeface="Cambria Math" panose="02040503050406030204" pitchFamily="18" charset="0"/>
                          </a:rPr>
                          <m:t>𝒒</m:t>
                        </m:r>
                      </m:e>
                    </m:d>
                  </m:oMath>
                </a14:m>
                <a:r>
                  <a:rPr lang="en-US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= </a:t>
                </a:r>
                <a:r>
                  <a:rPr lang="ru-RU" sz="2667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Кл</a:t>
                </a:r>
              </a:p>
            </p:txBody>
          </p:sp>
        </mc:Choice>
        <mc:Fallback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1C76838-2E82-4CCF-A70A-FE5406B9798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62837" y="2170383"/>
                <a:ext cx="1167564" cy="410433"/>
              </a:xfrm>
              <a:prstGeom prst="rect">
                <a:avLst/>
              </a:prstGeom>
              <a:blipFill>
                <a:blip r:embed="rId5"/>
                <a:stretch>
                  <a:fillRect t="-25373" r="-17277" b="-50746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2" name="Прямая соединительная линия 11">
            <a:extLst>
              <a:ext uri="{FF2B5EF4-FFF2-40B4-BE49-F238E27FC236}">
                <a16:creationId xmlns:a16="http://schemas.microsoft.com/office/drawing/2014/main" id="{20A65C79-AB3E-4D07-89D4-DDFB8B6B3F2F}"/>
              </a:ext>
            </a:extLst>
          </p:cNvPr>
          <p:cNvCxnSpPr>
            <a:cxnSpLocks/>
          </p:cNvCxnSpPr>
          <p:nvPr/>
        </p:nvCxnSpPr>
        <p:spPr>
          <a:xfrm>
            <a:off x="2735627" y="961800"/>
            <a:ext cx="0" cy="5827573"/>
          </a:xfrm>
          <a:prstGeom prst="line">
            <a:avLst/>
          </a:prstGeom>
          <a:ln w="28575">
            <a:solidFill>
              <a:srgbClr val="4F83C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A3724F31-0BAA-4FBC-83E9-580187763821}"/>
                  </a:ext>
                </a:extLst>
              </p:cNvPr>
              <p:cNvSpPr txBox="1"/>
              <p:nvPr/>
            </p:nvSpPr>
            <p:spPr>
              <a:xfrm rot="5400000">
                <a:off x="6344079" y="2010216"/>
                <a:ext cx="766896" cy="369332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ru-RU" sz="24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⟹</m:t>
                      </m:r>
                    </m:oMath>
                  </m:oMathPara>
                </a14:m>
                <a:endParaRPr lang="ru-RU" sz="2400" dirty="0"/>
              </a:p>
            </p:txBody>
          </p:sp>
        </mc:Choice>
        <mc:Fallback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A3724F31-0BAA-4FBC-83E9-58018776382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rot="5400000">
                <a:off x="6344079" y="2010216"/>
                <a:ext cx="766896" cy="369332"/>
              </a:xfrm>
              <a:prstGeom prst="rect">
                <a:avLst/>
              </a:prstGeom>
              <a:blipFill>
                <a:blip r:embed="rId6"/>
                <a:stretch>
                  <a:fillRect l="-1639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968B6A0C-3134-42F0-A19B-9DA16A608B9C}"/>
                  </a:ext>
                </a:extLst>
              </p:cNvPr>
              <p:cNvSpPr txBox="1"/>
              <p:nvPr/>
            </p:nvSpPr>
            <p:spPr>
              <a:xfrm>
                <a:off x="5337616" y="2375567"/>
                <a:ext cx="2560657" cy="90524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b="1" i="1">
                          <a:latin typeface="Cambria Math" panose="02040503050406030204" pitchFamily="18" charset="0"/>
                        </a:rPr>
                        <m:t>𝒌</m:t>
                      </m:r>
                      <m:r>
                        <a:rPr lang="ru-RU" sz="2400" b="1" i="1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ru-RU" sz="2400" b="1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1" i="1">
                              <a:latin typeface="Cambria Math" panose="02040503050406030204" pitchFamily="18" charset="0"/>
                            </a:rPr>
                            <m:t>𝑭</m:t>
                          </m:r>
                          <m:sSup>
                            <m:sSupPr>
                              <m:ctrlPr>
                                <a:rPr lang="en-US" sz="2400" b="1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𝒓</m:t>
                              </m:r>
                            </m:e>
                            <m:sup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</m:sup>
                          </m:sSup>
                        </m:num>
                        <m:den>
                          <m:sSub>
                            <m:sSubPr>
                              <m:ctrlPr>
                                <a:rPr lang="en-US" sz="2400" b="1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|</m:t>
                              </m:r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𝒒</m:t>
                              </m:r>
                            </m:e>
                            <m:sub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𝟏</m:t>
                              </m:r>
                            </m:sub>
                          </m:sSub>
                          <m:sSub>
                            <m:sSubPr>
                              <m:ctrlPr>
                                <a:rPr lang="en-US" sz="2400" b="1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||</m:t>
                              </m:r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𝒒</m:t>
                              </m:r>
                            </m:e>
                            <m:sub>
                              <m:r>
                                <a:rPr lang="en-US" sz="2400" b="1" i="1"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</m:sub>
                          </m:sSub>
                          <m:r>
                            <m:rPr>
                              <m:nor/>
                            </m:rPr>
                            <a:rPr lang="en-US" sz="2400" dirty="0"/>
                            <m:t>|</m:t>
                          </m:r>
                        </m:den>
                      </m:f>
                    </m:oMath>
                  </m:oMathPara>
                </a14:m>
                <a:endParaRPr lang="ru-RU" sz="2400" dirty="0"/>
              </a:p>
            </p:txBody>
          </p:sp>
        </mc:Choice>
        <mc:Fallback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968B6A0C-3134-42F0-A19B-9DA16A608B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7616" y="2375567"/>
                <a:ext cx="2560657" cy="905248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35203B71-2436-4858-A953-A9FFF5235678}"/>
                  </a:ext>
                </a:extLst>
              </p:cNvPr>
              <p:cNvSpPr txBox="1"/>
              <p:nvPr/>
            </p:nvSpPr>
            <p:spPr>
              <a:xfrm>
                <a:off x="885644" y="2727204"/>
                <a:ext cx="1438086" cy="78495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["/>
                        <m:endChr m:val="]"/>
                        <m:ctrlPr>
                          <a:rPr lang="ru-RU" sz="2667" b="1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667" b="1" i="1">
                            <a:latin typeface="Cambria Math" panose="02040503050406030204" pitchFamily="18" charset="0"/>
                          </a:rPr>
                          <m:t>𝒌</m:t>
                        </m:r>
                      </m:e>
                    </m:d>
                  </m:oMath>
                </a14:m>
                <a:r>
                  <a:rPr lang="en-US" sz="32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ru-RU" sz="3200" b="1" i="1" dirty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ru-RU" sz="3200" b="1" i="1" dirty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Н</m:t>
                        </m:r>
                        <m:r>
                          <a:rPr lang="ru-RU" sz="3200" b="1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Times New Roman" panose="02020603050405020304" pitchFamily="18" charset="0"/>
                          </a:rPr>
                          <m:t>∙</m:t>
                        </m:r>
                        <m:sSup>
                          <m:sSupPr>
                            <m:ctrlPr>
                              <a:rPr lang="ru-RU" sz="3200" b="1" i="1" dirty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pPr>
                          <m:e>
                            <m:r>
                              <a:rPr lang="ru-RU" sz="3200" b="1" i="1" dirty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м</m:t>
                            </m:r>
                          </m:e>
                          <m:sup>
                            <m:r>
                              <a:rPr lang="ru-RU" sz="3200" b="1" i="1" dirty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𝟐</m:t>
                            </m:r>
                          </m:sup>
                        </m:sSup>
                      </m:num>
                      <m:den>
                        <m:sSup>
                          <m:sSupPr>
                            <m:ctrlPr>
                              <a:rPr lang="ru-RU" sz="3200" b="1" i="1" dirty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pPr>
                          <m:e>
                            <m:r>
                              <a:rPr lang="ru-RU" sz="3200" b="1" i="1" dirty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Кл</m:t>
                            </m:r>
                          </m:e>
                          <m:sup>
                            <m:r>
                              <a:rPr lang="ru-RU" sz="3200" b="1" i="1" dirty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𝟐</m:t>
                            </m:r>
                          </m:sup>
                        </m:sSup>
                      </m:den>
                    </m:f>
                  </m:oMath>
                </a14:m>
                <a:endParaRPr lang="ru-RU" sz="3200" b="1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35203B71-2436-4858-A953-A9FFF523567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5644" y="2727204"/>
                <a:ext cx="1438086" cy="784958"/>
              </a:xfrm>
              <a:prstGeom prst="rect">
                <a:avLst/>
              </a:prstGeom>
              <a:blipFill>
                <a:blip r:embed="rId8"/>
                <a:stretch>
                  <a:fillRect b="-16279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5" name="Группа 24">
            <a:extLst>
              <a:ext uri="{FF2B5EF4-FFF2-40B4-BE49-F238E27FC236}">
                <a16:creationId xmlns:a16="http://schemas.microsoft.com/office/drawing/2014/main" id="{0C379C53-B56D-44F0-9647-2A2020E9DE31}"/>
              </a:ext>
            </a:extLst>
          </p:cNvPr>
          <p:cNvGrpSpPr/>
          <p:nvPr/>
        </p:nvGrpSpPr>
        <p:grpSpPr>
          <a:xfrm>
            <a:off x="5447201" y="3429000"/>
            <a:ext cx="2560652" cy="795793"/>
            <a:chOff x="2144247" y="3259484"/>
            <a:chExt cx="1920489" cy="596845"/>
          </a:xfrm>
        </p:grpSpPr>
        <p:sp>
          <p:nvSpPr>
            <p:cNvPr id="24" name="Прямоугольник 23">
              <a:extLst>
                <a:ext uri="{FF2B5EF4-FFF2-40B4-BE49-F238E27FC236}">
                  <a16:creationId xmlns:a16="http://schemas.microsoft.com/office/drawing/2014/main" id="{34EB112F-735E-4A14-8B67-2931C848CFB1}"/>
                </a:ext>
              </a:extLst>
            </p:cNvPr>
            <p:cNvSpPr/>
            <p:nvPr/>
          </p:nvSpPr>
          <p:spPr>
            <a:xfrm>
              <a:off x="2144247" y="3274680"/>
              <a:ext cx="1920489" cy="581649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4F83C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 sz="240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0" name="TextBox 19">
                  <a:extLst>
                    <a:ext uri="{FF2B5EF4-FFF2-40B4-BE49-F238E27FC236}">
                      <a16:creationId xmlns:a16="http://schemas.microsoft.com/office/drawing/2014/main" id="{FBF4DE2A-A820-44AD-96B1-62B89283E1DF}"/>
                    </a:ext>
                  </a:extLst>
                </p:cNvPr>
                <p:cNvSpPr txBox="1"/>
                <p:nvPr/>
              </p:nvSpPr>
              <p:spPr>
                <a:xfrm>
                  <a:off x="2209628" y="3259484"/>
                  <a:ext cx="1855108" cy="559673"/>
                </a:xfrm>
                <a:prstGeom prst="rect">
                  <a:avLst/>
                </a:prstGeom>
                <a:noFill/>
              </p:spPr>
              <p:txBody>
                <a:bodyPr wrap="square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a:rPr lang="en-US" sz="2400" b="1" i="1">
                          <a:latin typeface="Cambria Math" panose="02040503050406030204" pitchFamily="18" charset="0"/>
                        </a:rPr>
                        <m:t>𝒌</m:t>
                      </m:r>
                      <m:r>
                        <a:rPr lang="ru-RU" sz="2400" b="1" i="1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ru-RU" sz="2400" b="1" i="1">
                          <a:latin typeface="Cambria Math" panose="02040503050406030204" pitchFamily="18" charset="0"/>
                        </a:rPr>
                        <m:t>𝟗</m:t>
                      </m:r>
                      <m:r>
                        <a:rPr lang="ru-RU" sz="24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sSup>
                        <m:sSupPr>
                          <m:ctrlPr>
                            <a:rPr lang="ru-RU" sz="24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ru-RU" sz="24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𝟏𝟎</m:t>
                          </m:r>
                        </m:e>
                        <m:sup>
                          <m:r>
                            <a:rPr lang="ru-RU" sz="24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𝟗</m:t>
                          </m:r>
                          <m:r>
                            <a:rPr lang="ru-RU" sz="24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 </m:t>
                          </m:r>
                        </m:sup>
                      </m:sSup>
                    </m:oMath>
                  </a14:m>
                  <a:r>
                    <a:rPr lang="ru-RU" sz="2400" b="1" dirty="0">
                      <a:cs typeface="Times New Roman" panose="02020603050405020304" pitchFamily="18" charset="0"/>
                    </a:rPr>
                    <a:t> </a:t>
                  </a:r>
                  <a14:m>
                    <m:oMath xmlns:m="http://schemas.openxmlformats.org/officeDocument/2006/math">
                      <m:f>
                        <m:fPr>
                          <m:ctrlPr>
                            <a:rPr lang="ru-RU" sz="2667" b="1" i="1" dirty="0">
                              <a:latin typeface="Cambria Math" panose="02040503050406030204" pitchFamily="18" charset="0"/>
                              <a:cs typeface="Times New Roman" panose="02020603050405020304" pitchFamily="18" charset="0"/>
                            </a:rPr>
                          </m:ctrlPr>
                        </m:fPr>
                        <m:num>
                          <m:r>
                            <a:rPr lang="ru-RU" sz="2667" b="1" dirty="0">
                              <a:latin typeface="Cambria Math" panose="02040503050406030204" pitchFamily="18" charset="0"/>
                              <a:cs typeface="Times New Roman" panose="02020603050405020304" pitchFamily="18" charset="0"/>
                            </a:rPr>
                            <m:t>Н</m:t>
                          </m:r>
                          <m:r>
                            <a:rPr lang="ru-RU" sz="2667" b="1" dirty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Times New Roman" panose="02020603050405020304" pitchFamily="18" charset="0"/>
                            </a:rPr>
                            <m:t>∙</m:t>
                          </m:r>
                          <m:sSup>
                            <m:sSupPr>
                              <m:ctrlPr>
                                <a:rPr lang="ru-RU" sz="2667" b="1" i="1" dirty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</m:ctrlPr>
                            </m:sSupPr>
                            <m:e>
                              <m:r>
                                <a:rPr lang="ru-RU" sz="2667" b="1" dirty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м</m:t>
                              </m:r>
                            </m:e>
                            <m:sup>
                              <m:r>
                                <a:rPr lang="ru-RU" sz="2667" b="1" dirty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𝟐</m:t>
                              </m:r>
                            </m:sup>
                          </m:sSup>
                        </m:num>
                        <m:den>
                          <m:sSup>
                            <m:sSupPr>
                              <m:ctrlPr>
                                <a:rPr lang="ru-RU" sz="2667" b="1" i="1" dirty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</m:ctrlPr>
                            </m:sSupPr>
                            <m:e>
                              <m:r>
                                <a:rPr lang="ru-RU" sz="2667" b="1" dirty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Кл</m:t>
                              </m:r>
                            </m:e>
                            <m:sup>
                              <m:r>
                                <a:rPr lang="ru-RU" sz="2667" b="1" dirty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𝟐</m:t>
                              </m:r>
                            </m:sup>
                          </m:sSup>
                        </m:den>
                      </m:f>
                    </m:oMath>
                  </a14:m>
                  <a:endParaRPr lang="ru-RU" sz="2667" b="1" dirty="0"/>
                </a:p>
              </p:txBody>
            </p:sp>
          </mc:Choice>
          <mc:Fallback>
            <p:sp>
              <p:nvSpPr>
                <p:cNvPr id="20" name="TextBox 19">
                  <a:extLst>
                    <a:ext uri="{FF2B5EF4-FFF2-40B4-BE49-F238E27FC236}">
                      <a16:creationId xmlns:a16="http://schemas.microsoft.com/office/drawing/2014/main" id="{FBF4DE2A-A820-44AD-96B1-62B89283E1DF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209628" y="3259484"/>
                  <a:ext cx="1855108" cy="559673"/>
                </a:xfrm>
                <a:prstGeom prst="rect">
                  <a:avLst/>
                </a:prstGeom>
                <a:blipFill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ru-RU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2" name="TextBox 21">
            <a:extLst>
              <a:ext uri="{FF2B5EF4-FFF2-40B4-BE49-F238E27FC236}">
                <a16:creationId xmlns:a16="http://schemas.microsoft.com/office/drawing/2014/main" id="{0BF58159-3729-4400-92DF-25E725DB2DF2}"/>
              </a:ext>
            </a:extLst>
          </p:cNvPr>
          <p:cNvSpPr txBox="1"/>
          <p:nvPr/>
        </p:nvSpPr>
        <p:spPr>
          <a:xfrm>
            <a:off x="2735628" y="4351556"/>
            <a:ext cx="910392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Коэффициент пропорциональности численно равен силе, с  которой взаимодействуют  два точечных заряда по 1 Кл каждый, находясь в вакууме на расстоянии 1 м.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08877E0B-006E-4525-AA28-8F19A91690AD}"/>
                  </a:ext>
                </a:extLst>
              </p:cNvPr>
              <p:cNvSpPr txBox="1"/>
              <p:nvPr/>
            </p:nvSpPr>
            <p:spPr>
              <a:xfrm>
                <a:off x="829166" y="5606541"/>
                <a:ext cx="1807124" cy="84837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b="1" i="1">
                          <a:latin typeface="Cambria Math" panose="02040503050406030204" pitchFamily="18" charset="0"/>
                        </a:rPr>
                        <m:t>𝒌</m:t>
                      </m:r>
                      <m:r>
                        <a:rPr lang="ru-RU" sz="2400" b="1" i="1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ru-RU" sz="2400" b="1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ru-RU" sz="2400" b="1" i="1">
                              <a:latin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r>
                            <a:rPr lang="ru-RU" sz="2400" b="1" i="1">
                              <a:latin typeface="Cambria Math" panose="02040503050406030204" pitchFamily="18" charset="0"/>
                            </a:rPr>
                            <m:t>𝟒</m:t>
                          </m:r>
                          <m:r>
                            <a:rPr lang="ru-RU" sz="24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𝝅</m:t>
                          </m:r>
                          <m:sSub>
                            <m:sSubPr>
                              <m:ctrlPr>
                                <a:rPr lang="ru-RU" sz="24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ru-RU" sz="24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𝜺</m:t>
                              </m:r>
                            </m:e>
                            <m:sub>
                              <m:r>
                                <a:rPr lang="ru-RU" sz="24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𝟎</m:t>
                              </m:r>
                            </m:sub>
                          </m:sSub>
                        </m:den>
                      </m:f>
                    </m:oMath>
                  </m:oMathPara>
                </a14:m>
                <a:endParaRPr lang="ru-RU" sz="2400" dirty="0"/>
              </a:p>
            </p:txBody>
          </p:sp>
        </mc:Choice>
        <mc:Fallback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08877E0B-006E-4525-AA28-8F19A91690A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9166" y="5606541"/>
                <a:ext cx="1807124" cy="848374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38" name="Группа 37">
            <a:extLst>
              <a:ext uri="{FF2B5EF4-FFF2-40B4-BE49-F238E27FC236}">
                <a16:creationId xmlns:a16="http://schemas.microsoft.com/office/drawing/2014/main" id="{AF64894B-15B5-4F6E-A1C3-FC9EF65439F3}"/>
              </a:ext>
            </a:extLst>
          </p:cNvPr>
          <p:cNvGrpSpPr/>
          <p:nvPr/>
        </p:nvGrpSpPr>
        <p:grpSpPr>
          <a:xfrm>
            <a:off x="2804653" y="5598419"/>
            <a:ext cx="3930351" cy="953739"/>
            <a:chOff x="2103489" y="4198813"/>
            <a:chExt cx="2947763" cy="715304"/>
          </a:xfrm>
        </p:grpSpPr>
        <p:sp>
          <p:nvSpPr>
            <p:cNvPr id="32" name="Прямоугольник 31">
              <a:extLst>
                <a:ext uri="{FF2B5EF4-FFF2-40B4-BE49-F238E27FC236}">
                  <a16:creationId xmlns:a16="http://schemas.microsoft.com/office/drawing/2014/main" id="{4D5330DA-5E08-4197-AA59-25CA8C5BAABF}"/>
                </a:ext>
              </a:extLst>
            </p:cNvPr>
            <p:cNvSpPr/>
            <p:nvPr/>
          </p:nvSpPr>
          <p:spPr>
            <a:xfrm>
              <a:off x="2230668" y="4249960"/>
              <a:ext cx="2820584" cy="664157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4F83C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 sz="240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33" name="TextBox 32">
                  <a:extLst>
                    <a:ext uri="{FF2B5EF4-FFF2-40B4-BE49-F238E27FC236}">
                      <a16:creationId xmlns:a16="http://schemas.microsoft.com/office/drawing/2014/main" id="{06631E9D-EE4D-4A64-9E1D-BF8222B1EEF8}"/>
                    </a:ext>
                  </a:extLst>
                </p:cNvPr>
                <p:cNvSpPr txBox="1"/>
                <p:nvPr/>
              </p:nvSpPr>
              <p:spPr>
                <a:xfrm>
                  <a:off x="2103489" y="4198813"/>
                  <a:ext cx="2900558" cy="630365"/>
                </a:xfrm>
                <a:prstGeom prst="rect">
                  <a:avLst/>
                </a:prstGeom>
                <a:noFill/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ru-RU" sz="2400" b="1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𝜺</m:t>
                            </m:r>
                          </m:e>
                          <m:sub>
                            <m:r>
                              <a:rPr lang="ru-RU" sz="2400" b="1" i="1">
                                <a:latin typeface="Cambria Math" panose="02040503050406030204" pitchFamily="18" charset="0"/>
                              </a:rPr>
                              <m:t>𝟎</m:t>
                            </m:r>
                          </m:sub>
                        </m:sSub>
                        <m:r>
                          <a:rPr lang="ru-RU" sz="2400" b="1" i="1"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ru-RU" sz="2400" b="1" i="1">
                            <a:latin typeface="Cambria Math" panose="02040503050406030204" pitchFamily="18" charset="0"/>
                          </a:rPr>
                          <m:t>𝟖</m:t>
                        </m:r>
                        <m:r>
                          <a:rPr lang="ru-RU" sz="2400" b="1" i="1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ru-RU" sz="2400" b="1" i="1">
                            <a:latin typeface="Cambria Math" panose="02040503050406030204" pitchFamily="18" charset="0"/>
                          </a:rPr>
                          <m:t>𝟖𝟓</m:t>
                        </m:r>
                        <m:r>
                          <a:rPr lang="ru-RU" sz="24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sSup>
                          <m:sSupPr>
                            <m:ctrlP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𝟏𝟎</m:t>
                            </m:r>
                          </m:e>
                          <m:sup>
                            <m: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−</m:t>
                            </m:r>
                            <m: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𝟏𝟐</m:t>
                            </m:r>
                            <m: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 </m:t>
                            </m:r>
                          </m:sup>
                        </m:sSup>
                        <m:f>
                          <m:fPr>
                            <m:ctrlP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fPr>
                          <m:num>
                            <m:sSup>
                              <m:sSupPr>
                                <m:ctrlPr>
                                  <a:rPr lang="ru-RU" sz="24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ru-RU" sz="24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Кл</m:t>
                                </m:r>
                              </m:e>
                              <m:sup>
                                <m:r>
                                  <a:rPr lang="ru-RU" sz="24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𝟐</m:t>
                                </m:r>
                              </m:sup>
                            </m:sSup>
                          </m:num>
                          <m:den>
                            <m:r>
                              <a:rPr lang="ru-RU" sz="2400" b="1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Н∙</m:t>
                            </m:r>
                            <m:sSup>
                              <m:sSupPr>
                                <m:ctrlPr>
                                  <a:rPr lang="ru-RU" sz="24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ru-RU" sz="24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м</m:t>
                                </m:r>
                              </m:e>
                              <m:sup>
                                <m:r>
                                  <a:rPr lang="ru-RU" sz="24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𝟐</m:t>
                                </m:r>
                              </m:sup>
                            </m:sSup>
                          </m:den>
                        </m:f>
                      </m:oMath>
                    </m:oMathPara>
                  </a14:m>
                  <a:endParaRPr lang="ru-RU" sz="2667" b="1" dirty="0"/>
                </a:p>
              </p:txBody>
            </p:sp>
          </mc:Choice>
          <mc:Fallback>
            <p:sp>
              <p:nvSpPr>
                <p:cNvPr id="33" name="TextBox 32">
                  <a:extLst>
                    <a:ext uri="{FF2B5EF4-FFF2-40B4-BE49-F238E27FC236}">
                      <a16:creationId xmlns:a16="http://schemas.microsoft.com/office/drawing/2014/main" id="{06631E9D-EE4D-4A64-9E1D-BF8222B1EEF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103489" y="4198813"/>
                  <a:ext cx="2900558" cy="630365"/>
                </a:xfrm>
                <a:prstGeom prst="rect">
                  <a:avLst/>
                </a:prstGeom>
                <a:blipFill>
                  <a:blip r:embed="rId1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ru-RU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37" name="TextBox 36">
            <a:extLst>
              <a:ext uri="{FF2B5EF4-FFF2-40B4-BE49-F238E27FC236}">
                <a16:creationId xmlns:a16="http://schemas.microsoft.com/office/drawing/2014/main" id="{F7B382E7-7B09-4977-9A63-9F188E715965}"/>
              </a:ext>
            </a:extLst>
          </p:cNvPr>
          <p:cNvSpPr txBox="1"/>
          <p:nvPr/>
        </p:nvSpPr>
        <p:spPr>
          <a:xfrm>
            <a:off x="6735003" y="5825733"/>
            <a:ext cx="420097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электрическая постоянная</a:t>
            </a:r>
          </a:p>
        </p:txBody>
      </p:sp>
    </p:spTree>
    <p:extLst>
      <p:ext uri="{BB962C8B-B14F-4D97-AF65-F5344CB8AC3E}">
        <p14:creationId xmlns:p14="http://schemas.microsoft.com/office/powerpoint/2010/main" val="377573016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30B48BB-0A86-49D8-B494-CFC819FD0C16}"/>
              </a:ext>
            </a:extLst>
          </p:cNvPr>
          <p:cNvSpPr txBox="1"/>
          <p:nvPr/>
        </p:nvSpPr>
        <p:spPr>
          <a:xfrm>
            <a:off x="518481" y="138395"/>
            <a:ext cx="609600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Вывод:</a:t>
            </a:r>
          </a:p>
        </p:txBody>
      </p:sp>
      <p:sp>
        <p:nvSpPr>
          <p:cNvPr id="4" name="Прямоугольник: скругленные углы 3">
            <a:extLst>
              <a:ext uri="{FF2B5EF4-FFF2-40B4-BE49-F238E27FC236}">
                <a16:creationId xmlns:a16="http://schemas.microsoft.com/office/drawing/2014/main" id="{AD794AE7-B9D1-4570-9309-DC3F779EDB5C}"/>
              </a:ext>
            </a:extLst>
          </p:cNvPr>
          <p:cNvSpPr/>
          <p:nvPr/>
        </p:nvSpPr>
        <p:spPr>
          <a:xfrm>
            <a:off x="623392" y="4402059"/>
            <a:ext cx="11233248" cy="2006063"/>
          </a:xfrm>
          <a:prstGeom prst="roundRect">
            <a:avLst/>
          </a:prstGeom>
          <a:ln>
            <a:solidFill>
              <a:srgbClr val="4F83C1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32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Сила взаимодействия двух точечных неподвижных зарядов в вакууме прямо пропорциональна произведению модулей этих зарядов и обратно пропорциональна квадрату расстояния между ними.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04B33BDE-0186-4382-B28E-97F2BCC4E429}"/>
                  </a:ext>
                </a:extLst>
              </p:cNvPr>
              <p:cNvSpPr txBox="1"/>
              <p:nvPr/>
            </p:nvSpPr>
            <p:spPr>
              <a:xfrm>
                <a:off x="940084" y="1674121"/>
                <a:ext cx="1152128" cy="921984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1">
                          <a:latin typeface="Cambria Math" panose="02040503050406030204" pitchFamily="18" charset="0"/>
                        </a:rPr>
                        <m:t>𝐅</m:t>
                      </m:r>
                      <m:r>
                        <a:rPr lang="en-US" sz="3200" b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~</m:t>
                      </m:r>
                      <m:f>
                        <m:fPr>
                          <m:ctrlPr>
                            <a:rPr lang="en-US" sz="32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3200" b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𝟏</m:t>
                          </m:r>
                        </m:num>
                        <m:den>
                          <m:sSup>
                            <m:sSupPr>
                              <m:ctrlPr>
                                <a:rPr lang="en-US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sz="3200" b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𝐫</m:t>
                              </m:r>
                            </m:e>
                            <m:sup>
                              <m:r>
                                <a:rPr lang="en-US" sz="3200" b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𝟐</m:t>
                              </m:r>
                            </m:sup>
                          </m:sSup>
                        </m:den>
                      </m:f>
                    </m:oMath>
                  </m:oMathPara>
                </a14:m>
                <a:endParaRPr lang="ru-RU" sz="3200" b="1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04B33BDE-0186-4382-B28E-97F2BCC4E4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40084" y="1674121"/>
                <a:ext cx="1152128" cy="92198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8AB5755-2172-4981-971F-11181E9C1736}"/>
                  </a:ext>
                </a:extLst>
              </p:cNvPr>
              <p:cNvSpPr txBox="1"/>
              <p:nvPr/>
            </p:nvSpPr>
            <p:spPr>
              <a:xfrm>
                <a:off x="967353" y="847062"/>
                <a:ext cx="2000376" cy="492443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3200" b="1">
                        <a:latin typeface="Cambria Math" panose="02040503050406030204" pitchFamily="18" charset="0"/>
                      </a:rPr>
                      <m:t>𝐅</m:t>
                    </m:r>
                    <m:r>
                      <a:rPr lang="en-US" sz="3200" b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</m:t>
                    </m:r>
                    <m:r>
                      <a:rPr lang="en-US" sz="3200" b="1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|</m:t>
                    </m:r>
                    <m:sSub>
                      <m:sSubPr>
                        <m:ctrlP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𝒒</m:t>
                        </m:r>
                      </m:e>
                      <m:sub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𝟏</m:t>
                        </m:r>
                      </m:sub>
                    </m:sSub>
                  </m:oMath>
                </a14:m>
                <a:r>
                  <a:rPr lang="en-US" sz="32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|∙|</a:t>
                </a:r>
                <a:r>
                  <a:rPr lang="en-US" sz="3200" b="1" dirty="0">
                    <a:ea typeface="Cambria Math" panose="02040503050406030204" pitchFamily="18" charset="0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𝒒</m:t>
                        </m:r>
                      </m:e>
                      <m:sub>
                        <m:r>
                          <a:rPr lang="en-US" sz="3200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r>
                  <a:rPr lang="en-US" sz="32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|</a:t>
                </a:r>
                <a:endParaRPr lang="ru-RU" sz="3200" b="1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8AB5755-2172-4981-971F-11181E9C173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67353" y="847062"/>
                <a:ext cx="2000376" cy="492443"/>
              </a:xfrm>
              <a:prstGeom prst="rect">
                <a:avLst/>
              </a:prstGeom>
              <a:blipFill>
                <a:blip r:embed="rId4"/>
                <a:stretch>
                  <a:fillRect t="-28395" r="-11585" b="-45679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95202BE1-F3AF-41DF-98DF-FDE8CC437C5A}"/>
                  </a:ext>
                </a:extLst>
              </p:cNvPr>
              <p:cNvSpPr txBox="1"/>
              <p:nvPr/>
            </p:nvSpPr>
            <p:spPr>
              <a:xfrm>
                <a:off x="2805403" y="1475811"/>
                <a:ext cx="625324" cy="656655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ru-RU" sz="4267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⟹</m:t>
                      </m:r>
                    </m:oMath>
                  </m:oMathPara>
                </a14:m>
                <a:endParaRPr lang="ru-RU" sz="4267" dirty="0"/>
              </a:p>
            </p:txBody>
          </p:sp>
        </mc:Choice>
        <mc:Fallback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95202BE1-F3AF-41DF-98DF-FDE8CC437C5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805403" y="1475811"/>
                <a:ext cx="625324" cy="656655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9" name="Группа 28">
            <a:extLst>
              <a:ext uri="{FF2B5EF4-FFF2-40B4-BE49-F238E27FC236}">
                <a16:creationId xmlns:a16="http://schemas.microsoft.com/office/drawing/2014/main" id="{DCB6F7FE-B803-4DCB-A4B3-B0414951F916}"/>
              </a:ext>
            </a:extLst>
          </p:cNvPr>
          <p:cNvGrpSpPr/>
          <p:nvPr/>
        </p:nvGrpSpPr>
        <p:grpSpPr>
          <a:xfrm>
            <a:off x="3676209" y="1369940"/>
            <a:ext cx="2968911" cy="1002942"/>
            <a:chOff x="2757156" y="1027455"/>
            <a:chExt cx="2226683" cy="752207"/>
          </a:xfrm>
        </p:grpSpPr>
        <p:sp>
          <p:nvSpPr>
            <p:cNvPr id="5" name="Прямоугольник 4">
              <a:extLst>
                <a:ext uri="{FF2B5EF4-FFF2-40B4-BE49-F238E27FC236}">
                  <a16:creationId xmlns:a16="http://schemas.microsoft.com/office/drawing/2014/main" id="{99C91AF5-FCD8-4704-A0D9-BBB901F7272F}"/>
                </a:ext>
              </a:extLst>
            </p:cNvPr>
            <p:cNvSpPr/>
            <p:nvPr/>
          </p:nvSpPr>
          <p:spPr>
            <a:xfrm>
              <a:off x="2844460" y="1038593"/>
              <a:ext cx="2052077" cy="741069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6796C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 sz="240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" name="TextBox 1">
                  <a:extLst>
                    <a:ext uri="{FF2B5EF4-FFF2-40B4-BE49-F238E27FC236}">
                      <a16:creationId xmlns:a16="http://schemas.microsoft.com/office/drawing/2014/main" id="{2C41CF10-4198-444D-B446-F43FDEA65262}"/>
                    </a:ext>
                  </a:extLst>
                </p:cNvPr>
                <p:cNvSpPr txBox="1"/>
                <p:nvPr/>
              </p:nvSpPr>
              <p:spPr>
                <a:xfrm>
                  <a:off x="2757156" y="1027455"/>
                  <a:ext cx="2226683" cy="698990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𝑭</m:t>
                        </m:r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𝒌</m:t>
                        </m:r>
                        <m:f>
                          <m:fPr>
                            <m:ctrlPr>
                              <a:rPr lang="en-US" sz="3200" b="1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sSub>
                              <m:sSub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|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𝒒</m:t>
                                </m:r>
                              </m:e>
                              <m:sub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𝟏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||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𝒒</m:t>
                                </m:r>
                              </m:e>
                              <m:sub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</m:sub>
                            </m:sSub>
                            <m:r>
                              <a:rPr lang="en-US" sz="3200" b="1" i="1">
                                <a:latin typeface="Cambria Math" panose="02040503050406030204" pitchFamily="18" charset="0"/>
                              </a:rPr>
                              <m:t>|</m:t>
                            </m:r>
                          </m:num>
                          <m:den>
                            <m:sSup>
                              <m:sSup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𝒓</m:t>
                                </m:r>
                              </m:e>
                              <m:sup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</m:sup>
                            </m:sSup>
                          </m:den>
                        </m:f>
                      </m:oMath>
                    </m:oMathPara>
                  </a14:m>
                  <a:endParaRPr lang="ru-RU" sz="3200" b="1" dirty="0"/>
                </a:p>
              </p:txBody>
            </p:sp>
          </mc:Choice>
          <mc:Fallback>
            <p:sp>
              <p:nvSpPr>
                <p:cNvPr id="2" name="TextBox 1">
                  <a:extLst>
                    <a:ext uri="{FF2B5EF4-FFF2-40B4-BE49-F238E27FC236}">
                      <a16:creationId xmlns:a16="http://schemas.microsoft.com/office/drawing/2014/main" id="{2C41CF10-4198-444D-B446-F43FDEA65262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757156" y="1027455"/>
                  <a:ext cx="2226683" cy="698990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ru-RU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0" name="Прямая соединительная линия 9">
            <a:extLst>
              <a:ext uri="{FF2B5EF4-FFF2-40B4-BE49-F238E27FC236}">
                <a16:creationId xmlns:a16="http://schemas.microsoft.com/office/drawing/2014/main" id="{2B661FD7-297E-4DB0-954F-1BE3272B2DF5}"/>
              </a:ext>
            </a:extLst>
          </p:cNvPr>
          <p:cNvCxnSpPr>
            <a:cxnSpLocks/>
          </p:cNvCxnSpPr>
          <p:nvPr/>
        </p:nvCxnSpPr>
        <p:spPr>
          <a:xfrm>
            <a:off x="6672064" y="410859"/>
            <a:ext cx="0" cy="2510196"/>
          </a:xfrm>
          <a:prstGeom prst="line">
            <a:avLst/>
          </a:prstGeom>
          <a:ln w="28575">
            <a:solidFill>
              <a:srgbClr val="4F83C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D2977E5D-3FED-483B-AFE2-F2FADBCD3425}"/>
                  </a:ext>
                </a:extLst>
              </p:cNvPr>
              <p:cNvSpPr txBox="1"/>
              <p:nvPr/>
            </p:nvSpPr>
            <p:spPr>
              <a:xfrm>
                <a:off x="6645119" y="2428612"/>
                <a:ext cx="5329267" cy="461665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2133" b="1" i="1">
                        <a:latin typeface="Cambria Math" panose="02040503050406030204" pitchFamily="18" charset="0"/>
                      </a:rPr>
                      <m:t>𝒌</m:t>
                    </m:r>
                    <m:r>
                      <a:rPr lang="ru-RU" sz="2133" b="1" i="1">
                        <a:latin typeface="Cambria Math" panose="02040503050406030204" pitchFamily="18" charset="0"/>
                      </a:rPr>
                      <m:t> −коэффициент пропорциональности</m:t>
                    </m:r>
                  </m:oMath>
                </a14:m>
                <a:r>
                  <a:rPr lang="ru-RU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</p:txBody>
          </p:sp>
        </mc:Choice>
        <mc:Fallback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D2977E5D-3FED-483B-AFE2-F2FADBCD342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45119" y="2428612"/>
                <a:ext cx="5329267" cy="461665"/>
              </a:xfrm>
              <a:prstGeom prst="rect">
                <a:avLst/>
              </a:prstGeom>
              <a:blipFill>
                <a:blip r:embed="rId7"/>
                <a:stretch>
                  <a:fillRect l="-114" b="-11842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CB634AB-89E9-4A96-955D-17A6581CF4D4}"/>
                  </a:ext>
                </a:extLst>
              </p:cNvPr>
              <p:cNvSpPr txBox="1"/>
              <p:nvPr/>
            </p:nvSpPr>
            <p:spPr>
              <a:xfrm>
                <a:off x="6729649" y="164638"/>
                <a:ext cx="5329257" cy="748795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2133" b="1" i="1">
                          <a:latin typeface="Cambria Math" panose="02040503050406030204" pitchFamily="18" charset="0"/>
                        </a:rPr>
                        <m:t>𝑭</m:t>
                      </m:r>
                      <m:r>
                        <a:rPr lang="ru-RU" sz="2133" b="1" i="1">
                          <a:latin typeface="Cambria Math" panose="02040503050406030204" pitchFamily="18" charset="0"/>
                        </a:rPr>
                        <m:t> −модуль силы взаимодействия </m:t>
                      </m:r>
                    </m:oMath>
                  </m:oMathPara>
                </a14:m>
                <a:endParaRPr lang="ru-RU" sz="2133" b="1" i="1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14:m>
                  <m:oMath xmlns:m="http://schemas.openxmlformats.org/officeDocument/2006/math">
                    <m:r>
                      <a:rPr lang="ru-RU" sz="2133" b="1" i="1">
                        <a:latin typeface="Cambria Math" panose="02040503050406030204" pitchFamily="18" charset="0"/>
                      </a:rPr>
                      <m:t>          точечных неподви</m:t>
                    </m:r>
                  </m:oMath>
                </a14:m>
                <a:r>
                  <a:rPr lang="ru-RU" sz="2133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жных  зарядов</a:t>
                </a:r>
              </a:p>
            </p:txBody>
          </p:sp>
        </mc:Choice>
        <mc:Fallback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DCB634AB-89E9-4A96-955D-17A6581CF4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29649" y="164638"/>
                <a:ext cx="5329257" cy="748795"/>
              </a:xfrm>
              <a:prstGeom prst="rect">
                <a:avLst/>
              </a:prstGeom>
              <a:blipFill>
                <a:blip r:embed="rId8"/>
                <a:stretch>
                  <a:fillRect l="-114" b="-15447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FAE411EA-CD64-4955-A837-905FAB6ED18E}"/>
                  </a:ext>
                </a:extLst>
              </p:cNvPr>
              <p:cNvSpPr txBox="1"/>
              <p:nvPr/>
            </p:nvSpPr>
            <p:spPr>
              <a:xfrm>
                <a:off x="6645119" y="997012"/>
                <a:ext cx="4059384" cy="461665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|</m:t>
                        </m:r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𝒒</m:t>
                        </m:r>
                      </m:e>
                      <m:sub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  <m:sSub>
                      <m:sSubPr>
                        <m:ctrlPr>
                          <a:rPr lang="en-US" sz="2400" b="1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|</m:t>
                        </m:r>
                        <m:r>
                          <a:rPr lang="ru-RU" sz="2400" b="1" i="1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|</m:t>
                        </m:r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𝒒</m:t>
                        </m:r>
                      </m:e>
                      <m:sub>
                        <m:r>
                          <a:rPr lang="en-US" sz="2400" b="1" i="1"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r>
                  <a:rPr lang="en-US" sz="2400" dirty="0"/>
                  <a:t>|</a:t>
                </a:r>
                <a:r>
                  <a:rPr lang="ru-RU" sz="2400" dirty="0"/>
                  <a:t>-</a:t>
                </a:r>
                <a:r>
                  <a:rPr lang="ru-RU" sz="2133" dirty="0">
                    <a:latin typeface="Cambria Math" panose="02040503050406030204" pitchFamily="18" charset="0"/>
                    <a:ea typeface="Cambria Math" panose="02040503050406030204" pitchFamily="18" charset="0"/>
                    <a:cs typeface="Times New Roman" panose="02020603050405020304" pitchFamily="18" charset="0"/>
                  </a:rPr>
                  <a:t>модули зарядов</a:t>
                </a:r>
              </a:p>
            </p:txBody>
          </p:sp>
        </mc:Choice>
        <mc:Fallback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FAE411EA-CD64-4955-A837-905FAB6ED18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45119" y="997012"/>
                <a:ext cx="4059384" cy="461665"/>
              </a:xfrm>
              <a:prstGeom prst="rect">
                <a:avLst/>
              </a:prstGeom>
              <a:blipFill>
                <a:blip r:embed="rId9"/>
                <a:stretch>
                  <a:fillRect l="-1201" t="-10667" b="-30667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0B40A2E9-E560-49A9-A2D2-5B3B0EBC8BF7}"/>
                  </a:ext>
                </a:extLst>
              </p:cNvPr>
              <p:cNvSpPr txBox="1"/>
              <p:nvPr/>
            </p:nvSpPr>
            <p:spPr>
              <a:xfrm>
                <a:off x="6627166" y="1653603"/>
                <a:ext cx="5431737" cy="748795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2133" b="1" i="1">
                          <a:latin typeface="Cambria Math" panose="02040503050406030204" pitchFamily="18" charset="0"/>
                        </a:rPr>
                        <m:t>𝒓</m:t>
                      </m:r>
                      <m:r>
                        <a:rPr lang="ru-RU" sz="2133" b="1" i="1">
                          <a:latin typeface="Cambria Math" panose="02040503050406030204" pitchFamily="18" charset="0"/>
                        </a:rPr>
                        <m:t>−расстояние между точечными </m:t>
                      </m:r>
                    </m:oMath>
                  </m:oMathPara>
                </a14:m>
                <a:endParaRPr lang="ru-RU" sz="2133" b="1" i="1" dirty="0">
                  <a:latin typeface="Cambria Math" panose="020405030504060302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ru-RU" sz="2133" b="1" i="1">
                          <a:latin typeface="Cambria Math" panose="02040503050406030204" pitchFamily="18" charset="0"/>
                        </a:rPr>
                        <m:t>        неподвижными зарядами</m:t>
                      </m:r>
                    </m:oMath>
                  </m:oMathPara>
                </a14:m>
                <a:endParaRPr lang="ru-RU" sz="2133" dirty="0"/>
              </a:p>
            </p:txBody>
          </p:sp>
        </mc:Choice>
        <mc:Fallback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0B40A2E9-E560-49A9-A2D2-5B3B0EBC8BF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27166" y="1653603"/>
                <a:ext cx="5431737" cy="748795"/>
              </a:xfrm>
              <a:prstGeom prst="rect">
                <a:avLst/>
              </a:prstGeom>
              <a:blipFill>
                <a:blip r:embed="rId10"/>
                <a:stretch>
                  <a:fillRect b="-3252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extBox 27">
            <a:extLst>
              <a:ext uri="{FF2B5EF4-FFF2-40B4-BE49-F238E27FC236}">
                <a16:creationId xmlns:a16="http://schemas.microsoft.com/office/drawing/2014/main" id="{8A4CBACF-22AA-45D3-8230-A83454FB9F3C}"/>
              </a:ext>
            </a:extLst>
          </p:cNvPr>
          <p:cNvSpPr txBox="1"/>
          <p:nvPr/>
        </p:nvSpPr>
        <p:spPr>
          <a:xfrm>
            <a:off x="498513" y="3106859"/>
            <a:ext cx="2880789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3200" b="1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Закон Кулона:</a:t>
            </a:r>
          </a:p>
        </p:txBody>
      </p:sp>
    </p:spTree>
    <p:extLst>
      <p:ext uri="{BB962C8B-B14F-4D97-AF65-F5344CB8AC3E}">
        <p14:creationId xmlns:p14="http://schemas.microsoft.com/office/powerpoint/2010/main" val="184130110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815C620-2120-4820-9616-4F5202AA3A42}"/>
              </a:ext>
            </a:extLst>
          </p:cNvPr>
          <p:cNvSpPr txBox="1"/>
          <p:nvPr/>
        </p:nvSpPr>
        <p:spPr>
          <a:xfrm>
            <a:off x="1199456" y="14175"/>
            <a:ext cx="1017713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200" b="1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Сила взаимодействия двух точечных зарядов в среде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815DA1E-1D3D-42BC-B4C2-3E79E199CF87}"/>
              </a:ext>
            </a:extLst>
          </p:cNvPr>
          <p:cNvSpPr txBox="1"/>
          <p:nvPr/>
        </p:nvSpPr>
        <p:spPr>
          <a:xfrm>
            <a:off x="307183" y="1108328"/>
            <a:ext cx="11617291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Диэлектрической проницаемостью среды называется скалярная физическая величина, равная отношению силы взаимодействия двух точечных зарядов в вакууме к силе взаимодействия этих зарядов в среде на том же расстоянии между ними.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B5E0530F-D1FC-45FA-8D22-4E53E9543210}"/>
                  </a:ext>
                </a:extLst>
              </p:cNvPr>
              <p:cNvSpPr txBox="1"/>
              <p:nvPr/>
            </p:nvSpPr>
            <p:spPr>
              <a:xfrm>
                <a:off x="3311691" y="615886"/>
                <a:ext cx="6528725" cy="461665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ru-RU" sz="2400" b="1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𝜺</m:t>
                    </m:r>
                  </m:oMath>
                </a14:m>
                <a:r>
                  <a:rPr lang="ru-RU" sz="2400" dirty="0"/>
                  <a:t> - </a:t>
                </a:r>
                <a:r>
                  <a:rPr lang="ru-RU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диэлектрическая проницаемость  среды</a:t>
                </a:r>
              </a:p>
            </p:txBody>
          </p:sp>
        </mc:Choice>
        <mc:Fallback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B5E0530F-D1FC-45FA-8D22-4E53E954321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11691" y="615886"/>
                <a:ext cx="6528725" cy="461665"/>
              </a:xfrm>
              <a:prstGeom prst="rect">
                <a:avLst/>
              </a:prstGeom>
              <a:blipFill>
                <a:blip r:embed="rId2"/>
                <a:stretch>
                  <a:fillRect t="-11842" b="-28947"/>
                </a:stretch>
              </a:blipFill>
            </p:spPr>
            <p:txBody>
              <a:bodyPr/>
              <a:lstStyle/>
              <a:p>
                <a:r>
                  <a:rPr lang="ru-RU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1" name="Группа 10">
            <a:extLst>
              <a:ext uri="{FF2B5EF4-FFF2-40B4-BE49-F238E27FC236}">
                <a16:creationId xmlns:a16="http://schemas.microsoft.com/office/drawing/2014/main" id="{C12A736C-B91C-4606-856D-7AFC451CCBCD}"/>
              </a:ext>
            </a:extLst>
          </p:cNvPr>
          <p:cNvGrpSpPr/>
          <p:nvPr/>
        </p:nvGrpSpPr>
        <p:grpSpPr>
          <a:xfrm>
            <a:off x="4661863" y="2288524"/>
            <a:ext cx="3024336" cy="1152128"/>
            <a:chOff x="1439652" y="1786238"/>
            <a:chExt cx="2268252" cy="864096"/>
          </a:xfrm>
        </p:grpSpPr>
        <p:sp>
          <p:nvSpPr>
            <p:cNvPr id="10" name="Прямоугольник 9">
              <a:extLst>
                <a:ext uri="{FF2B5EF4-FFF2-40B4-BE49-F238E27FC236}">
                  <a16:creationId xmlns:a16="http://schemas.microsoft.com/office/drawing/2014/main" id="{88E07F24-8B24-4534-B44E-3632B5663EBB}"/>
                </a:ext>
              </a:extLst>
            </p:cNvPr>
            <p:cNvSpPr/>
            <p:nvPr/>
          </p:nvSpPr>
          <p:spPr>
            <a:xfrm>
              <a:off x="1439652" y="1786238"/>
              <a:ext cx="2088232" cy="864096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6796C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 sz="240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7" name="TextBox 6">
                  <a:extLst>
                    <a:ext uri="{FF2B5EF4-FFF2-40B4-BE49-F238E27FC236}">
                      <a16:creationId xmlns:a16="http://schemas.microsoft.com/office/drawing/2014/main" id="{46E15366-E283-416F-A4FD-D15B87E546A0}"/>
                    </a:ext>
                  </a:extLst>
                </p:cNvPr>
                <p:cNvSpPr txBox="1"/>
                <p:nvPr/>
              </p:nvSpPr>
              <p:spPr>
                <a:xfrm>
                  <a:off x="1619672" y="1853443"/>
                  <a:ext cx="2088232" cy="706732"/>
                </a:xfrm>
                <a:prstGeom prst="rect">
                  <a:avLst/>
                </a:prstGeom>
                <a:noFill/>
              </p:spPr>
              <p:txBody>
                <a:bodyPr wrap="square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a:rPr lang="ru-RU" sz="32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𝜺</m:t>
                      </m:r>
                      <m:r>
                        <a:rPr lang="ru-RU" sz="32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ru-RU" sz="3200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ru-RU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𝑭</m:t>
                              </m:r>
                            </m:e>
                            <m:sub>
                              <m:r>
                                <a:rPr lang="ru-RU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в вакууме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ru-RU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𝑭</m:t>
                              </m:r>
                            </m:e>
                            <m:sub>
                              <m:r>
                                <a:rPr lang="ru-RU" sz="3200" b="1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в среде</m:t>
                              </m:r>
                            </m:sub>
                          </m:sSub>
                        </m:den>
                      </m:f>
                    </m:oMath>
                  </a14:m>
                  <a:r>
                    <a:rPr lang="ru-RU" sz="2400" dirty="0"/>
                    <a:t> </a:t>
                  </a:r>
                </a:p>
              </p:txBody>
            </p:sp>
          </mc:Choice>
          <mc:Fallback>
            <p:sp>
              <p:nvSpPr>
                <p:cNvPr id="7" name="TextBox 6">
                  <a:extLst>
                    <a:ext uri="{FF2B5EF4-FFF2-40B4-BE49-F238E27FC236}">
                      <a16:creationId xmlns:a16="http://schemas.microsoft.com/office/drawing/2014/main" id="{46E15366-E283-416F-A4FD-D15B87E546A0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619672" y="1853443"/>
                  <a:ext cx="2088232" cy="706732"/>
                </a:xfrm>
                <a:prstGeom prst="rect">
                  <a:avLst/>
                </a:prstGeom>
                <a:blipFill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ru-RU">
                      <a:noFill/>
                    </a:rPr>
                    <a:t> </a:t>
                  </a:r>
                </a:p>
              </p:txBody>
            </p:sp>
          </mc:Fallback>
        </mc:AlternateContent>
      </p:grpSp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15C3E419-3EB9-428B-BCA1-FB20CE347D59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368173" y="3244603"/>
            <a:ext cx="9839697" cy="2421448"/>
          </a:xfrm>
          <a:prstGeom prst="rect">
            <a:avLst/>
          </a:prstGeom>
        </p:spPr>
      </p:pic>
      <p:grpSp>
        <p:nvGrpSpPr>
          <p:cNvPr id="14" name="Группа 13">
            <a:extLst>
              <a:ext uri="{FF2B5EF4-FFF2-40B4-BE49-F238E27FC236}">
                <a16:creationId xmlns:a16="http://schemas.microsoft.com/office/drawing/2014/main" id="{896111D4-6C46-4E1C-8B4D-B85442E33744}"/>
              </a:ext>
            </a:extLst>
          </p:cNvPr>
          <p:cNvGrpSpPr/>
          <p:nvPr/>
        </p:nvGrpSpPr>
        <p:grpSpPr>
          <a:xfrm>
            <a:off x="3931379" y="5541235"/>
            <a:ext cx="4245277" cy="1152127"/>
            <a:chOff x="2844460" y="915567"/>
            <a:chExt cx="3585104" cy="864095"/>
          </a:xfrm>
        </p:grpSpPr>
        <p:sp>
          <p:nvSpPr>
            <p:cNvPr id="15" name="Прямоугольник 14">
              <a:extLst>
                <a:ext uri="{FF2B5EF4-FFF2-40B4-BE49-F238E27FC236}">
                  <a16:creationId xmlns:a16="http://schemas.microsoft.com/office/drawing/2014/main" id="{890CE40D-0537-4044-8868-C25097F24296}"/>
                </a:ext>
              </a:extLst>
            </p:cNvPr>
            <p:cNvSpPr/>
            <p:nvPr/>
          </p:nvSpPr>
          <p:spPr>
            <a:xfrm>
              <a:off x="2844460" y="915567"/>
              <a:ext cx="3585104" cy="864095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6796C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 sz="2400" dirty="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6" name="TextBox 15">
                  <a:extLst>
                    <a:ext uri="{FF2B5EF4-FFF2-40B4-BE49-F238E27FC236}">
                      <a16:creationId xmlns:a16="http://schemas.microsoft.com/office/drawing/2014/main" id="{C4C71EB4-CBBE-408D-B9D8-2F832E5007B8}"/>
                    </a:ext>
                  </a:extLst>
                </p:cNvPr>
                <p:cNvSpPr txBox="1"/>
                <p:nvPr/>
              </p:nvSpPr>
              <p:spPr>
                <a:xfrm>
                  <a:off x="3024192" y="982771"/>
                  <a:ext cx="3312368" cy="701394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3200" b="1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3200" b="1" i="1">
                                <a:latin typeface="Cambria Math" panose="02040503050406030204" pitchFamily="18" charset="0"/>
                              </a:rPr>
                              <m:t>𝑭</m:t>
                            </m:r>
                          </m:e>
                          <m:sub>
                            <m:r>
                              <a:rPr lang="ru-RU" sz="3200" b="1" i="1">
                                <a:latin typeface="Cambria Math" panose="02040503050406030204" pitchFamily="18" charset="0"/>
                              </a:rPr>
                              <m:t>в среде</m:t>
                            </m:r>
                          </m:sub>
                        </m:sSub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en-US" sz="3200" b="1" i="1">
                            <a:latin typeface="Cambria Math" panose="02040503050406030204" pitchFamily="18" charset="0"/>
                          </a:rPr>
                          <m:t>𝒌</m:t>
                        </m:r>
                        <m:f>
                          <m:fPr>
                            <m:ctrlPr>
                              <a:rPr lang="en-US" sz="3200" b="1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sSub>
                              <m:sSub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|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𝒒</m:t>
                                </m:r>
                              </m:e>
                              <m:sub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𝟏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||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𝒒</m:t>
                                </m:r>
                              </m:e>
                              <m:sub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</m:sub>
                            </m:sSub>
                            <m:r>
                              <a:rPr lang="en-US" sz="3200" b="1" i="1">
                                <a:latin typeface="Cambria Math" panose="02040503050406030204" pitchFamily="18" charset="0"/>
                              </a:rPr>
                              <m:t>|</m:t>
                            </m:r>
                          </m:num>
                          <m:den>
                            <m:sSup>
                              <m:sSupPr>
                                <m:ctrlP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𝜺</m:t>
                                </m:r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𝒓</m:t>
                                </m:r>
                              </m:e>
                              <m:sup>
                                <m:r>
                                  <a:rPr lang="en-US" sz="3200" b="1" i="1"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</m:sup>
                            </m:sSup>
                          </m:den>
                        </m:f>
                      </m:oMath>
                    </m:oMathPara>
                  </a14:m>
                  <a:endParaRPr lang="ru-RU" sz="3200" b="1" dirty="0"/>
                </a:p>
              </p:txBody>
            </p:sp>
          </mc:Choice>
          <mc:Fallback>
            <p:sp>
              <p:nvSpPr>
                <p:cNvPr id="16" name="TextBox 15">
                  <a:extLst>
                    <a:ext uri="{FF2B5EF4-FFF2-40B4-BE49-F238E27FC236}">
                      <a16:creationId xmlns:a16="http://schemas.microsoft.com/office/drawing/2014/main" id="{C4C71EB4-CBBE-408D-B9D8-2F832E5007B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024192" y="982771"/>
                  <a:ext cx="3312368" cy="701394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ru-RU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82237180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: скругленные углы 7">
            <a:extLst>
              <a:ext uri="{FF2B5EF4-FFF2-40B4-BE49-F238E27FC236}">
                <a16:creationId xmlns:a16="http://schemas.microsoft.com/office/drawing/2014/main" id="{A8CCFF16-BA2F-4313-87C8-59DE35391302}"/>
              </a:ext>
            </a:extLst>
          </p:cNvPr>
          <p:cNvSpPr/>
          <p:nvPr/>
        </p:nvSpPr>
        <p:spPr>
          <a:xfrm>
            <a:off x="454691" y="372520"/>
            <a:ext cx="11233248" cy="752224"/>
          </a:xfrm>
          <a:prstGeom prst="roundRect">
            <a:avLst/>
          </a:prstGeom>
          <a:ln>
            <a:solidFill>
              <a:srgbClr val="4F83C1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ru-RU" sz="3200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901D209-6987-4362-81DC-071FC367A64A}"/>
              </a:ext>
            </a:extLst>
          </p:cNvPr>
          <p:cNvSpPr txBox="1"/>
          <p:nvPr/>
        </p:nvSpPr>
        <p:spPr>
          <a:xfrm>
            <a:off x="239349" y="470217"/>
            <a:ext cx="11905323" cy="5027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667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Сила, описываемая законом Кулона, называется кулоновской силой.</a:t>
            </a:r>
          </a:p>
        </p:txBody>
      </p:sp>
      <p:pic>
        <p:nvPicPr>
          <p:cNvPr id="10" name="Рисунок 9">
            <a:extLst>
              <a:ext uri="{FF2B5EF4-FFF2-40B4-BE49-F238E27FC236}">
                <a16:creationId xmlns:a16="http://schemas.microsoft.com/office/drawing/2014/main" id="{69C0DE72-5DAB-45B6-9BBB-B5AE9E5BFF1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54930" t="9756" r="5201" b="12196"/>
          <a:stretch/>
        </p:blipFill>
        <p:spPr>
          <a:xfrm rot="16200000">
            <a:off x="4437694" y="-978874"/>
            <a:ext cx="2764020" cy="7128259"/>
          </a:xfrm>
          <a:prstGeom prst="rect">
            <a:avLst/>
          </a:prstGeom>
        </p:spPr>
      </p:pic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D0755B57-C520-4006-A3F1-26C17EA2E30C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5062" t="9756" r="45070" b="12196"/>
          <a:stretch/>
        </p:blipFill>
        <p:spPr>
          <a:xfrm rot="16200000">
            <a:off x="4401394" y="1838473"/>
            <a:ext cx="2784309" cy="7180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714353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>
            <a:extLst>
              <a:ext uri="{FF2B5EF4-FFF2-40B4-BE49-F238E27FC236}">
                <a16:creationId xmlns:a16="http://schemas.microsoft.com/office/drawing/2014/main" id="{8FC013B6-59F9-4A21-98CF-A0861DD78C50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/>
          </a:blip>
          <a:srcRect l="5052" t="9417" r="5374" b="14269"/>
          <a:stretch/>
        </p:blipFill>
        <p:spPr>
          <a:xfrm>
            <a:off x="1745567" y="524377"/>
            <a:ext cx="8700867" cy="2523251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C7596EE6-AFB6-485C-91E8-09328F7A8D08}"/>
              </a:ext>
            </a:extLst>
          </p:cNvPr>
          <p:cNvSpPr txBox="1"/>
          <p:nvPr/>
        </p:nvSpPr>
        <p:spPr>
          <a:xfrm>
            <a:off x="1199456" y="14175"/>
            <a:ext cx="1017713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200" b="1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Принцип суперпозиции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D8D6C6A8-CA65-42C4-AC89-8C21AF9F823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50000"/>
                    </a14:imgEffect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42913" t="38854" r="42912" b="43000"/>
          <a:stretch/>
        </p:blipFill>
        <p:spPr>
          <a:xfrm>
            <a:off x="2927648" y="3236979"/>
            <a:ext cx="5280587" cy="33603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7259386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333</Words>
  <Application>Microsoft Office PowerPoint</Application>
  <PresentationFormat>Широкоэкранный</PresentationFormat>
  <Paragraphs>62</Paragraphs>
  <Slides>9</Slides>
  <Notes>3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5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9</vt:i4>
      </vt:variant>
    </vt:vector>
  </HeadingPairs>
  <TitlesOfParts>
    <vt:vector size="15" baseType="lpstr">
      <vt:lpstr>Arial</vt:lpstr>
      <vt:lpstr>Calibri</vt:lpstr>
      <vt:lpstr>Calibri Light</vt:lpstr>
      <vt:lpstr>Cambria Math</vt:lpstr>
      <vt:lpstr>Times New Roman</vt:lpstr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Светлана</dc:creator>
  <cp:lastModifiedBy>Светлана</cp:lastModifiedBy>
  <cp:revision>1</cp:revision>
  <dcterms:created xsi:type="dcterms:W3CDTF">2025-05-05T04:16:25Z</dcterms:created>
  <dcterms:modified xsi:type="dcterms:W3CDTF">2025-05-05T04:18:37Z</dcterms:modified>
</cp:coreProperties>
</file>