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sldIdLst>
    <p:sldId id="294" r:id="rId2"/>
    <p:sldId id="257" r:id="rId3"/>
    <p:sldId id="271" r:id="rId4"/>
    <p:sldId id="292" r:id="rId5"/>
    <p:sldId id="277" r:id="rId6"/>
    <p:sldId id="278" r:id="rId7"/>
    <p:sldId id="279" r:id="rId8"/>
    <p:sldId id="280" r:id="rId9"/>
    <p:sldId id="282" r:id="rId10"/>
    <p:sldId id="283" r:id="rId11"/>
    <p:sldId id="284" r:id="rId12"/>
    <p:sldId id="285" r:id="rId13"/>
    <p:sldId id="287" r:id="rId14"/>
    <p:sldId id="28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0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BD8CFE-486A-4696-A28B-CB21AD9AE071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284514-04F8-458E-8A0F-EE0A36B38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86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EBB6E4-5956-4D8D-9E80-869EE909F9E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53204-21F5-4E12-8A17-63AC836B7B6C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41435-C2D4-48B2-9C7C-2BF827BC6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79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ABD0-B69C-4660-9303-EBDA1FD74454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00396-35B5-4DAC-8EE7-5937EBB38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5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E907A-6C3D-4279-9580-D86BA0AE25A9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F6742-8031-4EFF-AEC8-2409ECF0A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10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7E9E9-1F67-49E9-A208-6F4294E945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6628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1C694-1361-4787-B758-4D2F24BF53AC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BFBD7-EC9C-45DC-B5C4-9164EE59A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75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2713-1BE9-4451-AB1E-ECF87913F9FD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BDA06-B836-463E-8442-A0857C173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59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CBADC-4409-4773-9B85-9D6E0E14D806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8A7D5-16A7-4E50-A60E-BF76BFEE1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48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51289-04EE-4368-8192-89B4AB052E94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4B4B-AFE3-46FF-9484-FECD81342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73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19227-CF96-4720-A499-538BCC6D9BC3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6D2A6-5745-4155-B1B1-1F2D40A0DD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3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D8A2D-AB7A-416D-9AB0-5D94D9066DD8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E56D-B409-4DBD-AB09-9B379C088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80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9B46-69EA-4E51-8333-4C999F4C40D9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EEE0-248A-439E-B79B-854E413D4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3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26522-B877-4B2B-91F2-C92E60EB4018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2CCE9-D159-4E96-B8FF-4606F303D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7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CFD7AA-E253-4462-BE8A-119212B0C8A1}" type="datetimeFigureOut">
              <a:rPr lang="ru-RU"/>
              <a:pPr>
                <a:defRPr/>
              </a:pPr>
              <a:t>11.05.2024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C3D0EB-5232-4222-80EE-08218542A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image" Target="../media/image40.jpeg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2.jpeg"/><Relationship Id="rId4" Type="http://schemas.openxmlformats.org/officeDocument/2006/relationships/image" Target="../media/image41.jpeg"/><Relationship Id="rId9" Type="http://schemas.openxmlformats.org/officeDocument/2006/relationships/image" Target="../media/image3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46.wmf"/><Relationship Id="rId3" Type="http://schemas.openxmlformats.org/officeDocument/2006/relationships/image" Target="../media/image41.jpeg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5.wmf"/><Relationship Id="rId5" Type="http://schemas.openxmlformats.org/officeDocument/2006/relationships/image" Target="../media/image47.jpeg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40.jpeg"/><Relationship Id="rId9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9" Type="http://schemas.openxmlformats.org/officeDocument/2006/relationships/oleObject" Target="../embeddings/oleObject20.bin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34" Type="http://schemas.openxmlformats.org/officeDocument/2006/relationships/image" Target="../media/image17.wmf"/><Relationship Id="rId42" Type="http://schemas.openxmlformats.org/officeDocument/2006/relationships/image" Target="../media/image21.wmf"/><Relationship Id="rId47" Type="http://schemas.openxmlformats.org/officeDocument/2006/relationships/oleObject" Target="../embeddings/oleObject24.bin"/><Relationship Id="rId50" Type="http://schemas.openxmlformats.org/officeDocument/2006/relationships/image" Target="../media/image25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33" Type="http://schemas.openxmlformats.org/officeDocument/2006/relationships/oleObject" Target="../embeddings/oleObject17.bin"/><Relationship Id="rId38" Type="http://schemas.openxmlformats.org/officeDocument/2006/relationships/image" Target="../media/image19.wmf"/><Relationship Id="rId46" Type="http://schemas.openxmlformats.org/officeDocument/2006/relationships/image" Target="../media/image23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5.bin"/><Relationship Id="rId41" Type="http://schemas.openxmlformats.org/officeDocument/2006/relationships/oleObject" Target="../embeddings/oleObject2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2.wmf"/><Relationship Id="rId32" Type="http://schemas.openxmlformats.org/officeDocument/2006/relationships/image" Target="../media/image16.wmf"/><Relationship Id="rId37" Type="http://schemas.openxmlformats.org/officeDocument/2006/relationships/oleObject" Target="../embeddings/oleObject19.bin"/><Relationship Id="rId40" Type="http://schemas.openxmlformats.org/officeDocument/2006/relationships/image" Target="../media/image20.wmf"/><Relationship Id="rId45" Type="http://schemas.openxmlformats.org/officeDocument/2006/relationships/oleObject" Target="../embeddings/oleObject23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28" Type="http://schemas.openxmlformats.org/officeDocument/2006/relationships/image" Target="../media/image14.wmf"/><Relationship Id="rId36" Type="http://schemas.openxmlformats.org/officeDocument/2006/relationships/image" Target="../media/image18.wmf"/><Relationship Id="rId49" Type="http://schemas.openxmlformats.org/officeDocument/2006/relationships/oleObject" Target="../embeddings/oleObject25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10.bin"/><Relationship Id="rId31" Type="http://schemas.openxmlformats.org/officeDocument/2006/relationships/oleObject" Target="../embeddings/oleObject16.bin"/><Relationship Id="rId44" Type="http://schemas.openxmlformats.org/officeDocument/2006/relationships/image" Target="../media/image22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4.bin"/><Relationship Id="rId30" Type="http://schemas.openxmlformats.org/officeDocument/2006/relationships/image" Target="../media/image15.wmf"/><Relationship Id="rId35" Type="http://schemas.openxmlformats.org/officeDocument/2006/relationships/oleObject" Target="../embeddings/oleObject18.bin"/><Relationship Id="rId43" Type="http://schemas.openxmlformats.org/officeDocument/2006/relationships/oleObject" Target="../embeddings/oleObject22.bin"/><Relationship Id="rId48" Type="http://schemas.openxmlformats.org/officeDocument/2006/relationships/image" Target="../media/image24.wmf"/><Relationship Id="rId8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75"/>
            <a:ext cx="7772400" cy="2314575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Первообразная.  Интеграл. Площадь криволинейной трапеции.</a:t>
            </a:r>
            <a:b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b="1" i="1" dirty="0">
                <a:solidFill>
                  <a:schemeClr val="accent1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122238"/>
            <a:ext cx="8305800" cy="1173162"/>
          </a:xfrm>
          <a:effectLst>
            <a:outerShdw dist="35921" dir="2700000" algn="ctr" rotWithShape="0">
              <a:schemeClr val="tx1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600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Вычисление </a:t>
            </a:r>
            <a:br>
              <a:rPr lang="ru-RU" sz="3600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определенного интеграла</a:t>
            </a:r>
          </a:p>
        </p:txBody>
      </p:sp>
      <p:graphicFrame>
        <p:nvGraphicFramePr>
          <p:cNvPr id="44036" name="Object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9052578"/>
              </p:ext>
            </p:extLst>
          </p:nvPr>
        </p:nvGraphicFramePr>
        <p:xfrm>
          <a:off x="1153629" y="2799831"/>
          <a:ext cx="6912942" cy="612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Формула" r:id="rId3" imgW="2577960" imgH="228600" progId="Equation.3">
                  <p:embed/>
                </p:oleObj>
              </mc:Choice>
              <mc:Fallback>
                <p:oleObj name="Формула" r:id="rId3" imgW="25779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629" y="2799831"/>
                        <a:ext cx="6912942" cy="612970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1" name="Object 9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7975" y="3581400"/>
          <a:ext cx="624205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Формула" r:id="rId5" imgW="2349360" imgH="545760" progId="Equation.3">
                  <p:embed/>
                </p:oleObj>
              </mc:Choice>
              <mc:Fallback>
                <p:oleObj name="Формула" r:id="rId5" imgW="2349360" imgH="5457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3581400"/>
                        <a:ext cx="6242050" cy="1450975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04A85A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3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06388" y="1447800"/>
          <a:ext cx="6700837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Формула" r:id="rId7" imgW="2476440" imgH="469800" progId="Equation.3">
                  <p:embed/>
                </p:oleObj>
              </mc:Choice>
              <mc:Fallback>
                <p:oleObj name="Формула" r:id="rId7" imgW="2476440" imgH="469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447800"/>
                        <a:ext cx="6700837" cy="1271588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04A85A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5" name="Object 13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09600" y="5181600"/>
          <a:ext cx="830580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Формула" r:id="rId9" imgW="3492360" imgH="431640" progId="Equation.3">
                  <p:embed/>
                </p:oleObj>
              </mc:Choice>
              <mc:Fallback>
                <p:oleObj name="Формула" r:id="rId9" imgW="349236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181600"/>
                        <a:ext cx="8305800" cy="1027113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04A85A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92" name="Freeform 16" descr="Широкий диагональный 2"/>
          <p:cNvSpPr>
            <a:spLocks/>
          </p:cNvSpPr>
          <p:nvPr/>
        </p:nvSpPr>
        <p:spPr bwMode="auto">
          <a:xfrm>
            <a:off x="2514600" y="2667000"/>
            <a:ext cx="2743200" cy="2819400"/>
          </a:xfrm>
          <a:custGeom>
            <a:avLst/>
            <a:gdLst>
              <a:gd name="T0" fmla="*/ 0 w 1728"/>
              <a:gd name="T1" fmla="*/ 2147483647 h 1776"/>
              <a:gd name="T2" fmla="*/ 2147483647 w 1728"/>
              <a:gd name="T3" fmla="*/ 2147483647 h 1776"/>
              <a:gd name="T4" fmla="*/ 2147483647 w 1728"/>
              <a:gd name="T5" fmla="*/ 0 h 1776"/>
              <a:gd name="T6" fmla="*/ 2147483647 w 1728"/>
              <a:gd name="T7" fmla="*/ 0 h 1776"/>
              <a:gd name="T8" fmla="*/ 2147483647 w 1728"/>
              <a:gd name="T9" fmla="*/ 0 h 1776"/>
              <a:gd name="T10" fmla="*/ 2147483647 w 1728"/>
              <a:gd name="T11" fmla="*/ 2147483647 h 1776"/>
              <a:gd name="T12" fmla="*/ 2147483647 w 1728"/>
              <a:gd name="T13" fmla="*/ 2147483647 h 1776"/>
              <a:gd name="T14" fmla="*/ 2147483647 w 1728"/>
              <a:gd name="T15" fmla="*/ 2147483647 h 1776"/>
              <a:gd name="T16" fmla="*/ 2147483647 w 1728"/>
              <a:gd name="T17" fmla="*/ 2147483647 h 1776"/>
              <a:gd name="T18" fmla="*/ 2147483647 w 1728"/>
              <a:gd name="T19" fmla="*/ 2147483647 h 1776"/>
              <a:gd name="T20" fmla="*/ 2147483647 w 1728"/>
              <a:gd name="T21" fmla="*/ 2147483647 h 1776"/>
              <a:gd name="T22" fmla="*/ 0 w 1728"/>
              <a:gd name="T23" fmla="*/ 2147483647 h 1776"/>
              <a:gd name="T24" fmla="*/ 0 w 1728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28"/>
              <a:gd name="T40" fmla="*/ 0 h 1776"/>
              <a:gd name="T41" fmla="*/ 1728 w 1728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28" h="1776">
                <a:moveTo>
                  <a:pt x="0" y="144"/>
                </a:moveTo>
                <a:lnTo>
                  <a:pt x="192" y="48"/>
                </a:lnTo>
                <a:lnTo>
                  <a:pt x="384" y="0"/>
                </a:lnTo>
                <a:lnTo>
                  <a:pt x="528" y="0"/>
                </a:lnTo>
                <a:lnTo>
                  <a:pt x="720" y="0"/>
                </a:lnTo>
                <a:lnTo>
                  <a:pt x="960" y="96"/>
                </a:lnTo>
                <a:lnTo>
                  <a:pt x="1200" y="192"/>
                </a:lnTo>
                <a:lnTo>
                  <a:pt x="1392" y="240"/>
                </a:lnTo>
                <a:lnTo>
                  <a:pt x="1584" y="288"/>
                </a:lnTo>
                <a:lnTo>
                  <a:pt x="1728" y="288"/>
                </a:lnTo>
                <a:lnTo>
                  <a:pt x="1728" y="1776"/>
                </a:lnTo>
                <a:lnTo>
                  <a:pt x="0" y="1776"/>
                </a:lnTo>
                <a:lnTo>
                  <a:pt x="0" y="144"/>
                </a:lnTo>
                <a:close/>
              </a:path>
            </a:pathLst>
          </a:custGeom>
          <a:pattFill prst="wdUpDiag">
            <a:fgClr>
              <a:srgbClr val="05D170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Площадь криволинейной трапеции</a:t>
            </a:r>
          </a:p>
        </p:txBody>
      </p:sp>
      <p:graphicFrame>
        <p:nvGraphicFramePr>
          <p:cNvPr id="50198" name="Object 2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795183"/>
              </p:ext>
            </p:extLst>
          </p:nvPr>
        </p:nvGraphicFramePr>
        <p:xfrm>
          <a:off x="5900216" y="3047999"/>
          <a:ext cx="2909445" cy="1600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Формула" r:id="rId3" imgW="1269720" imgH="698400" progId="Equation.3">
                  <p:embed/>
                </p:oleObj>
              </mc:Choice>
              <mc:Fallback>
                <p:oleObj name="Формула" r:id="rId3" imgW="1269720" imgH="6984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0216" y="3047999"/>
                        <a:ext cx="2909445" cy="1600195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304800" y="5486400"/>
            <a:ext cx="845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 rot="-5400000">
            <a:off x="-1638300" y="39243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3" name="Freeform 7"/>
          <p:cNvSpPr>
            <a:spLocks/>
          </p:cNvSpPr>
          <p:nvPr/>
        </p:nvSpPr>
        <p:spPr bwMode="auto">
          <a:xfrm>
            <a:off x="609600" y="1600200"/>
            <a:ext cx="6781800" cy="2514600"/>
          </a:xfrm>
          <a:custGeom>
            <a:avLst/>
            <a:gdLst>
              <a:gd name="T0" fmla="*/ 0 w 4272"/>
              <a:gd name="T1" fmla="*/ 2147483647 h 1584"/>
              <a:gd name="T2" fmla="*/ 2147483647 w 4272"/>
              <a:gd name="T3" fmla="*/ 2147483647 h 1584"/>
              <a:gd name="T4" fmla="*/ 2147483647 w 4272"/>
              <a:gd name="T5" fmla="*/ 2147483647 h 1584"/>
              <a:gd name="T6" fmla="*/ 2147483647 w 4272"/>
              <a:gd name="T7" fmla="*/ 0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4272"/>
              <a:gd name="T13" fmla="*/ 0 h 1584"/>
              <a:gd name="T14" fmla="*/ 4272 w 427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72" h="1584">
                <a:moveTo>
                  <a:pt x="0" y="1584"/>
                </a:moveTo>
                <a:cubicBezTo>
                  <a:pt x="540" y="1180"/>
                  <a:pt x="1080" y="776"/>
                  <a:pt x="1584" y="672"/>
                </a:cubicBezTo>
                <a:cubicBezTo>
                  <a:pt x="2088" y="568"/>
                  <a:pt x="2576" y="1072"/>
                  <a:pt x="3024" y="960"/>
                </a:cubicBezTo>
                <a:cubicBezTo>
                  <a:pt x="3472" y="848"/>
                  <a:pt x="3872" y="424"/>
                  <a:pt x="4272" y="0"/>
                </a:cubicBezTo>
              </a:path>
            </a:pathLst>
          </a:custGeom>
          <a:noFill/>
          <a:ln w="57150">
            <a:solidFill>
              <a:srgbClr val="04A85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2514600" y="2057400"/>
            <a:ext cx="0" cy="464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257800" y="2047875"/>
            <a:ext cx="0" cy="465772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438400" y="5410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i="1">
                <a:solidFill>
                  <a:schemeClr val="tx2"/>
                </a:solidFill>
              </a:rPr>
              <a:t> </a:t>
            </a:r>
            <a:r>
              <a:rPr lang="en-US" sz="3200" i="1">
                <a:solidFill>
                  <a:schemeClr val="tx2"/>
                </a:solidFill>
              </a:rPr>
              <a:t>a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876800" y="5410200"/>
            <a:ext cx="452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b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458200" y="5386388"/>
            <a:ext cx="4111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x</a:t>
            </a:r>
            <a:endParaRPr lang="ru-RU" sz="3200" i="1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85800" y="1119188"/>
            <a:ext cx="4206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y</a:t>
            </a:r>
            <a:endParaRPr lang="ru-RU" sz="3200" i="1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 rot="627714">
            <a:off x="3028950" y="2133600"/>
            <a:ext cx="1543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>
                <a:solidFill>
                  <a:srgbClr val="04A85A"/>
                </a:solidFill>
              </a:rPr>
              <a:t>y = f(x)</a:t>
            </a:r>
            <a:endParaRPr lang="ru-RU" sz="3200" i="1">
              <a:solidFill>
                <a:srgbClr val="04A85A"/>
              </a:solidFill>
            </a:endParaRPr>
          </a:p>
        </p:txBody>
      </p:sp>
      <p:sp>
        <p:nvSpPr>
          <p:cNvPr id="9231" name="Text Box 17"/>
          <p:cNvSpPr txBox="1">
            <a:spLocks noChangeArrowheads="1"/>
          </p:cNvSpPr>
          <p:nvPr/>
        </p:nvSpPr>
        <p:spPr bwMode="auto">
          <a:xfrm>
            <a:off x="762000" y="5410200"/>
            <a:ext cx="411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0</a:t>
            </a:r>
            <a:endParaRPr lang="ru-RU" sz="3200" i="1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2057400" y="4953000"/>
            <a:ext cx="484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A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5257800" y="4953000"/>
            <a:ext cx="420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B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5257800" y="3048000"/>
            <a:ext cx="501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C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2057400" y="2438400"/>
            <a:ext cx="46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D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 rot="-5400000">
            <a:off x="1830387" y="5942013"/>
            <a:ext cx="91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/>
              <a:t>x = a</a:t>
            </a:r>
            <a:endParaRPr lang="ru-RU" sz="2400" i="1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 rot="-5400000">
            <a:off x="4954587" y="5942013"/>
            <a:ext cx="91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/>
              <a:t>x = b</a:t>
            </a:r>
            <a:endParaRPr lang="ru-RU" sz="2400" i="1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6553200" y="5486400"/>
            <a:ext cx="88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/>
              <a:t>y = 0</a:t>
            </a:r>
            <a:endParaRPr lang="ru-RU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0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2" grpId="0" animBg="1"/>
      <p:bldP spid="50183" grpId="0" animBg="1"/>
      <p:bldP spid="50184" grpId="0" animBg="1"/>
      <p:bldP spid="50185" grpId="0" animBg="1"/>
      <p:bldP spid="50186" grpId="0"/>
      <p:bldP spid="50187" grpId="0"/>
      <p:bldP spid="50190" grpId="0"/>
      <p:bldP spid="50199" grpId="0"/>
      <p:bldP spid="50200" grpId="0"/>
      <p:bldP spid="50201" grpId="0"/>
      <p:bldP spid="50202" grpId="0"/>
      <p:bldP spid="50203" grpId="0"/>
      <p:bldP spid="50204" grpId="0"/>
      <p:bldP spid="5020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reeform 2" descr="Широкий диагональный 2"/>
          <p:cNvSpPr>
            <a:spLocks/>
          </p:cNvSpPr>
          <p:nvPr/>
        </p:nvSpPr>
        <p:spPr bwMode="auto">
          <a:xfrm flipV="1">
            <a:off x="2514600" y="2438400"/>
            <a:ext cx="2743200" cy="2819400"/>
          </a:xfrm>
          <a:custGeom>
            <a:avLst/>
            <a:gdLst>
              <a:gd name="T0" fmla="*/ 0 w 1728"/>
              <a:gd name="T1" fmla="*/ 2147483647 h 1776"/>
              <a:gd name="T2" fmla="*/ 2147483647 w 1728"/>
              <a:gd name="T3" fmla="*/ 2147483647 h 1776"/>
              <a:gd name="T4" fmla="*/ 2147483647 w 1728"/>
              <a:gd name="T5" fmla="*/ 0 h 1776"/>
              <a:gd name="T6" fmla="*/ 2147483647 w 1728"/>
              <a:gd name="T7" fmla="*/ 0 h 1776"/>
              <a:gd name="T8" fmla="*/ 2147483647 w 1728"/>
              <a:gd name="T9" fmla="*/ 0 h 1776"/>
              <a:gd name="T10" fmla="*/ 2147483647 w 1728"/>
              <a:gd name="T11" fmla="*/ 2147483647 h 1776"/>
              <a:gd name="T12" fmla="*/ 2147483647 w 1728"/>
              <a:gd name="T13" fmla="*/ 2147483647 h 1776"/>
              <a:gd name="T14" fmla="*/ 2147483647 w 1728"/>
              <a:gd name="T15" fmla="*/ 2147483647 h 1776"/>
              <a:gd name="T16" fmla="*/ 2147483647 w 1728"/>
              <a:gd name="T17" fmla="*/ 2147483647 h 1776"/>
              <a:gd name="T18" fmla="*/ 2147483647 w 1728"/>
              <a:gd name="T19" fmla="*/ 2147483647 h 1776"/>
              <a:gd name="T20" fmla="*/ 2147483647 w 1728"/>
              <a:gd name="T21" fmla="*/ 2147483647 h 1776"/>
              <a:gd name="T22" fmla="*/ 0 w 1728"/>
              <a:gd name="T23" fmla="*/ 2147483647 h 1776"/>
              <a:gd name="T24" fmla="*/ 0 w 1728"/>
              <a:gd name="T25" fmla="*/ 2147483647 h 177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28"/>
              <a:gd name="T40" fmla="*/ 0 h 1776"/>
              <a:gd name="T41" fmla="*/ 1728 w 1728"/>
              <a:gd name="T42" fmla="*/ 1776 h 177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28" h="1776">
                <a:moveTo>
                  <a:pt x="0" y="144"/>
                </a:moveTo>
                <a:lnTo>
                  <a:pt x="192" y="48"/>
                </a:lnTo>
                <a:lnTo>
                  <a:pt x="384" y="0"/>
                </a:lnTo>
                <a:lnTo>
                  <a:pt x="528" y="0"/>
                </a:lnTo>
                <a:lnTo>
                  <a:pt x="720" y="0"/>
                </a:lnTo>
                <a:lnTo>
                  <a:pt x="960" y="96"/>
                </a:lnTo>
                <a:lnTo>
                  <a:pt x="1200" y="192"/>
                </a:lnTo>
                <a:lnTo>
                  <a:pt x="1392" y="240"/>
                </a:lnTo>
                <a:lnTo>
                  <a:pt x="1584" y="288"/>
                </a:lnTo>
                <a:lnTo>
                  <a:pt x="1728" y="288"/>
                </a:lnTo>
                <a:lnTo>
                  <a:pt x="1728" y="1776"/>
                </a:lnTo>
                <a:lnTo>
                  <a:pt x="0" y="1776"/>
                </a:lnTo>
                <a:lnTo>
                  <a:pt x="0" y="144"/>
                </a:lnTo>
                <a:close/>
              </a:path>
            </a:pathLst>
          </a:custGeom>
          <a:pattFill prst="wdUpDiag">
            <a:fgClr>
              <a:srgbClr val="05D170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tx1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Площадь криволинейной трапеции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(1)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7359" name="Object 1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9416872"/>
              </p:ext>
            </p:extLst>
          </p:nvPr>
        </p:nvGraphicFramePr>
        <p:xfrm>
          <a:off x="6928645" y="4844678"/>
          <a:ext cx="1953118" cy="505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Формула" r:id="rId3" imgW="952200" imgH="203040" progId="Equation.3">
                  <p:embed/>
                </p:oleObj>
              </mc:Choice>
              <mc:Fallback>
                <p:oleObj name="Формула" r:id="rId3" imgW="952200" imgH="203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8645" y="4844678"/>
                        <a:ext cx="1953118" cy="505303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7" name="Object 2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7538753"/>
              </p:ext>
            </p:extLst>
          </p:nvPr>
        </p:nvGraphicFramePr>
        <p:xfrm>
          <a:off x="5765542" y="3550444"/>
          <a:ext cx="3116220" cy="1067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Формула" r:id="rId5" imgW="1371600" imgH="469800" progId="Equation.3">
                  <p:embed/>
                </p:oleObj>
              </mc:Choice>
              <mc:Fallback>
                <p:oleObj name="Формула" r:id="rId5" imgW="1371600" imgH="4698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542" y="3550444"/>
                        <a:ext cx="3116220" cy="1067594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Line 4"/>
          <p:cNvSpPr>
            <a:spLocks noChangeShapeType="1"/>
          </p:cNvSpPr>
          <p:nvPr/>
        </p:nvSpPr>
        <p:spPr bwMode="auto">
          <a:xfrm>
            <a:off x="152400" y="2438400"/>
            <a:ext cx="845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Line 5"/>
          <p:cNvSpPr>
            <a:spLocks noChangeShapeType="1"/>
          </p:cNvSpPr>
          <p:nvPr/>
        </p:nvSpPr>
        <p:spPr bwMode="auto">
          <a:xfrm rot="-5400000">
            <a:off x="-1638300" y="38481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0" name="Freeform 6"/>
          <p:cNvSpPr>
            <a:spLocks/>
          </p:cNvSpPr>
          <p:nvPr/>
        </p:nvSpPr>
        <p:spPr bwMode="auto">
          <a:xfrm flipV="1">
            <a:off x="609600" y="3810000"/>
            <a:ext cx="6781800" cy="2514600"/>
          </a:xfrm>
          <a:custGeom>
            <a:avLst/>
            <a:gdLst>
              <a:gd name="T0" fmla="*/ 0 w 4272"/>
              <a:gd name="T1" fmla="*/ 2147483647 h 1584"/>
              <a:gd name="T2" fmla="*/ 2147483647 w 4272"/>
              <a:gd name="T3" fmla="*/ 2147483647 h 1584"/>
              <a:gd name="T4" fmla="*/ 2147483647 w 4272"/>
              <a:gd name="T5" fmla="*/ 2147483647 h 1584"/>
              <a:gd name="T6" fmla="*/ 2147483647 w 4272"/>
              <a:gd name="T7" fmla="*/ 0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4272"/>
              <a:gd name="T13" fmla="*/ 0 h 1584"/>
              <a:gd name="T14" fmla="*/ 4272 w 427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72" h="1584">
                <a:moveTo>
                  <a:pt x="0" y="1584"/>
                </a:moveTo>
                <a:cubicBezTo>
                  <a:pt x="540" y="1180"/>
                  <a:pt x="1080" y="776"/>
                  <a:pt x="1584" y="672"/>
                </a:cubicBezTo>
                <a:cubicBezTo>
                  <a:pt x="2088" y="568"/>
                  <a:pt x="2576" y="1072"/>
                  <a:pt x="3024" y="960"/>
                </a:cubicBezTo>
                <a:cubicBezTo>
                  <a:pt x="3472" y="848"/>
                  <a:pt x="3872" y="424"/>
                  <a:pt x="4272" y="0"/>
                </a:cubicBezTo>
              </a:path>
            </a:pathLst>
          </a:custGeom>
          <a:noFill/>
          <a:ln w="57150">
            <a:solidFill>
              <a:srgbClr val="04A85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514600" y="1752600"/>
            <a:ext cx="0" cy="464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5257800" y="1752600"/>
            <a:ext cx="0" cy="4657725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2057400" y="23622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000" i="1">
                <a:solidFill>
                  <a:schemeClr val="tx2"/>
                </a:solidFill>
              </a:rPr>
              <a:t> </a:t>
            </a:r>
            <a:r>
              <a:rPr lang="en-US" sz="3200" i="1">
                <a:solidFill>
                  <a:schemeClr val="tx2"/>
                </a:solidFill>
              </a:rPr>
              <a:t>a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257800" y="2362200"/>
            <a:ext cx="4524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b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10253" name="Text Box 11"/>
          <p:cNvSpPr txBox="1">
            <a:spLocks noChangeArrowheads="1"/>
          </p:cNvSpPr>
          <p:nvPr/>
        </p:nvSpPr>
        <p:spPr bwMode="auto">
          <a:xfrm>
            <a:off x="8305800" y="2362200"/>
            <a:ext cx="411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x</a:t>
            </a:r>
            <a:endParaRPr lang="ru-RU" sz="3200" i="1"/>
          </a:p>
        </p:txBody>
      </p:sp>
      <p:sp>
        <p:nvSpPr>
          <p:cNvPr id="10254" name="Text Box 12"/>
          <p:cNvSpPr txBox="1">
            <a:spLocks noChangeArrowheads="1"/>
          </p:cNvSpPr>
          <p:nvPr/>
        </p:nvSpPr>
        <p:spPr bwMode="auto">
          <a:xfrm>
            <a:off x="701675" y="954088"/>
            <a:ext cx="4206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y</a:t>
            </a:r>
            <a:endParaRPr lang="ru-RU" sz="3200" i="1"/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 rot="-638577">
            <a:off x="3200400" y="5105400"/>
            <a:ext cx="1543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>
                <a:solidFill>
                  <a:srgbClr val="04A85A"/>
                </a:solidFill>
              </a:rPr>
              <a:t>y = f(x)</a:t>
            </a:r>
            <a:endParaRPr lang="ru-RU" sz="3200" i="1">
              <a:solidFill>
                <a:srgbClr val="04A85A"/>
              </a:solidFill>
            </a:endParaRPr>
          </a:p>
        </p:txBody>
      </p:sp>
      <p:sp>
        <p:nvSpPr>
          <p:cNvPr id="10256" name="Text Box 14"/>
          <p:cNvSpPr txBox="1">
            <a:spLocks noChangeArrowheads="1"/>
          </p:cNvSpPr>
          <p:nvPr/>
        </p:nvSpPr>
        <p:spPr bwMode="auto">
          <a:xfrm>
            <a:off x="746125" y="2393950"/>
            <a:ext cx="411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0</a:t>
            </a:r>
            <a:endParaRPr lang="ru-RU" sz="3200" i="1"/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2057400" y="1828800"/>
            <a:ext cx="484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A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5257800" y="1828800"/>
            <a:ext cx="420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B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257800" y="4800600"/>
            <a:ext cx="501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C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2057400" y="4953000"/>
            <a:ext cx="46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D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 rot="-5400000">
            <a:off x="1830387" y="5865813"/>
            <a:ext cx="91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>
                <a:solidFill>
                  <a:schemeClr val="tx2"/>
                </a:solidFill>
              </a:rPr>
              <a:t>x = a</a:t>
            </a:r>
            <a:endParaRPr lang="ru-RU" sz="2400" i="1">
              <a:solidFill>
                <a:schemeClr val="tx2"/>
              </a:solidFill>
            </a:endParaRP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 rot="-5400000">
            <a:off x="4954587" y="5789613"/>
            <a:ext cx="91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>
                <a:solidFill>
                  <a:schemeClr val="tx2"/>
                </a:solidFill>
              </a:rPr>
              <a:t>x = b</a:t>
            </a:r>
            <a:endParaRPr lang="ru-RU" sz="2400" i="1">
              <a:solidFill>
                <a:schemeClr val="tx2"/>
              </a:solidFill>
            </a:endParaRP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6477000" y="1981200"/>
            <a:ext cx="88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i="1"/>
              <a:t>y = 0</a:t>
            </a:r>
            <a:endParaRPr lang="ru-RU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7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nimBg="1"/>
      <p:bldP spid="57350" grpId="0" animBg="1"/>
      <p:bldP spid="57351" grpId="0" animBg="1"/>
      <p:bldP spid="57352" grpId="0" animBg="1"/>
      <p:bldP spid="57353" grpId="0"/>
      <p:bldP spid="57354" grpId="0"/>
      <p:bldP spid="57357" grpId="0"/>
      <p:bldP spid="57360" grpId="0"/>
      <p:bldP spid="57361" grpId="0"/>
      <p:bldP spid="57362" grpId="0"/>
      <p:bldP spid="57363" grpId="0"/>
      <p:bldP spid="57364" grpId="0"/>
      <p:bldP spid="57365" grpId="0"/>
      <p:bldP spid="573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2209800" y="2286000"/>
            <a:ext cx="2743200" cy="3352800"/>
            <a:chOff x="3408" y="1200"/>
            <a:chExt cx="1728" cy="2112"/>
          </a:xfrm>
        </p:grpSpPr>
        <p:sp>
          <p:nvSpPr>
            <p:cNvPr id="11291" name="Freeform 38" descr="Почтовая бумага"/>
            <p:cNvSpPr>
              <a:spLocks/>
            </p:cNvSpPr>
            <p:nvPr/>
          </p:nvSpPr>
          <p:spPr bwMode="auto">
            <a:xfrm>
              <a:off x="3408" y="1200"/>
              <a:ext cx="1728" cy="960"/>
            </a:xfrm>
            <a:custGeom>
              <a:avLst/>
              <a:gdLst>
                <a:gd name="T0" fmla="*/ 0 w 1728"/>
                <a:gd name="T1" fmla="*/ 960 h 960"/>
                <a:gd name="T2" fmla="*/ 1728 w 1728"/>
                <a:gd name="T3" fmla="*/ 960 h 960"/>
                <a:gd name="T4" fmla="*/ 1728 w 1728"/>
                <a:gd name="T5" fmla="*/ 96 h 960"/>
                <a:gd name="T6" fmla="*/ 1344 w 1728"/>
                <a:gd name="T7" fmla="*/ 0 h 960"/>
                <a:gd name="T8" fmla="*/ 1008 w 1728"/>
                <a:gd name="T9" fmla="*/ 0 h 960"/>
                <a:gd name="T10" fmla="*/ 672 w 1728"/>
                <a:gd name="T11" fmla="*/ 96 h 960"/>
                <a:gd name="T12" fmla="*/ 384 w 1728"/>
                <a:gd name="T13" fmla="*/ 288 h 960"/>
                <a:gd name="T14" fmla="*/ 144 w 1728"/>
                <a:gd name="T15" fmla="*/ 432 h 960"/>
                <a:gd name="T16" fmla="*/ 0 w 1728"/>
                <a:gd name="T17" fmla="*/ 432 h 960"/>
                <a:gd name="T18" fmla="*/ 0 w 1728"/>
                <a:gd name="T19" fmla="*/ 960 h 9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28"/>
                <a:gd name="T31" fmla="*/ 0 h 960"/>
                <a:gd name="T32" fmla="*/ 1728 w 1728"/>
                <a:gd name="T33" fmla="*/ 960 h 9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28" h="960">
                  <a:moveTo>
                    <a:pt x="0" y="960"/>
                  </a:moveTo>
                  <a:lnTo>
                    <a:pt x="1728" y="960"/>
                  </a:lnTo>
                  <a:lnTo>
                    <a:pt x="1728" y="96"/>
                  </a:lnTo>
                  <a:lnTo>
                    <a:pt x="1344" y="0"/>
                  </a:lnTo>
                  <a:lnTo>
                    <a:pt x="1008" y="0"/>
                  </a:lnTo>
                  <a:lnTo>
                    <a:pt x="672" y="96"/>
                  </a:lnTo>
                  <a:lnTo>
                    <a:pt x="384" y="288"/>
                  </a:lnTo>
                  <a:lnTo>
                    <a:pt x="144" y="432"/>
                  </a:lnTo>
                  <a:lnTo>
                    <a:pt x="0" y="432"/>
                  </a:lnTo>
                  <a:lnTo>
                    <a:pt x="0" y="96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Freeform 39" descr="Почтовая бумага"/>
            <p:cNvSpPr>
              <a:spLocks/>
            </p:cNvSpPr>
            <p:nvPr/>
          </p:nvSpPr>
          <p:spPr bwMode="auto">
            <a:xfrm>
              <a:off x="3408" y="2160"/>
              <a:ext cx="1728" cy="1152"/>
            </a:xfrm>
            <a:custGeom>
              <a:avLst/>
              <a:gdLst>
                <a:gd name="T0" fmla="*/ 0 w 1728"/>
                <a:gd name="T1" fmla="*/ 864 h 1152"/>
                <a:gd name="T2" fmla="*/ 0 w 1728"/>
                <a:gd name="T3" fmla="*/ 0 h 1152"/>
                <a:gd name="T4" fmla="*/ 1728 w 1728"/>
                <a:gd name="T5" fmla="*/ 0 h 1152"/>
                <a:gd name="T6" fmla="*/ 1728 w 1728"/>
                <a:gd name="T7" fmla="*/ 816 h 1152"/>
                <a:gd name="T8" fmla="*/ 1536 w 1728"/>
                <a:gd name="T9" fmla="*/ 816 h 1152"/>
                <a:gd name="T10" fmla="*/ 1344 w 1728"/>
                <a:gd name="T11" fmla="*/ 816 h 1152"/>
                <a:gd name="T12" fmla="*/ 1152 w 1728"/>
                <a:gd name="T13" fmla="*/ 960 h 1152"/>
                <a:gd name="T14" fmla="*/ 960 w 1728"/>
                <a:gd name="T15" fmla="*/ 1104 h 1152"/>
                <a:gd name="T16" fmla="*/ 816 w 1728"/>
                <a:gd name="T17" fmla="*/ 1152 h 1152"/>
                <a:gd name="T18" fmla="*/ 720 w 1728"/>
                <a:gd name="T19" fmla="*/ 1152 h 1152"/>
                <a:gd name="T20" fmla="*/ 384 w 1728"/>
                <a:gd name="T21" fmla="*/ 1008 h 1152"/>
                <a:gd name="T22" fmla="*/ 144 w 1728"/>
                <a:gd name="T23" fmla="*/ 912 h 1152"/>
                <a:gd name="T24" fmla="*/ 0 w 1728"/>
                <a:gd name="T25" fmla="*/ 864 h 1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28"/>
                <a:gd name="T40" fmla="*/ 0 h 1152"/>
                <a:gd name="T41" fmla="*/ 1728 w 1728"/>
                <a:gd name="T42" fmla="*/ 1152 h 1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28" h="1152">
                  <a:moveTo>
                    <a:pt x="0" y="864"/>
                  </a:moveTo>
                  <a:lnTo>
                    <a:pt x="0" y="0"/>
                  </a:lnTo>
                  <a:lnTo>
                    <a:pt x="1728" y="0"/>
                  </a:lnTo>
                  <a:lnTo>
                    <a:pt x="1728" y="816"/>
                  </a:lnTo>
                  <a:lnTo>
                    <a:pt x="1536" y="816"/>
                  </a:lnTo>
                  <a:lnTo>
                    <a:pt x="1344" y="816"/>
                  </a:lnTo>
                  <a:lnTo>
                    <a:pt x="1152" y="960"/>
                  </a:lnTo>
                  <a:lnTo>
                    <a:pt x="960" y="1104"/>
                  </a:lnTo>
                  <a:lnTo>
                    <a:pt x="816" y="1152"/>
                  </a:lnTo>
                  <a:lnTo>
                    <a:pt x="720" y="1152"/>
                  </a:lnTo>
                  <a:lnTo>
                    <a:pt x="384" y="1008"/>
                  </a:lnTo>
                  <a:lnTo>
                    <a:pt x="144" y="912"/>
                  </a:lnTo>
                  <a:lnTo>
                    <a:pt x="0" y="864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52" name="Freeform 32" descr="Розовая тисненая бумага"/>
          <p:cNvSpPr>
            <a:spLocks/>
          </p:cNvSpPr>
          <p:nvPr/>
        </p:nvSpPr>
        <p:spPr bwMode="auto">
          <a:xfrm>
            <a:off x="2209800" y="2286000"/>
            <a:ext cx="2743200" cy="1524000"/>
          </a:xfrm>
          <a:custGeom>
            <a:avLst/>
            <a:gdLst>
              <a:gd name="T0" fmla="*/ 0 w 1728"/>
              <a:gd name="T1" fmla="*/ 2147483647 h 960"/>
              <a:gd name="T2" fmla="*/ 2147483647 w 1728"/>
              <a:gd name="T3" fmla="*/ 2147483647 h 960"/>
              <a:gd name="T4" fmla="*/ 2147483647 w 1728"/>
              <a:gd name="T5" fmla="*/ 2147483647 h 960"/>
              <a:gd name="T6" fmla="*/ 2147483647 w 1728"/>
              <a:gd name="T7" fmla="*/ 0 h 960"/>
              <a:gd name="T8" fmla="*/ 2147483647 w 1728"/>
              <a:gd name="T9" fmla="*/ 0 h 960"/>
              <a:gd name="T10" fmla="*/ 2147483647 w 1728"/>
              <a:gd name="T11" fmla="*/ 2147483647 h 960"/>
              <a:gd name="T12" fmla="*/ 2147483647 w 1728"/>
              <a:gd name="T13" fmla="*/ 2147483647 h 960"/>
              <a:gd name="T14" fmla="*/ 2147483647 w 1728"/>
              <a:gd name="T15" fmla="*/ 2147483647 h 960"/>
              <a:gd name="T16" fmla="*/ 0 w 1728"/>
              <a:gd name="T17" fmla="*/ 2147483647 h 960"/>
              <a:gd name="T18" fmla="*/ 0 w 1728"/>
              <a:gd name="T19" fmla="*/ 2147483647 h 9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28"/>
              <a:gd name="T31" fmla="*/ 0 h 960"/>
              <a:gd name="T32" fmla="*/ 1728 w 1728"/>
              <a:gd name="T33" fmla="*/ 960 h 96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28" h="960">
                <a:moveTo>
                  <a:pt x="0" y="960"/>
                </a:moveTo>
                <a:lnTo>
                  <a:pt x="1728" y="960"/>
                </a:lnTo>
                <a:lnTo>
                  <a:pt x="1728" y="96"/>
                </a:lnTo>
                <a:lnTo>
                  <a:pt x="1344" y="0"/>
                </a:lnTo>
                <a:lnTo>
                  <a:pt x="1008" y="0"/>
                </a:lnTo>
                <a:lnTo>
                  <a:pt x="672" y="96"/>
                </a:lnTo>
                <a:lnTo>
                  <a:pt x="384" y="288"/>
                </a:lnTo>
                <a:lnTo>
                  <a:pt x="144" y="432"/>
                </a:lnTo>
                <a:lnTo>
                  <a:pt x="0" y="432"/>
                </a:lnTo>
                <a:lnTo>
                  <a:pt x="0" y="960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51" name="Freeform 31" descr="Голубая тисненая бумага"/>
          <p:cNvSpPr>
            <a:spLocks/>
          </p:cNvSpPr>
          <p:nvPr/>
        </p:nvSpPr>
        <p:spPr bwMode="auto">
          <a:xfrm>
            <a:off x="2209800" y="3810000"/>
            <a:ext cx="2743200" cy="1828800"/>
          </a:xfrm>
          <a:custGeom>
            <a:avLst/>
            <a:gdLst>
              <a:gd name="T0" fmla="*/ 0 w 1728"/>
              <a:gd name="T1" fmla="*/ 2147483647 h 1152"/>
              <a:gd name="T2" fmla="*/ 0 w 1728"/>
              <a:gd name="T3" fmla="*/ 0 h 1152"/>
              <a:gd name="T4" fmla="*/ 2147483647 w 1728"/>
              <a:gd name="T5" fmla="*/ 0 h 1152"/>
              <a:gd name="T6" fmla="*/ 2147483647 w 1728"/>
              <a:gd name="T7" fmla="*/ 2147483647 h 1152"/>
              <a:gd name="T8" fmla="*/ 2147483647 w 1728"/>
              <a:gd name="T9" fmla="*/ 2147483647 h 1152"/>
              <a:gd name="T10" fmla="*/ 2147483647 w 1728"/>
              <a:gd name="T11" fmla="*/ 2147483647 h 1152"/>
              <a:gd name="T12" fmla="*/ 2147483647 w 1728"/>
              <a:gd name="T13" fmla="*/ 2147483647 h 1152"/>
              <a:gd name="T14" fmla="*/ 2147483647 w 1728"/>
              <a:gd name="T15" fmla="*/ 2147483647 h 1152"/>
              <a:gd name="T16" fmla="*/ 2147483647 w 1728"/>
              <a:gd name="T17" fmla="*/ 2147483647 h 1152"/>
              <a:gd name="T18" fmla="*/ 2147483647 w 1728"/>
              <a:gd name="T19" fmla="*/ 2147483647 h 1152"/>
              <a:gd name="T20" fmla="*/ 2147483647 w 1728"/>
              <a:gd name="T21" fmla="*/ 2147483647 h 1152"/>
              <a:gd name="T22" fmla="*/ 2147483647 w 1728"/>
              <a:gd name="T23" fmla="*/ 2147483647 h 1152"/>
              <a:gd name="T24" fmla="*/ 0 w 1728"/>
              <a:gd name="T25" fmla="*/ 2147483647 h 11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28"/>
              <a:gd name="T40" fmla="*/ 0 h 1152"/>
              <a:gd name="T41" fmla="*/ 1728 w 1728"/>
              <a:gd name="T42" fmla="*/ 1152 h 11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28" h="1152">
                <a:moveTo>
                  <a:pt x="0" y="864"/>
                </a:moveTo>
                <a:lnTo>
                  <a:pt x="0" y="0"/>
                </a:lnTo>
                <a:lnTo>
                  <a:pt x="1728" y="0"/>
                </a:lnTo>
                <a:lnTo>
                  <a:pt x="1728" y="816"/>
                </a:lnTo>
                <a:lnTo>
                  <a:pt x="1536" y="816"/>
                </a:lnTo>
                <a:lnTo>
                  <a:pt x="1344" y="816"/>
                </a:lnTo>
                <a:lnTo>
                  <a:pt x="1152" y="960"/>
                </a:lnTo>
                <a:lnTo>
                  <a:pt x="960" y="1104"/>
                </a:lnTo>
                <a:lnTo>
                  <a:pt x="816" y="1152"/>
                </a:lnTo>
                <a:lnTo>
                  <a:pt x="720" y="1152"/>
                </a:lnTo>
                <a:lnTo>
                  <a:pt x="384" y="1008"/>
                </a:lnTo>
                <a:lnTo>
                  <a:pt x="144" y="912"/>
                </a:lnTo>
                <a:lnTo>
                  <a:pt x="0" y="864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>
            <a:off x="228600" y="3810000"/>
            <a:ext cx="800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 rot="-5400000">
            <a:off x="-1943100" y="40767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2209800" y="2057400"/>
            <a:ext cx="0" cy="426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4953000" y="2047875"/>
            <a:ext cx="0" cy="4267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1752600" y="3733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i="1">
                <a:solidFill>
                  <a:schemeClr val="bg2"/>
                </a:solidFill>
              </a:rPr>
              <a:t>a</a:t>
            </a:r>
            <a:endParaRPr lang="ru-RU" sz="3200" i="1">
              <a:solidFill>
                <a:schemeClr val="bg2"/>
              </a:solidFill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4953000" y="3733800"/>
            <a:ext cx="452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>
                <a:solidFill>
                  <a:schemeClr val="bg2"/>
                </a:solidFill>
              </a:rPr>
              <a:t>b</a:t>
            </a:r>
            <a:endParaRPr lang="ru-RU" sz="3200" i="1">
              <a:solidFill>
                <a:schemeClr val="bg2"/>
              </a:solidFill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848600" y="3733800"/>
            <a:ext cx="411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x</a:t>
            </a:r>
            <a:endParaRPr lang="ru-RU" sz="3200" i="1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81000" y="1219200"/>
            <a:ext cx="420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y</a:t>
            </a:r>
            <a:endParaRPr lang="ru-RU" sz="3200" i="1"/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 rot="-723272">
            <a:off x="2895600" y="18288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>
                <a:solidFill>
                  <a:srgbClr val="04A85A"/>
                </a:solidFill>
              </a:rPr>
              <a:t>y = f(x)</a:t>
            </a:r>
            <a:endParaRPr lang="ru-RU" i="1">
              <a:solidFill>
                <a:srgbClr val="04A85A"/>
              </a:solidFill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57200" y="3733800"/>
            <a:ext cx="411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0</a:t>
            </a:r>
            <a:endParaRPr lang="ru-RU" sz="3200" i="1"/>
          </a:p>
        </p:txBody>
      </p:sp>
      <p:sp>
        <p:nvSpPr>
          <p:cNvPr id="56337" name="Freeform 17"/>
          <p:cNvSpPr>
            <a:spLocks/>
          </p:cNvSpPr>
          <p:nvPr/>
        </p:nvSpPr>
        <p:spPr bwMode="auto">
          <a:xfrm flipV="1">
            <a:off x="228600" y="5029200"/>
            <a:ext cx="7391400" cy="1295400"/>
          </a:xfrm>
          <a:custGeom>
            <a:avLst/>
            <a:gdLst>
              <a:gd name="T0" fmla="*/ 0 w 4656"/>
              <a:gd name="T1" fmla="*/ 0 h 816"/>
              <a:gd name="T2" fmla="*/ 2147483647 w 4656"/>
              <a:gd name="T3" fmla="*/ 2147483647 h 816"/>
              <a:gd name="T4" fmla="*/ 2147483647 w 4656"/>
              <a:gd name="T5" fmla="*/ 2147483647 h 816"/>
              <a:gd name="T6" fmla="*/ 2147483647 w 4656"/>
              <a:gd name="T7" fmla="*/ 2147483647 h 816"/>
              <a:gd name="T8" fmla="*/ 2147483647 w 4656"/>
              <a:gd name="T9" fmla="*/ 2147483647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56"/>
              <a:gd name="T16" fmla="*/ 0 h 816"/>
              <a:gd name="T17" fmla="*/ 4656 w 4656"/>
              <a:gd name="T18" fmla="*/ 816 h 8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56" h="816">
                <a:moveTo>
                  <a:pt x="0" y="0"/>
                </a:moveTo>
                <a:cubicBezTo>
                  <a:pt x="356" y="324"/>
                  <a:pt x="712" y="648"/>
                  <a:pt x="1056" y="720"/>
                </a:cubicBezTo>
                <a:cubicBezTo>
                  <a:pt x="1400" y="792"/>
                  <a:pt x="1768" y="424"/>
                  <a:pt x="2064" y="432"/>
                </a:cubicBezTo>
                <a:cubicBezTo>
                  <a:pt x="2360" y="440"/>
                  <a:pt x="2400" y="816"/>
                  <a:pt x="2832" y="768"/>
                </a:cubicBezTo>
                <a:cubicBezTo>
                  <a:pt x="3264" y="720"/>
                  <a:pt x="3960" y="432"/>
                  <a:pt x="4656" y="144"/>
                </a:cubicBezTo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 rot="-317617">
            <a:off x="2895600" y="5486400"/>
            <a:ext cx="15065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>
                <a:solidFill>
                  <a:schemeClr val="tx2"/>
                </a:solidFill>
              </a:rPr>
              <a:t>y = g(x)</a:t>
            </a:r>
            <a:endParaRPr lang="ru-RU" i="1">
              <a:solidFill>
                <a:schemeClr val="tx2"/>
              </a:solidFill>
            </a:endParaRP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1752600" y="3276600"/>
            <a:ext cx="4841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A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4953000" y="3276600"/>
            <a:ext cx="420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B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4953000" y="1905000"/>
            <a:ext cx="501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C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1752600" y="2362200"/>
            <a:ext cx="468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D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4953000" y="5257800"/>
            <a:ext cx="5492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 i="1">
                <a:solidFill>
                  <a:schemeClr val="tx2"/>
                </a:solidFill>
              </a:rPr>
              <a:t>M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1828800" y="5181600"/>
            <a:ext cx="411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P</a:t>
            </a:r>
            <a:endParaRPr lang="ru-RU" sz="3200" i="1">
              <a:solidFill>
                <a:schemeClr val="tx2"/>
              </a:solidFill>
            </a:endParaRPr>
          </a:p>
        </p:txBody>
      </p:sp>
      <p:graphicFrame>
        <p:nvGraphicFramePr>
          <p:cNvPr id="56346" name="Object 2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74639700"/>
              </p:ext>
            </p:extLst>
          </p:nvPr>
        </p:nvGraphicFramePr>
        <p:xfrm>
          <a:off x="5719291" y="672475"/>
          <a:ext cx="3236786" cy="191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Формула" r:id="rId6" imgW="1562040" imgH="965160" progId="Equation.3">
                  <p:embed/>
                </p:oleObj>
              </mc:Choice>
              <mc:Fallback>
                <p:oleObj name="Формула" r:id="rId6" imgW="1562040" imgH="96516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291" y="672475"/>
                        <a:ext cx="3236786" cy="1918326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5" name="Object 2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4216132"/>
              </p:ext>
            </p:extLst>
          </p:nvPr>
        </p:nvGraphicFramePr>
        <p:xfrm>
          <a:off x="1669122" y="685618"/>
          <a:ext cx="3959493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Формула" r:id="rId8" imgW="1562040" imgH="228600" progId="Equation.3">
                  <p:embed/>
                </p:oleObj>
              </mc:Choice>
              <mc:Fallback>
                <p:oleObj name="Формула" r:id="rId8" imgW="156204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9122" y="685618"/>
                        <a:ext cx="3959493" cy="579438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9" name="Freeform 29"/>
          <p:cNvSpPr>
            <a:spLocks/>
          </p:cNvSpPr>
          <p:nvPr/>
        </p:nvSpPr>
        <p:spPr bwMode="auto">
          <a:xfrm>
            <a:off x="609600" y="2209800"/>
            <a:ext cx="6019800" cy="774700"/>
          </a:xfrm>
          <a:custGeom>
            <a:avLst/>
            <a:gdLst>
              <a:gd name="T0" fmla="*/ 0 w 3792"/>
              <a:gd name="T1" fmla="*/ 0 h 488"/>
              <a:gd name="T2" fmla="*/ 2147483647 w 3792"/>
              <a:gd name="T3" fmla="*/ 2147483647 h 488"/>
              <a:gd name="T4" fmla="*/ 2147483647 w 3792"/>
              <a:gd name="T5" fmla="*/ 2147483647 h 488"/>
              <a:gd name="T6" fmla="*/ 2147483647 w 3792"/>
              <a:gd name="T7" fmla="*/ 2147483647 h 488"/>
              <a:gd name="T8" fmla="*/ 0 60000 65536"/>
              <a:gd name="T9" fmla="*/ 0 60000 65536"/>
              <a:gd name="T10" fmla="*/ 0 60000 65536"/>
              <a:gd name="T11" fmla="*/ 0 60000 65536"/>
              <a:gd name="T12" fmla="*/ 0 w 3792"/>
              <a:gd name="T13" fmla="*/ 0 h 488"/>
              <a:gd name="T14" fmla="*/ 3792 w 3792"/>
              <a:gd name="T15" fmla="*/ 488 h 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92" h="488">
                <a:moveTo>
                  <a:pt x="0" y="0"/>
                </a:moveTo>
                <a:cubicBezTo>
                  <a:pt x="332" y="236"/>
                  <a:pt x="664" y="472"/>
                  <a:pt x="1008" y="480"/>
                </a:cubicBezTo>
                <a:cubicBezTo>
                  <a:pt x="1352" y="488"/>
                  <a:pt x="1600" y="56"/>
                  <a:pt x="2064" y="48"/>
                </a:cubicBezTo>
                <a:cubicBezTo>
                  <a:pt x="2528" y="40"/>
                  <a:pt x="3160" y="236"/>
                  <a:pt x="3792" y="432"/>
                </a:cubicBezTo>
              </a:path>
            </a:pathLst>
          </a:custGeom>
          <a:noFill/>
          <a:ln w="57150">
            <a:solidFill>
              <a:srgbClr val="04A85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63" name="Rectangle 43"/>
          <p:cNvSpPr>
            <a:spLocks noChangeArrowheads="1"/>
          </p:cNvSpPr>
          <p:nvPr/>
        </p:nvSpPr>
        <p:spPr bwMode="auto">
          <a:xfrm>
            <a:off x="-152400" y="-88889"/>
            <a:ext cx="75438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b"/>
          <a:lstStyle/>
          <a:p>
            <a:pPr algn="ctr"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Площадь криволинейной трапеции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(3)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2" grpId="0" animBg="1"/>
      <p:bldP spid="56351" grpId="0" animBg="1"/>
      <p:bldP spid="56329" grpId="0" animBg="1"/>
      <p:bldP spid="56330" grpId="0" animBg="1"/>
      <p:bldP spid="56331" grpId="0"/>
      <p:bldP spid="56332" grpId="0"/>
      <p:bldP spid="56335" grpId="0"/>
      <p:bldP spid="56337" grpId="0" animBg="1"/>
      <p:bldP spid="56338" grpId="0"/>
      <p:bldP spid="56343" grpId="0"/>
      <p:bldP spid="56344" grpId="0"/>
      <p:bldP spid="563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3" name="Freeform 43" descr="Розовая тисненая бумага"/>
          <p:cNvSpPr>
            <a:spLocks/>
          </p:cNvSpPr>
          <p:nvPr/>
        </p:nvSpPr>
        <p:spPr bwMode="auto">
          <a:xfrm>
            <a:off x="1600200" y="3429000"/>
            <a:ext cx="2057400" cy="2743200"/>
          </a:xfrm>
          <a:custGeom>
            <a:avLst/>
            <a:gdLst>
              <a:gd name="T0" fmla="*/ 0 w 1296"/>
              <a:gd name="T1" fmla="*/ 2147483647 h 1728"/>
              <a:gd name="T2" fmla="*/ 0 w 1296"/>
              <a:gd name="T3" fmla="*/ 2147483647 h 1728"/>
              <a:gd name="T4" fmla="*/ 2147483647 w 1296"/>
              <a:gd name="T5" fmla="*/ 0 h 1728"/>
              <a:gd name="T6" fmla="*/ 2147483647 w 1296"/>
              <a:gd name="T7" fmla="*/ 2147483647 h 1728"/>
              <a:gd name="T8" fmla="*/ 0 w 1296"/>
              <a:gd name="T9" fmla="*/ 2147483647 h 17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96"/>
              <a:gd name="T16" fmla="*/ 0 h 1728"/>
              <a:gd name="T17" fmla="*/ 1296 w 1296"/>
              <a:gd name="T18" fmla="*/ 1728 h 17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96" h="1728">
                <a:moveTo>
                  <a:pt x="0" y="1728"/>
                </a:moveTo>
                <a:lnTo>
                  <a:pt x="0" y="1296"/>
                </a:lnTo>
                <a:lnTo>
                  <a:pt x="1296" y="0"/>
                </a:lnTo>
                <a:lnTo>
                  <a:pt x="1296" y="1728"/>
                </a:lnTo>
                <a:lnTo>
                  <a:pt x="0" y="1728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44" name="Freeform 44" descr="Почтовая бумага"/>
          <p:cNvSpPr>
            <a:spLocks/>
          </p:cNvSpPr>
          <p:nvPr/>
        </p:nvSpPr>
        <p:spPr bwMode="auto">
          <a:xfrm>
            <a:off x="1600200" y="3429000"/>
            <a:ext cx="2057400" cy="2743200"/>
          </a:xfrm>
          <a:custGeom>
            <a:avLst/>
            <a:gdLst>
              <a:gd name="T0" fmla="*/ 0 w 1296"/>
              <a:gd name="T1" fmla="*/ 2147483647 h 1728"/>
              <a:gd name="T2" fmla="*/ 0 w 1296"/>
              <a:gd name="T3" fmla="*/ 2147483647 h 1728"/>
              <a:gd name="T4" fmla="*/ 2147483647 w 1296"/>
              <a:gd name="T5" fmla="*/ 2147483647 h 1728"/>
              <a:gd name="T6" fmla="*/ 2147483647 w 1296"/>
              <a:gd name="T7" fmla="*/ 2147483647 h 1728"/>
              <a:gd name="T8" fmla="*/ 2147483647 w 1296"/>
              <a:gd name="T9" fmla="*/ 2147483647 h 1728"/>
              <a:gd name="T10" fmla="*/ 2147483647 w 1296"/>
              <a:gd name="T11" fmla="*/ 2147483647 h 1728"/>
              <a:gd name="T12" fmla="*/ 2147483647 w 1296"/>
              <a:gd name="T13" fmla="*/ 2147483647 h 1728"/>
              <a:gd name="T14" fmla="*/ 2147483647 w 1296"/>
              <a:gd name="T15" fmla="*/ 2147483647 h 1728"/>
              <a:gd name="T16" fmla="*/ 2147483647 w 1296"/>
              <a:gd name="T17" fmla="*/ 2147483647 h 1728"/>
              <a:gd name="T18" fmla="*/ 2147483647 w 1296"/>
              <a:gd name="T19" fmla="*/ 2147483647 h 1728"/>
              <a:gd name="T20" fmla="*/ 2147483647 w 1296"/>
              <a:gd name="T21" fmla="*/ 0 h 1728"/>
              <a:gd name="T22" fmla="*/ 2147483647 w 1296"/>
              <a:gd name="T23" fmla="*/ 2147483647 h 1728"/>
              <a:gd name="T24" fmla="*/ 0 w 1296"/>
              <a:gd name="T25" fmla="*/ 2147483647 h 172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96"/>
              <a:gd name="T40" fmla="*/ 0 h 1728"/>
              <a:gd name="T41" fmla="*/ 1296 w 1296"/>
              <a:gd name="T42" fmla="*/ 1728 h 172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96" h="1728">
                <a:moveTo>
                  <a:pt x="0" y="1728"/>
                </a:moveTo>
                <a:lnTo>
                  <a:pt x="0" y="1296"/>
                </a:lnTo>
                <a:lnTo>
                  <a:pt x="144" y="1536"/>
                </a:lnTo>
                <a:lnTo>
                  <a:pt x="288" y="1680"/>
                </a:lnTo>
                <a:lnTo>
                  <a:pt x="432" y="1728"/>
                </a:lnTo>
                <a:lnTo>
                  <a:pt x="576" y="1680"/>
                </a:lnTo>
                <a:lnTo>
                  <a:pt x="720" y="1536"/>
                </a:lnTo>
                <a:lnTo>
                  <a:pt x="864" y="1296"/>
                </a:lnTo>
                <a:lnTo>
                  <a:pt x="1008" y="960"/>
                </a:lnTo>
                <a:lnTo>
                  <a:pt x="1152" y="576"/>
                </a:lnTo>
                <a:lnTo>
                  <a:pt x="1296" y="0"/>
                </a:lnTo>
                <a:lnTo>
                  <a:pt x="1296" y="1728"/>
                </a:lnTo>
                <a:lnTo>
                  <a:pt x="0" y="1728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23" name="Freeform 23" descr="Букет"/>
          <p:cNvSpPr>
            <a:spLocks/>
          </p:cNvSpPr>
          <p:nvPr/>
        </p:nvSpPr>
        <p:spPr bwMode="auto">
          <a:xfrm>
            <a:off x="1600200" y="3429000"/>
            <a:ext cx="2057400" cy="2743200"/>
          </a:xfrm>
          <a:custGeom>
            <a:avLst/>
            <a:gdLst>
              <a:gd name="T0" fmla="*/ 0 w 1296"/>
              <a:gd name="T1" fmla="*/ 2147483647 h 1728"/>
              <a:gd name="T2" fmla="*/ 2147483647 w 1296"/>
              <a:gd name="T3" fmla="*/ 0 h 1728"/>
              <a:gd name="T4" fmla="*/ 2147483647 w 1296"/>
              <a:gd name="T5" fmla="*/ 2147483647 h 1728"/>
              <a:gd name="T6" fmla="*/ 2147483647 w 1296"/>
              <a:gd name="T7" fmla="*/ 2147483647 h 1728"/>
              <a:gd name="T8" fmla="*/ 2147483647 w 1296"/>
              <a:gd name="T9" fmla="*/ 2147483647 h 1728"/>
              <a:gd name="T10" fmla="*/ 2147483647 w 1296"/>
              <a:gd name="T11" fmla="*/ 2147483647 h 1728"/>
              <a:gd name="T12" fmla="*/ 2147483647 w 1296"/>
              <a:gd name="T13" fmla="*/ 2147483647 h 1728"/>
              <a:gd name="T14" fmla="*/ 2147483647 w 1296"/>
              <a:gd name="T15" fmla="*/ 2147483647 h 1728"/>
              <a:gd name="T16" fmla="*/ 2147483647 w 1296"/>
              <a:gd name="T17" fmla="*/ 2147483647 h 1728"/>
              <a:gd name="T18" fmla="*/ 2147483647 w 1296"/>
              <a:gd name="T19" fmla="*/ 2147483647 h 1728"/>
              <a:gd name="T20" fmla="*/ 2147483647 w 1296"/>
              <a:gd name="T21" fmla="*/ 2147483647 h 1728"/>
              <a:gd name="T22" fmla="*/ 0 w 1296"/>
              <a:gd name="T23" fmla="*/ 2147483647 h 172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6"/>
              <a:gd name="T37" fmla="*/ 0 h 1728"/>
              <a:gd name="T38" fmla="*/ 1296 w 1296"/>
              <a:gd name="T39" fmla="*/ 1728 h 172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6" h="1728">
                <a:moveTo>
                  <a:pt x="0" y="1296"/>
                </a:moveTo>
                <a:lnTo>
                  <a:pt x="1296" y="0"/>
                </a:lnTo>
                <a:lnTo>
                  <a:pt x="1152" y="528"/>
                </a:lnTo>
                <a:lnTo>
                  <a:pt x="1008" y="960"/>
                </a:lnTo>
                <a:lnTo>
                  <a:pt x="864" y="1296"/>
                </a:lnTo>
                <a:lnTo>
                  <a:pt x="720" y="1536"/>
                </a:lnTo>
                <a:lnTo>
                  <a:pt x="576" y="1680"/>
                </a:lnTo>
                <a:lnTo>
                  <a:pt x="432" y="1728"/>
                </a:lnTo>
                <a:lnTo>
                  <a:pt x="336" y="1728"/>
                </a:lnTo>
                <a:lnTo>
                  <a:pt x="192" y="1584"/>
                </a:lnTo>
                <a:lnTo>
                  <a:pt x="48" y="1440"/>
                </a:lnTo>
                <a:lnTo>
                  <a:pt x="0" y="1296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76200"/>
            <a:ext cx="2667000" cy="715963"/>
          </a:xfrm>
          <a:effectLst>
            <a:outerShdw dist="35921" dir="2700000" algn="ctr" rotWithShape="0">
              <a:schemeClr val="tx1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Пример 1:</a:t>
            </a:r>
            <a:endParaRPr lang="ru-RU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8" name="Object 28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2212410"/>
              </p:ext>
            </p:extLst>
          </p:nvPr>
        </p:nvGraphicFramePr>
        <p:xfrm>
          <a:off x="6052769" y="1197920"/>
          <a:ext cx="2982060" cy="447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Формула" r:id="rId6" imgW="1523880" imgH="228600" progId="Equation.3">
                  <p:embed/>
                </p:oleObj>
              </mc:Choice>
              <mc:Fallback>
                <p:oleObj name="Формула" r:id="rId6" imgW="1523880" imgH="2286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2769" y="1197920"/>
                        <a:ext cx="2982060" cy="447309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3" name="Object 3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801667780"/>
              </p:ext>
            </p:extLst>
          </p:nvPr>
        </p:nvGraphicFramePr>
        <p:xfrm>
          <a:off x="5893897" y="1877364"/>
          <a:ext cx="3165966" cy="894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Формула" r:id="rId8" imgW="1663560" imgH="469800" progId="Equation.3">
                  <p:embed/>
                </p:oleObj>
              </mc:Choice>
              <mc:Fallback>
                <p:oleObj name="Формула" r:id="rId8" imgW="1663560" imgH="469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3897" y="1877364"/>
                        <a:ext cx="3165966" cy="894204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7" name="Object 3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760518908"/>
              </p:ext>
            </p:extLst>
          </p:nvPr>
        </p:nvGraphicFramePr>
        <p:xfrm>
          <a:off x="4572000" y="4058207"/>
          <a:ext cx="4462830" cy="751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Формула" r:id="rId10" imgW="2565360" imgH="431640" progId="Equation.3">
                  <p:embed/>
                </p:oleObj>
              </mc:Choice>
              <mc:Fallback>
                <p:oleObj name="Формула" r:id="rId10" imgW="2565360" imgH="43164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058207"/>
                        <a:ext cx="4462830" cy="751170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1" name="Object 41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98859702"/>
              </p:ext>
            </p:extLst>
          </p:nvPr>
        </p:nvGraphicFramePr>
        <p:xfrm>
          <a:off x="4933952" y="2979946"/>
          <a:ext cx="4100877" cy="869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Формула" r:id="rId12" imgW="2514600" imgH="533160" progId="Equation.3">
                  <p:embed/>
                </p:oleObj>
              </mc:Choice>
              <mc:Fallback>
                <p:oleObj name="Формула" r:id="rId12" imgW="2514600" imgH="5331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3952" y="2979946"/>
                        <a:ext cx="4100877" cy="869883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4"/>
          <p:cNvSpPr>
            <a:spLocks noChangeArrowheads="1"/>
          </p:cNvSpPr>
          <p:nvPr/>
        </p:nvSpPr>
        <p:spPr bwMode="auto">
          <a:xfrm>
            <a:off x="838200" y="228600"/>
            <a:ext cx="72390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lnSpc>
                <a:spcPct val="110000"/>
              </a:lnSpc>
            </a:pPr>
            <a:r>
              <a:rPr lang="ru-RU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вычислить площадь фигуры, </a:t>
            </a:r>
            <a:endParaRPr lang="en-US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lnSpc>
                <a:spcPct val="120000"/>
              </a:lnSpc>
            </a:pPr>
            <a:r>
              <a:rPr lang="ru-RU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ограниченной линиями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baseline="30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y = x + 2.</a:t>
            </a:r>
            <a:endParaRPr lang="ru-RU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9" name="Line 5"/>
          <p:cNvSpPr>
            <a:spLocks noChangeShapeType="1"/>
          </p:cNvSpPr>
          <p:nvPr/>
        </p:nvSpPr>
        <p:spPr bwMode="auto">
          <a:xfrm>
            <a:off x="0" y="6172200"/>
            <a:ext cx="579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Line 6"/>
          <p:cNvSpPr>
            <a:spLocks noChangeShapeType="1"/>
          </p:cNvSpPr>
          <p:nvPr/>
        </p:nvSpPr>
        <p:spPr bwMode="auto">
          <a:xfrm rot="-5400000">
            <a:off x="-419100" y="4152900"/>
            <a:ext cx="541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Text Box 7"/>
          <p:cNvSpPr txBox="1">
            <a:spLocks noChangeArrowheads="1"/>
          </p:cNvSpPr>
          <p:nvPr/>
        </p:nvSpPr>
        <p:spPr bwMode="auto">
          <a:xfrm>
            <a:off x="5410200" y="6172200"/>
            <a:ext cx="411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x</a:t>
            </a:r>
            <a:endParaRPr lang="ru-RU" sz="3200" i="1"/>
          </a:p>
        </p:txBody>
      </p:sp>
      <p:sp>
        <p:nvSpPr>
          <p:cNvPr id="12302" name="Text Box 8"/>
          <p:cNvSpPr txBox="1">
            <a:spLocks noChangeArrowheads="1"/>
          </p:cNvSpPr>
          <p:nvPr/>
        </p:nvSpPr>
        <p:spPr bwMode="auto">
          <a:xfrm>
            <a:off x="1828800" y="1371600"/>
            <a:ext cx="420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/>
              <a:t>y</a:t>
            </a:r>
            <a:endParaRPr lang="ru-RU" sz="3200" i="1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V="1">
            <a:off x="228600" y="1371600"/>
            <a:ext cx="5486400" cy="54864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14" name="Freeform 14"/>
          <p:cNvSpPr>
            <a:spLocks/>
          </p:cNvSpPr>
          <p:nvPr/>
        </p:nvSpPr>
        <p:spPr bwMode="auto">
          <a:xfrm>
            <a:off x="457200" y="1447800"/>
            <a:ext cx="3657600" cy="4724400"/>
          </a:xfrm>
          <a:custGeom>
            <a:avLst/>
            <a:gdLst>
              <a:gd name="T0" fmla="*/ 0 w 2592"/>
              <a:gd name="T1" fmla="*/ 0 h 3888"/>
              <a:gd name="T2" fmla="*/ 2147483647 w 2592"/>
              <a:gd name="T3" fmla="*/ 2147483647 h 3888"/>
              <a:gd name="T4" fmla="*/ 2147483647 w 2592"/>
              <a:gd name="T5" fmla="*/ 2147483647 h 3888"/>
              <a:gd name="T6" fmla="*/ 2147483647 w 2592"/>
              <a:gd name="T7" fmla="*/ 2147483647 h 3888"/>
              <a:gd name="T8" fmla="*/ 2147483647 w 2592"/>
              <a:gd name="T9" fmla="*/ 2147483647 h 3888"/>
              <a:gd name="T10" fmla="*/ 2147483647 w 2592"/>
              <a:gd name="T11" fmla="*/ 2147483647 h 3888"/>
              <a:gd name="T12" fmla="*/ 2147483647 w 2592"/>
              <a:gd name="T13" fmla="*/ 0 h 388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592"/>
              <a:gd name="T22" fmla="*/ 0 h 3888"/>
              <a:gd name="T23" fmla="*/ 2592 w 2592"/>
              <a:gd name="T24" fmla="*/ 3888 h 388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592" h="3888">
                <a:moveTo>
                  <a:pt x="0" y="0"/>
                </a:moveTo>
                <a:cubicBezTo>
                  <a:pt x="144" y="792"/>
                  <a:pt x="288" y="1584"/>
                  <a:pt x="432" y="2160"/>
                </a:cubicBezTo>
                <a:cubicBezTo>
                  <a:pt x="576" y="2736"/>
                  <a:pt x="720" y="3168"/>
                  <a:pt x="864" y="3456"/>
                </a:cubicBezTo>
                <a:cubicBezTo>
                  <a:pt x="1008" y="3744"/>
                  <a:pt x="1152" y="3888"/>
                  <a:pt x="1296" y="3888"/>
                </a:cubicBezTo>
                <a:cubicBezTo>
                  <a:pt x="1440" y="3888"/>
                  <a:pt x="1584" y="3744"/>
                  <a:pt x="1728" y="3456"/>
                </a:cubicBezTo>
                <a:cubicBezTo>
                  <a:pt x="1872" y="3168"/>
                  <a:pt x="2016" y="2736"/>
                  <a:pt x="2160" y="2160"/>
                </a:cubicBezTo>
                <a:cubicBezTo>
                  <a:pt x="2304" y="1584"/>
                  <a:pt x="2448" y="792"/>
                  <a:pt x="2592" y="0"/>
                </a:cubicBezTo>
              </a:path>
            </a:pathLst>
          </a:custGeom>
          <a:noFill/>
          <a:ln w="76200">
            <a:solidFill>
              <a:srgbClr val="04A85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1524000" y="5410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3581400" y="3352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1600200" y="5486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3657600" y="34290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19" name="Rectangle 19"/>
          <p:cNvSpPr>
            <a:spLocks noChangeArrowheads="1"/>
          </p:cNvSpPr>
          <p:nvPr/>
        </p:nvSpPr>
        <p:spPr bwMode="auto">
          <a:xfrm rot="4597709">
            <a:off x="111919" y="3621881"/>
            <a:ext cx="127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i="1">
                <a:solidFill>
                  <a:srgbClr val="04A85A"/>
                </a:solidFill>
              </a:rPr>
              <a:t>y = x</a:t>
            </a:r>
            <a:r>
              <a:rPr lang="en-US" sz="3200" i="1" baseline="30000">
                <a:solidFill>
                  <a:srgbClr val="04A85A"/>
                </a:solidFill>
              </a:rPr>
              <a:t>2</a:t>
            </a:r>
            <a:endParaRPr lang="ru-RU" sz="3200" i="1" baseline="30000">
              <a:solidFill>
                <a:srgbClr val="04A85A"/>
              </a:solidFill>
            </a:endParaRP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 rot="-2667124">
            <a:off x="3733800" y="1752600"/>
            <a:ext cx="1820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tx2"/>
                </a:solidFill>
              </a:rPr>
              <a:t>y = x + 2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295400" y="6172200"/>
            <a:ext cx="5318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/>
              <a:t>-1</a:t>
            </a:r>
            <a:endParaRPr lang="ru-RU" i="1"/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3505200" y="61722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/>
              <a:t>2</a:t>
            </a:r>
            <a:endParaRPr lang="ru-RU" i="1"/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1143000" y="5715000"/>
            <a:ext cx="4841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 i="1">
                <a:solidFill>
                  <a:schemeClr val="tx2"/>
                </a:solidFill>
              </a:rPr>
              <a:t>A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1447800" y="4876800"/>
            <a:ext cx="42068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 i="1">
                <a:solidFill>
                  <a:schemeClr val="tx2"/>
                </a:solidFill>
              </a:rPr>
              <a:t>B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1227" name="Text Box 27"/>
          <p:cNvSpPr txBox="1">
            <a:spLocks noChangeArrowheads="1"/>
          </p:cNvSpPr>
          <p:nvPr/>
        </p:nvSpPr>
        <p:spPr bwMode="auto">
          <a:xfrm>
            <a:off x="2286000" y="60960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i="1">
                <a:solidFill>
                  <a:schemeClr val="tx2"/>
                </a:solidFill>
              </a:rPr>
              <a:t>O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3657600" y="5715000"/>
            <a:ext cx="46831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 i="1">
                <a:solidFill>
                  <a:schemeClr val="tx2"/>
                </a:solidFill>
              </a:rPr>
              <a:t>D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3200400" y="2971800"/>
            <a:ext cx="50165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3200" i="1">
                <a:solidFill>
                  <a:schemeClr val="tx2"/>
                </a:solidFill>
              </a:rPr>
              <a:t>C</a:t>
            </a:r>
            <a:endParaRPr lang="ru-RU" sz="3200" i="1">
              <a:solidFill>
                <a:schemeClr val="tx2"/>
              </a:solidFill>
            </a:endParaRP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1905000" y="4419600"/>
            <a:ext cx="3825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i="1"/>
              <a:t>2</a:t>
            </a:r>
            <a:endParaRPr lang="ru-RU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2000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2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51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51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1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51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3" grpId="0" animBg="1"/>
      <p:bldP spid="51243" grpId="1" animBg="1"/>
      <p:bldP spid="51244" grpId="0" animBg="1"/>
      <p:bldP spid="51244" grpId="1" animBg="1"/>
      <p:bldP spid="51223" grpId="0" animBg="1"/>
      <p:bldP spid="51223" grpId="1" animBg="1"/>
      <p:bldP spid="51223" grpId="2" animBg="1"/>
      <p:bldP spid="51210" grpId="0" animBg="1"/>
      <p:bldP spid="51214" grpId="0" animBg="1"/>
      <p:bldP spid="51215" grpId="0" animBg="1"/>
      <p:bldP spid="51216" grpId="0" animBg="1"/>
      <p:bldP spid="51217" grpId="0" animBg="1"/>
      <p:bldP spid="51218" grpId="0" animBg="1"/>
      <p:bldP spid="51219" grpId="0"/>
      <p:bldP spid="51220" grpId="0"/>
      <p:bldP spid="51221" grpId="0"/>
      <p:bldP spid="51222" grpId="0"/>
      <p:bldP spid="51227" grpId="0"/>
      <p:bldP spid="512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7188" y="642938"/>
            <a:ext cx="82867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Функция 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первообразной </a:t>
            </a:r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функции 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некотором промежутке, если для всех </a:t>
            </a: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этого промежутка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857375" y="3643313"/>
          <a:ext cx="5224463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Формула" r:id="rId4" imgW="825480" imgH="203040" progId="Equation.3">
                  <p:embed/>
                </p:oleObj>
              </mc:Choice>
              <mc:Fallback>
                <p:oleObj name="Формула" r:id="rId4" imgW="8254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3643313"/>
                        <a:ext cx="5224463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1500" y="1357313"/>
            <a:ext cx="7786688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первообразная для функции </a:t>
            </a:r>
            <a:r>
              <a:rPr lang="en-US" sz="32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некотором промежутке, то функция </a:t>
            </a: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F(x)+C </a:t>
            </a:r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также является первообразной функции </a:t>
            </a:r>
            <a:r>
              <a:rPr lang="en-US" sz="32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этом промежутке, где </a:t>
            </a:r>
            <a:r>
              <a:rPr lang="en-US" sz="3200" b="1" i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–произвольная постоянная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876300" y="228600"/>
            <a:ext cx="7391400" cy="731838"/>
          </a:xfrm>
          <a:effectLst>
            <a:outerShdw dist="35921" dir="2700000" algn="ctr" rotWithShape="0">
              <a:schemeClr val="tx1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Таблица первообразных</a:t>
            </a:r>
          </a:p>
        </p:txBody>
      </p:sp>
      <p:sp>
        <p:nvSpPr>
          <p:cNvPr id="2075" name="Rectangle 6"/>
          <p:cNvSpPr>
            <a:spLocks noChangeArrowheads="1"/>
          </p:cNvSpPr>
          <p:nvPr/>
        </p:nvSpPr>
        <p:spPr bwMode="auto">
          <a:xfrm>
            <a:off x="-260604000" y="-571711138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i="1">
                <a:solidFill>
                  <a:schemeClr val="tx2"/>
                </a:solidFill>
              </a:rPr>
              <a:t>f(x)</a:t>
            </a:r>
            <a:endParaRPr lang="ru-RU" sz="3600" i="1">
              <a:solidFill>
                <a:schemeClr val="tx2"/>
              </a:solidFill>
            </a:endParaRPr>
          </a:p>
        </p:txBody>
      </p:sp>
      <p:sp>
        <p:nvSpPr>
          <p:cNvPr id="2076" name="Rectangle 7"/>
          <p:cNvSpPr>
            <a:spLocks noChangeArrowheads="1"/>
          </p:cNvSpPr>
          <p:nvPr/>
        </p:nvSpPr>
        <p:spPr bwMode="auto">
          <a:xfrm>
            <a:off x="-265176000" y="-571711138"/>
            <a:ext cx="1004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i="1">
                <a:solidFill>
                  <a:schemeClr val="tx2"/>
                </a:solidFill>
              </a:rPr>
              <a:t>F(x)</a:t>
            </a:r>
            <a:endParaRPr lang="ru-RU" sz="3600" i="1">
              <a:solidFill>
                <a:schemeClr val="tx2"/>
              </a:solidFill>
            </a:endParaRPr>
          </a:p>
        </p:txBody>
      </p:sp>
      <p:sp>
        <p:nvSpPr>
          <p:cNvPr id="2077" name="Rectangle 28"/>
          <p:cNvSpPr>
            <a:spLocks noChangeArrowheads="1"/>
          </p:cNvSpPr>
          <p:nvPr/>
        </p:nvSpPr>
        <p:spPr bwMode="auto">
          <a:xfrm>
            <a:off x="-260604000" y="-571711138"/>
            <a:ext cx="1004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i="1">
                <a:solidFill>
                  <a:schemeClr val="tx2"/>
                </a:solidFill>
              </a:rPr>
              <a:t>F(x)</a:t>
            </a:r>
            <a:endParaRPr lang="ru-RU" sz="3600" i="1">
              <a:solidFill>
                <a:schemeClr val="tx2"/>
              </a:solidFill>
            </a:endParaRPr>
          </a:p>
        </p:txBody>
      </p:sp>
      <p:grpSp>
        <p:nvGrpSpPr>
          <p:cNvPr id="2079" name="Group 77"/>
          <p:cNvGrpSpPr>
            <a:grpSpLocks/>
          </p:cNvGrpSpPr>
          <p:nvPr/>
        </p:nvGrpSpPr>
        <p:grpSpPr bwMode="auto">
          <a:xfrm>
            <a:off x="500063" y="1285875"/>
            <a:ext cx="7786687" cy="4500563"/>
            <a:chOff x="0" y="860"/>
            <a:chExt cx="5760" cy="3460"/>
          </a:xfrm>
        </p:grpSpPr>
        <p:sp>
          <p:nvSpPr>
            <p:cNvPr id="2080" name="Rectangle 69"/>
            <p:cNvSpPr>
              <a:spLocks noChangeArrowheads="1"/>
            </p:cNvSpPr>
            <p:nvPr/>
          </p:nvSpPr>
          <p:spPr bwMode="auto">
            <a:xfrm>
              <a:off x="0" y="860"/>
              <a:ext cx="5760" cy="432"/>
            </a:xfrm>
            <a:prstGeom prst="rect">
              <a:avLst/>
            </a:prstGeom>
            <a:solidFill>
              <a:srgbClr val="CAFE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50" name="Object 9"/>
            <p:cNvGraphicFramePr>
              <a:graphicFrameLocks noChangeAspect="1"/>
            </p:cNvGraphicFramePr>
            <p:nvPr/>
          </p:nvGraphicFramePr>
          <p:xfrm>
            <a:off x="288" y="1291"/>
            <a:ext cx="864" cy="5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2" name="Формула" r:id="rId3" imgW="622080" imgH="419040" progId="Equation.3">
                    <p:embed/>
                  </p:oleObj>
                </mc:Choice>
                <mc:Fallback>
                  <p:oleObj name="Формула" r:id="rId3" imgW="622080" imgH="4190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291"/>
                          <a:ext cx="864" cy="5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12"/>
            <p:cNvGraphicFramePr>
              <a:graphicFrameLocks noChangeAspect="1"/>
            </p:cNvGraphicFramePr>
            <p:nvPr/>
          </p:nvGraphicFramePr>
          <p:xfrm>
            <a:off x="1942" y="2011"/>
            <a:ext cx="388" cy="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3" name="Формула" r:id="rId5" imgW="253800" imgH="215640" progId="Equation.3">
                    <p:embed/>
                  </p:oleObj>
                </mc:Choice>
                <mc:Fallback>
                  <p:oleObj name="Формула" r:id="rId5" imgW="253800" imgH="21564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42" y="2011"/>
                          <a:ext cx="388" cy="3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15"/>
            <p:cNvGraphicFramePr>
              <a:graphicFrameLocks noChangeAspect="1"/>
            </p:cNvGraphicFramePr>
            <p:nvPr/>
          </p:nvGraphicFramePr>
          <p:xfrm>
            <a:off x="192" y="1884"/>
            <a:ext cx="1008" cy="6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4" name="Формула" r:id="rId7" imgW="723600" imgH="431640" progId="Equation.3">
                    <p:embed/>
                  </p:oleObj>
                </mc:Choice>
                <mc:Fallback>
                  <p:oleObj name="Формула" r:id="rId7" imgW="723600" imgH="43164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1884"/>
                          <a:ext cx="1008" cy="6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1" name="Line 4"/>
            <p:cNvSpPr>
              <a:spLocks noChangeShapeType="1"/>
            </p:cNvSpPr>
            <p:nvPr/>
          </p:nvSpPr>
          <p:spPr bwMode="auto">
            <a:xfrm>
              <a:off x="1392" y="860"/>
              <a:ext cx="0" cy="34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2" name="Line 5"/>
            <p:cNvSpPr>
              <a:spLocks noChangeShapeType="1"/>
            </p:cNvSpPr>
            <p:nvPr/>
          </p:nvSpPr>
          <p:spPr bwMode="auto">
            <a:xfrm>
              <a:off x="0" y="1292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3" name="Line 11"/>
            <p:cNvSpPr>
              <a:spLocks noChangeShapeType="1"/>
            </p:cNvSpPr>
            <p:nvPr/>
          </p:nvSpPr>
          <p:spPr bwMode="auto">
            <a:xfrm>
              <a:off x="0" y="1868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4" name="Line 14"/>
            <p:cNvSpPr>
              <a:spLocks noChangeShapeType="1"/>
            </p:cNvSpPr>
            <p:nvPr/>
          </p:nvSpPr>
          <p:spPr bwMode="auto">
            <a:xfrm>
              <a:off x="0" y="2492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5" name="Line 19"/>
            <p:cNvSpPr>
              <a:spLocks noChangeShapeType="1"/>
            </p:cNvSpPr>
            <p:nvPr/>
          </p:nvSpPr>
          <p:spPr bwMode="auto">
            <a:xfrm>
              <a:off x="0" y="2828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6" name="Line 20"/>
            <p:cNvSpPr>
              <a:spLocks noChangeShapeType="1"/>
            </p:cNvSpPr>
            <p:nvPr/>
          </p:nvSpPr>
          <p:spPr bwMode="auto">
            <a:xfrm>
              <a:off x="0" y="3740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7" name="Line 21"/>
            <p:cNvSpPr>
              <a:spLocks noChangeShapeType="1"/>
            </p:cNvSpPr>
            <p:nvPr/>
          </p:nvSpPr>
          <p:spPr bwMode="auto">
            <a:xfrm>
              <a:off x="0" y="3164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8" name="Line 26"/>
            <p:cNvSpPr>
              <a:spLocks noChangeShapeType="1"/>
            </p:cNvSpPr>
            <p:nvPr/>
          </p:nvSpPr>
          <p:spPr bwMode="auto">
            <a:xfrm>
              <a:off x="2880" y="860"/>
              <a:ext cx="0" cy="34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9" name="Line 27"/>
            <p:cNvSpPr>
              <a:spLocks noChangeShapeType="1"/>
            </p:cNvSpPr>
            <p:nvPr/>
          </p:nvSpPr>
          <p:spPr bwMode="auto">
            <a:xfrm>
              <a:off x="4368" y="860"/>
              <a:ext cx="0" cy="34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Rectangle 29"/>
            <p:cNvSpPr>
              <a:spLocks noChangeArrowheads="1"/>
            </p:cNvSpPr>
            <p:nvPr/>
          </p:nvSpPr>
          <p:spPr bwMode="auto">
            <a:xfrm>
              <a:off x="4848" y="860"/>
              <a:ext cx="5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chemeClr val="tx2"/>
                  </a:solidFill>
                </a:rPr>
                <a:t>f(x)</a:t>
              </a:r>
              <a:endParaRPr lang="ru-RU" sz="3600" i="1">
                <a:solidFill>
                  <a:schemeClr val="tx2"/>
                </a:solidFill>
              </a:endParaRPr>
            </a:p>
          </p:txBody>
        </p:sp>
        <p:graphicFrame>
          <p:nvGraphicFramePr>
            <p:cNvPr id="2053" name="Object 34"/>
            <p:cNvGraphicFramePr>
              <a:graphicFrameLocks noChangeAspect="1"/>
            </p:cNvGraphicFramePr>
            <p:nvPr/>
          </p:nvGraphicFramePr>
          <p:xfrm>
            <a:off x="1833" y="3171"/>
            <a:ext cx="654" cy="5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5" name="Формула" r:id="rId9" imgW="482400" imgH="406080" progId="Equation.3">
                    <p:embed/>
                  </p:oleObj>
                </mc:Choice>
                <mc:Fallback>
                  <p:oleObj name="Формула" r:id="rId9" imgW="482400" imgH="40608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3" y="3171"/>
                          <a:ext cx="654" cy="5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4" name="Object 37"/>
            <p:cNvGraphicFramePr>
              <a:graphicFrameLocks noChangeAspect="1"/>
            </p:cNvGraphicFramePr>
            <p:nvPr/>
          </p:nvGraphicFramePr>
          <p:xfrm>
            <a:off x="1824" y="3740"/>
            <a:ext cx="624" cy="5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6" name="Формула" r:id="rId11" imgW="444240" imgH="406080" progId="Equation.3">
                    <p:embed/>
                  </p:oleObj>
                </mc:Choice>
                <mc:Fallback>
                  <p:oleObj name="Формула" r:id="rId11" imgW="444240" imgH="406080" progId="Equation.3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3740"/>
                          <a:ext cx="624" cy="5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5" name="Object 42"/>
            <p:cNvGraphicFramePr>
              <a:graphicFrameLocks noChangeAspect="1"/>
            </p:cNvGraphicFramePr>
            <p:nvPr/>
          </p:nvGraphicFramePr>
          <p:xfrm>
            <a:off x="3360" y="1885"/>
            <a:ext cx="624" cy="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7" name="Формула" r:id="rId13" imgW="431640" imgH="406080" progId="Equation.3">
                    <p:embed/>
                  </p:oleObj>
                </mc:Choice>
                <mc:Fallback>
                  <p:oleObj name="Формула" r:id="rId13" imgW="431640" imgH="40608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1885"/>
                          <a:ext cx="624" cy="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6" name="Object 44"/>
            <p:cNvGraphicFramePr>
              <a:graphicFrameLocks noChangeAspect="1"/>
            </p:cNvGraphicFramePr>
            <p:nvPr/>
          </p:nvGraphicFramePr>
          <p:xfrm>
            <a:off x="4883" y="1292"/>
            <a:ext cx="409" cy="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8" name="Формула" r:id="rId15" imgW="304560" imgH="419040" progId="Equation.3">
                    <p:embed/>
                  </p:oleObj>
                </mc:Choice>
                <mc:Fallback>
                  <p:oleObj name="Формула" r:id="rId15" imgW="304560" imgH="41904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3" y="1292"/>
                          <a:ext cx="409" cy="5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7" name="Object 46"/>
            <p:cNvGraphicFramePr>
              <a:graphicFrameLocks noChangeAspect="1"/>
            </p:cNvGraphicFramePr>
            <p:nvPr/>
          </p:nvGraphicFramePr>
          <p:xfrm>
            <a:off x="4804" y="3172"/>
            <a:ext cx="568" cy="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9" name="Формула" r:id="rId17" imgW="406080" imgH="406080" progId="Equation.3">
                    <p:embed/>
                  </p:oleObj>
                </mc:Choice>
                <mc:Fallback>
                  <p:oleObj name="Формула" r:id="rId17" imgW="406080" imgH="406080" progId="Equation.3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4" y="3172"/>
                          <a:ext cx="568" cy="5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" name="Object 47"/>
            <p:cNvGraphicFramePr>
              <a:graphicFrameLocks noChangeAspect="1"/>
            </p:cNvGraphicFramePr>
            <p:nvPr/>
          </p:nvGraphicFramePr>
          <p:xfrm>
            <a:off x="4752" y="3734"/>
            <a:ext cx="720" cy="5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0" name="Формула" r:id="rId19" imgW="545760" imgH="444240" progId="Equation.3">
                    <p:embed/>
                  </p:oleObj>
                </mc:Choice>
                <mc:Fallback>
                  <p:oleObj name="Формула" r:id="rId19" imgW="545760" imgH="44424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" y="3734"/>
                          <a:ext cx="720" cy="5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1" name="Line 49"/>
            <p:cNvSpPr>
              <a:spLocks noChangeShapeType="1"/>
            </p:cNvSpPr>
            <p:nvPr/>
          </p:nvSpPr>
          <p:spPr bwMode="auto">
            <a:xfrm>
              <a:off x="0" y="860"/>
              <a:ext cx="0" cy="34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Line 50"/>
            <p:cNvSpPr>
              <a:spLocks noChangeShapeType="1"/>
            </p:cNvSpPr>
            <p:nvPr/>
          </p:nvSpPr>
          <p:spPr bwMode="auto">
            <a:xfrm>
              <a:off x="5743" y="860"/>
              <a:ext cx="0" cy="34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93" name="Line 51"/>
            <p:cNvSpPr>
              <a:spLocks noChangeShapeType="1"/>
            </p:cNvSpPr>
            <p:nvPr/>
          </p:nvSpPr>
          <p:spPr bwMode="auto">
            <a:xfrm>
              <a:off x="0" y="4306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94" name="Line 52"/>
            <p:cNvSpPr>
              <a:spLocks noChangeShapeType="1"/>
            </p:cNvSpPr>
            <p:nvPr/>
          </p:nvSpPr>
          <p:spPr bwMode="auto">
            <a:xfrm>
              <a:off x="0" y="860"/>
              <a:ext cx="5760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2059" name="Object 53"/>
            <p:cNvGraphicFramePr>
              <a:graphicFrameLocks noChangeAspect="1"/>
            </p:cNvGraphicFramePr>
            <p:nvPr/>
          </p:nvGraphicFramePr>
          <p:xfrm>
            <a:off x="2016" y="1388"/>
            <a:ext cx="336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1" name="Формула" r:id="rId21" imgW="190440" imgH="190440" progId="Equation.3">
                    <p:embed/>
                  </p:oleObj>
                </mc:Choice>
                <mc:Fallback>
                  <p:oleObj name="Формула" r:id="rId21" imgW="190440" imgH="190440" progId="Equation.3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1388"/>
                          <a:ext cx="336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0" name="Object 54"/>
            <p:cNvGraphicFramePr>
              <a:graphicFrameLocks noChangeAspect="1"/>
            </p:cNvGraphicFramePr>
            <p:nvPr/>
          </p:nvGraphicFramePr>
          <p:xfrm>
            <a:off x="3312" y="1436"/>
            <a:ext cx="720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2" name="Формула" r:id="rId23" imgW="482400" imgH="203040" progId="Equation.3">
                    <p:embed/>
                  </p:oleObj>
                </mc:Choice>
                <mc:Fallback>
                  <p:oleObj name="Формула" r:id="rId23" imgW="482400" imgH="203040" progId="Equation.3">
                    <p:embed/>
                    <p:pic>
                      <p:nvPicPr>
                        <p:cNvPr id="0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1436"/>
                          <a:ext cx="720" cy="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1" name="Object 55"/>
            <p:cNvGraphicFramePr>
              <a:graphicFrameLocks noChangeAspect="1"/>
            </p:cNvGraphicFramePr>
            <p:nvPr/>
          </p:nvGraphicFramePr>
          <p:xfrm>
            <a:off x="4800" y="1998"/>
            <a:ext cx="480" cy="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3" name="Формула" r:id="rId25" imgW="304560" imgH="241200" progId="Equation.3">
                    <p:embed/>
                  </p:oleObj>
                </mc:Choice>
                <mc:Fallback>
                  <p:oleObj name="Формула" r:id="rId25" imgW="304560" imgH="241200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1998"/>
                          <a:ext cx="480" cy="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2" name="Object 56"/>
            <p:cNvGraphicFramePr>
              <a:graphicFrameLocks noChangeAspect="1"/>
            </p:cNvGraphicFramePr>
            <p:nvPr/>
          </p:nvGraphicFramePr>
          <p:xfrm>
            <a:off x="4896" y="2492"/>
            <a:ext cx="336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4" name="Формула" r:id="rId27" imgW="203040" imgH="203040" progId="Equation.3">
                    <p:embed/>
                  </p:oleObj>
                </mc:Choice>
                <mc:Fallback>
                  <p:oleObj name="Формула" r:id="rId27" imgW="203040" imgH="203040" progId="Equation.3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2492"/>
                          <a:ext cx="336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3" name="Object 57"/>
            <p:cNvGraphicFramePr>
              <a:graphicFrameLocks noChangeAspect="1"/>
            </p:cNvGraphicFramePr>
            <p:nvPr/>
          </p:nvGraphicFramePr>
          <p:xfrm>
            <a:off x="3312" y="2492"/>
            <a:ext cx="768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5" name="Формула" r:id="rId29" imgW="482400" imgH="203040" progId="Equation.3">
                    <p:embed/>
                  </p:oleObj>
                </mc:Choice>
                <mc:Fallback>
                  <p:oleObj name="Формула" r:id="rId29" imgW="482400" imgH="203040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2" y="2492"/>
                          <a:ext cx="768" cy="3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4" name="Object 58"/>
            <p:cNvGraphicFramePr>
              <a:graphicFrameLocks noChangeAspect="1"/>
            </p:cNvGraphicFramePr>
            <p:nvPr/>
          </p:nvGraphicFramePr>
          <p:xfrm>
            <a:off x="3504" y="2828"/>
            <a:ext cx="313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" name="Формула" r:id="rId31" imgW="164880" imgH="177480" progId="Equation.3">
                    <p:embed/>
                  </p:oleObj>
                </mc:Choice>
                <mc:Fallback>
                  <p:oleObj name="Формула" r:id="rId31" imgW="164880" imgH="177480" progId="Equation.3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828"/>
                          <a:ext cx="313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5" name="Object 59"/>
            <p:cNvGraphicFramePr>
              <a:graphicFrameLocks noChangeAspect="1"/>
            </p:cNvGraphicFramePr>
            <p:nvPr/>
          </p:nvGraphicFramePr>
          <p:xfrm>
            <a:off x="4848" y="2828"/>
            <a:ext cx="432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7" name="Формула" r:id="rId33" imgW="253800" imgH="177480" progId="Equation.3">
                    <p:embed/>
                  </p:oleObj>
                </mc:Choice>
                <mc:Fallback>
                  <p:oleObj name="Формула" r:id="rId33" imgW="253800" imgH="177480" progId="Equation.3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48" y="2828"/>
                          <a:ext cx="432" cy="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6" name="Object 60"/>
            <p:cNvGraphicFramePr>
              <a:graphicFrameLocks noChangeAspect="1"/>
            </p:cNvGraphicFramePr>
            <p:nvPr/>
          </p:nvGraphicFramePr>
          <p:xfrm>
            <a:off x="1872" y="2876"/>
            <a:ext cx="496" cy="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8" name="Формула" r:id="rId35" imgW="355320" imgH="190440" progId="Equation.3">
                    <p:embed/>
                  </p:oleObj>
                </mc:Choice>
                <mc:Fallback>
                  <p:oleObj name="Формула" r:id="rId35" imgW="355320" imgH="190440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876"/>
                          <a:ext cx="496" cy="2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7" name="Object 61"/>
            <p:cNvGraphicFramePr>
              <a:graphicFrameLocks noChangeAspect="1"/>
            </p:cNvGraphicFramePr>
            <p:nvPr/>
          </p:nvGraphicFramePr>
          <p:xfrm>
            <a:off x="1824" y="2540"/>
            <a:ext cx="612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9" name="Формула" r:id="rId37" imgW="419040" imgH="152280" progId="Equation.3">
                    <p:embed/>
                  </p:oleObj>
                </mc:Choice>
                <mc:Fallback>
                  <p:oleObj name="Формула" r:id="rId37" imgW="419040" imgH="152280" progId="Equation.3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540"/>
                          <a:ext cx="612" cy="2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8" name="Object 62"/>
            <p:cNvGraphicFramePr>
              <a:graphicFrameLocks noChangeAspect="1"/>
            </p:cNvGraphicFramePr>
            <p:nvPr/>
          </p:nvGraphicFramePr>
          <p:xfrm>
            <a:off x="96" y="2876"/>
            <a:ext cx="1142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" name="Формула" r:id="rId39" imgW="799920" imgH="177480" progId="Equation.3">
                    <p:embed/>
                  </p:oleObj>
                </mc:Choice>
                <mc:Fallback>
                  <p:oleObj name="Формула" r:id="rId39" imgW="799920" imgH="177480" progId="Equation.3">
                    <p:embed/>
                    <p:pic>
                      <p:nvPicPr>
                        <p:cNvPr id="0" name="Object 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2876"/>
                          <a:ext cx="1142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9" name="Object 63"/>
            <p:cNvGraphicFramePr>
              <a:graphicFrameLocks noChangeAspect="1"/>
            </p:cNvGraphicFramePr>
            <p:nvPr/>
          </p:nvGraphicFramePr>
          <p:xfrm>
            <a:off x="248" y="2524"/>
            <a:ext cx="850" cy="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1" name="Формула" r:id="rId41" imgW="609480" imgH="190440" progId="Equation.3">
                    <p:embed/>
                  </p:oleObj>
                </mc:Choice>
                <mc:Fallback>
                  <p:oleObj name="Формула" r:id="rId41" imgW="609480" imgH="190440" progId="Equation.3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" y="2524"/>
                          <a:ext cx="850" cy="2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0" name="Object 64"/>
            <p:cNvGraphicFramePr>
              <a:graphicFrameLocks noChangeAspect="1"/>
            </p:cNvGraphicFramePr>
            <p:nvPr/>
          </p:nvGraphicFramePr>
          <p:xfrm>
            <a:off x="288" y="3338"/>
            <a:ext cx="768" cy="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2" name="Формула" r:id="rId43" imgW="545760" imgH="203040" progId="Equation.3">
                    <p:embed/>
                  </p:oleObj>
                </mc:Choice>
                <mc:Fallback>
                  <p:oleObj name="Формула" r:id="rId43" imgW="545760" imgH="203040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3338"/>
                          <a:ext cx="768" cy="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1" name="Object 65"/>
            <p:cNvGraphicFramePr>
              <a:graphicFrameLocks noChangeAspect="1"/>
            </p:cNvGraphicFramePr>
            <p:nvPr/>
          </p:nvGraphicFramePr>
          <p:xfrm>
            <a:off x="137" y="3884"/>
            <a:ext cx="1071" cy="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3" name="Формула" r:id="rId45" imgW="761760" imgH="203040" progId="Equation.3">
                    <p:embed/>
                  </p:oleObj>
                </mc:Choice>
                <mc:Fallback>
                  <p:oleObj name="Формула" r:id="rId45" imgW="761760" imgH="20304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3884"/>
                          <a:ext cx="1071" cy="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2" name="Object 66"/>
            <p:cNvGraphicFramePr>
              <a:graphicFrameLocks noChangeAspect="1"/>
            </p:cNvGraphicFramePr>
            <p:nvPr/>
          </p:nvGraphicFramePr>
          <p:xfrm>
            <a:off x="3072" y="3308"/>
            <a:ext cx="1160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4" name="Формула" r:id="rId47" imgW="736560" imgH="228600" progId="Equation.3">
                    <p:embed/>
                  </p:oleObj>
                </mc:Choice>
                <mc:Fallback>
                  <p:oleObj name="Формула" r:id="rId47" imgW="736560" imgH="228600" progId="Equation.3">
                    <p:embed/>
                    <p:pic>
                      <p:nvPicPr>
                        <p:cNvPr id="0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2" y="3308"/>
                          <a:ext cx="1160" cy="3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73" name="Object 67"/>
            <p:cNvGraphicFramePr>
              <a:graphicFrameLocks noChangeAspect="1"/>
            </p:cNvGraphicFramePr>
            <p:nvPr/>
          </p:nvGraphicFramePr>
          <p:xfrm>
            <a:off x="3024" y="3884"/>
            <a:ext cx="1248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5" name="Формула" r:id="rId49" imgW="850680" imgH="190440" progId="Equation.3">
                    <p:embed/>
                  </p:oleObj>
                </mc:Choice>
                <mc:Fallback>
                  <p:oleObj name="Формула" r:id="rId49" imgW="850680" imgH="190440" progId="Equation.3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3884"/>
                          <a:ext cx="1248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5" name="Rectangle 74"/>
            <p:cNvSpPr>
              <a:spLocks noChangeArrowheads="1"/>
            </p:cNvSpPr>
            <p:nvPr/>
          </p:nvSpPr>
          <p:spPr bwMode="auto">
            <a:xfrm>
              <a:off x="1872" y="864"/>
              <a:ext cx="5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chemeClr val="tx2"/>
                  </a:solidFill>
                </a:rPr>
                <a:t>f(x)</a:t>
              </a:r>
              <a:endParaRPr lang="ru-RU" sz="3600" i="1">
                <a:solidFill>
                  <a:schemeClr val="tx2"/>
                </a:solidFill>
              </a:endParaRPr>
            </a:p>
          </p:txBody>
        </p:sp>
        <p:sp>
          <p:nvSpPr>
            <p:cNvPr id="2096" name="Rectangle 75"/>
            <p:cNvSpPr>
              <a:spLocks noChangeArrowheads="1"/>
            </p:cNvSpPr>
            <p:nvPr/>
          </p:nvSpPr>
          <p:spPr bwMode="auto">
            <a:xfrm>
              <a:off x="3360" y="864"/>
              <a:ext cx="63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chemeClr val="tx2"/>
                  </a:solidFill>
                </a:rPr>
                <a:t>F(x)</a:t>
              </a:r>
              <a:endParaRPr lang="ru-RU" sz="3600" i="1">
                <a:solidFill>
                  <a:schemeClr val="tx2"/>
                </a:solidFill>
              </a:endParaRPr>
            </a:p>
          </p:txBody>
        </p:sp>
        <p:sp>
          <p:nvSpPr>
            <p:cNvPr id="2097" name="Rectangle 76"/>
            <p:cNvSpPr>
              <a:spLocks noChangeArrowheads="1"/>
            </p:cNvSpPr>
            <p:nvPr/>
          </p:nvSpPr>
          <p:spPr bwMode="auto">
            <a:xfrm>
              <a:off x="336" y="864"/>
              <a:ext cx="63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chemeClr val="tx2"/>
                  </a:solidFill>
                </a:rPr>
                <a:t>F(x)</a:t>
              </a:r>
              <a:endParaRPr lang="ru-RU" sz="3600" i="1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1500188" y="2286000"/>
            <a:ext cx="65722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нахождения первообразных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28623" y="1484784"/>
            <a:ext cx="8501063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первообразная для функции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первообразная для функции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F(x)+G(x)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первообразная для функции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f(x)+g(x)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28687" y="0"/>
            <a:ext cx="75009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algn="ctr" eaLnBrk="1" hangingPunct="1">
              <a:buFont typeface="+mj-lt"/>
              <a:buAutoNum type="arabicPeriod"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Первообразная суммы равна сумме первообразных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7" y="1628800"/>
            <a:ext cx="8429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первообразная для функции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 </a:t>
            </a:r>
            <a:r>
              <a:rPr lang="ru-RU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–константа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то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первообразная для функции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99592" y="275309"/>
            <a:ext cx="76438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algn="ctr" eaLnBrk="1" hangingPunct="1">
              <a:buFont typeface="+mj-lt"/>
              <a:buAutoNum type="arabicPeriod" startAt="2"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Постоянный множитель можно выносить за знак первообразной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188" y="1071563"/>
            <a:ext cx="8501062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первообразная для функции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константы</a:t>
            </a:r>
            <a:r>
              <a: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причем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7000875" y="1643063"/>
          <a:ext cx="1357313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5" imgW="355320" imgH="177480" progId="Equation.3">
                  <p:embed/>
                </p:oleObj>
              </mc:Choice>
              <mc:Fallback>
                <p:oleObj name="Формула" r:id="rId5" imgW="355320" imgH="177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1643063"/>
                        <a:ext cx="1357313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928688" y="2286000"/>
          <a:ext cx="3608387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7" imgW="736560" imgH="393480" progId="Equation.3">
                  <p:embed/>
                </p:oleObj>
              </mc:Choice>
              <mc:Fallback>
                <p:oleObj name="Формула" r:id="rId7" imgW="7365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286000"/>
                        <a:ext cx="3608387" cy="192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0385179"/>
              </p:ext>
            </p:extLst>
          </p:nvPr>
        </p:nvGraphicFramePr>
        <p:xfrm>
          <a:off x="6669930" y="61120"/>
          <a:ext cx="2019201" cy="673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9" imgW="609480" imgH="203040" progId="Equation.3">
                  <p:embed/>
                </p:oleObj>
              </mc:Choice>
              <mc:Fallback>
                <p:oleObj name="Формула" r:id="rId9" imgW="60948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9930" y="61120"/>
                        <a:ext cx="2019201" cy="6730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7188" y="2857500"/>
            <a:ext cx="928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7188" y="61120"/>
            <a:ext cx="69540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742950" indent="-742950" eaLnBrk="1" hangingPunct="1">
              <a:buFont typeface="+mj-lt"/>
              <a:buAutoNum type="arabicPeriod" startAt="3"/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ервообразная для функции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36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36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48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8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44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81000"/>
            <a:ext cx="7543800" cy="731838"/>
          </a:xfrm>
          <a:effectLst>
            <a:outerShdw dist="35921" dir="2700000" algn="ctr" rotWithShape="0">
              <a:schemeClr val="tx1"/>
            </a:outerShd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Определенный интеграл</a:t>
            </a:r>
          </a:p>
        </p:txBody>
      </p:sp>
      <p:graphicFrame>
        <p:nvGraphicFramePr>
          <p:cNvPr id="3891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914400" y="1524000"/>
          <a:ext cx="7315200" cy="160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Формула" r:id="rId3" imgW="2145960" imgH="469800" progId="Equation.3">
                  <p:embed/>
                </p:oleObj>
              </mc:Choice>
              <mc:Fallback>
                <p:oleObj name="Формула" r:id="rId3" imgW="214596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7315200" cy="1601788"/>
                      </a:xfrm>
                      <a:prstGeom prst="rect">
                        <a:avLst/>
                      </a:prstGeom>
                      <a:solidFill>
                        <a:srgbClr val="CAFEE5"/>
                      </a:solidFill>
                      <a:ln w="76200" cmpd="tri">
                        <a:solidFill>
                          <a:srgbClr val="04A85A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52400" y="3429000"/>
            <a:ext cx="883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i="1" dirty="0">
                <a:solidFill>
                  <a:schemeClr val="tx2"/>
                </a:solidFill>
              </a:rPr>
              <a:t>– </a:t>
            </a:r>
            <a:r>
              <a:rPr lang="ru-RU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формула 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Ньютона-Лейбница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28600" y="4084638"/>
            <a:ext cx="86868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Геометрический смысл 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определенного интеграла заключается в том, что определенный интеграл равен площади криволинейной трапеции, образованной линиями:</a:t>
            </a:r>
          </a:p>
          <a:p>
            <a:pPr algn="ctr"/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сверху ограниченной кривой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= f(x),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прямыми 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= 0;  х = а;  х = 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/>
      <p:bldP spid="3892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408</Words>
  <Application>Microsoft Office PowerPoint</Application>
  <PresentationFormat>Экран (4:3)</PresentationFormat>
  <Paragraphs>83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Тема Office</vt:lpstr>
      <vt:lpstr>Формула</vt:lpstr>
      <vt:lpstr>Первообразная.  Интеграл. Площадь криволинейной трапеции.  </vt:lpstr>
      <vt:lpstr>Презентация PowerPoint</vt:lpstr>
      <vt:lpstr>Презентация PowerPoint</vt:lpstr>
      <vt:lpstr>Таблица первообразных</vt:lpstr>
      <vt:lpstr>Презентация PowerPoint</vt:lpstr>
      <vt:lpstr>Презентация PowerPoint</vt:lpstr>
      <vt:lpstr>Презентация PowerPoint</vt:lpstr>
      <vt:lpstr>Презентация PowerPoint</vt:lpstr>
      <vt:lpstr>Определенный интеграл</vt:lpstr>
      <vt:lpstr>Вычисление  определенного интеграла</vt:lpstr>
      <vt:lpstr>Площадь криволинейной трапеции</vt:lpstr>
      <vt:lpstr>Площадь криволинейной трапеции (1)</vt:lpstr>
      <vt:lpstr>Презентация PowerPoint</vt:lpstr>
      <vt:lpstr>Пример 1: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Первообразная</dc:title>
  <dc:creator>Елена</dc:creator>
  <cp:lastModifiedBy>Светлана</cp:lastModifiedBy>
  <cp:revision>21</cp:revision>
  <dcterms:created xsi:type="dcterms:W3CDTF">2010-02-07T18:08:39Z</dcterms:created>
  <dcterms:modified xsi:type="dcterms:W3CDTF">2024-05-11T09:05:34Z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271318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