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av" ContentType="audio/wav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docm" ContentType="application/vnd.ms-word.document.macroEnabled.12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043872"/>
        <c:axId val="193044432"/>
      </c:lineChart>
      <c:catAx>
        <c:axId val="193043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93044432"/>
        <c:crosses val="autoZero"/>
        <c:auto val="1"/>
        <c:lblAlgn val="ctr"/>
        <c:lblOffset val="100"/>
        <c:noMultiLvlLbl val="0"/>
      </c:catAx>
      <c:valAx>
        <c:axId val="193044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30438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prstDash val="dashDot"/>
    </a:ln>
  </c:spPr>
  <c:txPr>
    <a:bodyPr/>
    <a:lstStyle/>
    <a:p>
      <a:pPr>
        <a:defRPr sz="1800">
          <a:solidFill>
            <a:srgbClr val="7030A0"/>
          </a:solidFill>
        </a:defRPr>
      </a:pPr>
      <a:endParaRPr lang="ru-RU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e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e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emf"/><Relationship Id="rId11" Type="http://schemas.openxmlformats.org/officeDocument/2006/relationships/image" Target="../media/image15.wmf"/><Relationship Id="rId5" Type="http://schemas.openxmlformats.org/officeDocument/2006/relationships/image" Target="../media/image9.emf"/><Relationship Id="rId15" Type="http://schemas.openxmlformats.org/officeDocument/2006/relationships/image" Target="../media/image19.emf"/><Relationship Id="rId10" Type="http://schemas.openxmlformats.org/officeDocument/2006/relationships/image" Target="../media/image14.jpeg"/><Relationship Id="rId4" Type="http://schemas.openxmlformats.org/officeDocument/2006/relationships/image" Target="../media/image8.emf"/><Relationship Id="rId9" Type="http://schemas.openxmlformats.org/officeDocument/2006/relationships/image" Target="../media/image13.emf"/><Relationship Id="rId14" Type="http://schemas.openxmlformats.org/officeDocument/2006/relationships/image" Target="../media/image18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image" Target="../media/image28.emf"/><Relationship Id="rId4" Type="http://schemas.openxmlformats.org/officeDocument/2006/relationships/image" Target="../media/image31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image" Target="../media/image14.jpeg"/><Relationship Id="rId7" Type="http://schemas.openxmlformats.org/officeDocument/2006/relationships/image" Target="../media/image37.emf"/><Relationship Id="rId2" Type="http://schemas.openxmlformats.org/officeDocument/2006/relationships/image" Target="../media/image33.emf"/><Relationship Id="rId1" Type="http://schemas.openxmlformats.org/officeDocument/2006/relationships/image" Target="../media/image32.wmf"/><Relationship Id="rId6" Type="http://schemas.openxmlformats.org/officeDocument/2006/relationships/image" Target="../media/image36.emf"/><Relationship Id="rId5" Type="http://schemas.openxmlformats.org/officeDocument/2006/relationships/image" Target="../media/image35.jpeg"/><Relationship Id="rId4" Type="http://schemas.openxmlformats.org/officeDocument/2006/relationships/image" Target="../media/image34.wmf"/><Relationship Id="rId9" Type="http://schemas.openxmlformats.org/officeDocument/2006/relationships/image" Target="../media/image3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image" Target="../media/image4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0.2461</cdr:x>
      <cdr:y>0.54839</cdr:y>
    </cdr:from>
    <cdr:to>
      <cdr:x>0.87891</cdr:x>
      <cdr:y>0.56903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1500198" y="1214444"/>
          <a:ext cx="3857652" cy="45719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pc="-150" dirty="0">
            <a:ln>
              <a:solidFill>
                <a:srgbClr val="7030A0"/>
              </a:solidFill>
            </a:ln>
          </a:endParaRPr>
        </a:p>
      </cdr:txBody>
    </cdr:sp>
  </cdr:relSizeAnchor>
  <cdr:relSizeAnchor xmlns:cdr="http://schemas.openxmlformats.org/drawingml/2006/chartDrawing">
    <cdr:from>
      <cdr:x>0.32813</cdr:x>
      <cdr:y>0.45161</cdr:y>
    </cdr:from>
    <cdr:to>
      <cdr:x>0.77344</cdr:x>
      <cdr:y>0.54839</cdr:y>
    </cdr:to>
    <cdr:sp macro="" textlink="">
      <cdr:nvSpPr>
        <cdr:cNvPr id="16" name="Полилиния 15"/>
        <cdr:cNvSpPr/>
      </cdr:nvSpPr>
      <cdr:spPr>
        <a:xfrm xmlns:a="http://schemas.openxmlformats.org/drawingml/2006/main">
          <a:off x="2000264" y="1000132"/>
          <a:ext cx="2714644" cy="214314"/>
        </a:xfrm>
        <a:custGeom xmlns:a="http://schemas.openxmlformats.org/drawingml/2006/main">
          <a:avLst/>
          <a:gdLst>
            <a:gd name="connsiteX0" fmla="*/ 0 w 3063240"/>
            <a:gd name="connsiteY0" fmla="*/ 240030 h 240030"/>
            <a:gd name="connsiteX1" fmla="*/ 320040 w 3063240"/>
            <a:gd name="connsiteY1" fmla="*/ 68580 h 240030"/>
            <a:gd name="connsiteX2" fmla="*/ 1623060 w 3063240"/>
            <a:gd name="connsiteY2" fmla="*/ 22860 h 240030"/>
            <a:gd name="connsiteX3" fmla="*/ 2571750 w 3063240"/>
            <a:gd name="connsiteY3" fmla="*/ 11430 h 240030"/>
            <a:gd name="connsiteX4" fmla="*/ 2926080 w 3063240"/>
            <a:gd name="connsiteY4" fmla="*/ 91440 h 240030"/>
            <a:gd name="connsiteX5" fmla="*/ 3063240 w 3063240"/>
            <a:gd name="connsiteY5" fmla="*/ 194310 h 24003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</a:cxnLst>
          <a:rect l="l" t="t" r="r" b="b"/>
          <a:pathLst>
            <a:path w="3063240" h="240030">
              <a:moveTo>
                <a:pt x="0" y="240030"/>
              </a:moveTo>
              <a:cubicBezTo>
                <a:pt x="24765" y="172402"/>
                <a:pt x="49530" y="104775"/>
                <a:pt x="320040" y="68580"/>
              </a:cubicBezTo>
              <a:cubicBezTo>
                <a:pt x="590550" y="32385"/>
                <a:pt x="1247775" y="32385"/>
                <a:pt x="1623060" y="22860"/>
              </a:cubicBezTo>
              <a:cubicBezTo>
                <a:pt x="1998345" y="13335"/>
                <a:pt x="2354580" y="0"/>
                <a:pt x="2571750" y="11430"/>
              </a:cubicBezTo>
              <a:cubicBezTo>
                <a:pt x="2788920" y="22860"/>
                <a:pt x="2844165" y="60960"/>
                <a:pt x="2926080" y="91440"/>
              </a:cubicBezTo>
              <a:cubicBezTo>
                <a:pt x="3007995" y="121920"/>
                <a:pt x="3042285" y="179070"/>
                <a:pt x="3063240" y="194310"/>
              </a:cubicBezTo>
            </a:path>
          </a:pathLst>
        </a:custGeom>
        <a:ln xmlns:a="http://schemas.openxmlformats.org/drawingml/2006/main" w="12700"/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pc="-150" dirty="0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0.32079</cdr:x>
      <cdr:y>0.51868</cdr:y>
    </cdr:from>
    <cdr:to>
      <cdr:x>0.33399</cdr:x>
      <cdr:y>0.57537</cdr:y>
    </cdr:to>
    <cdr:sp macro="" textlink="">
      <cdr:nvSpPr>
        <cdr:cNvPr id="25" name="Полилиния 24"/>
        <cdr:cNvSpPr/>
      </cdr:nvSpPr>
      <cdr:spPr>
        <a:xfrm xmlns:a="http://schemas.openxmlformats.org/drawingml/2006/main">
          <a:off x="1955506" y="1148660"/>
          <a:ext cx="80508" cy="125541"/>
        </a:xfrm>
        <a:custGeom xmlns:a="http://schemas.openxmlformats.org/drawingml/2006/main">
          <a:avLst/>
          <a:gdLst>
            <a:gd name="connsiteX0" fmla="*/ 41910 w 80508"/>
            <a:gd name="connsiteY0" fmla="*/ 65770 h 125541"/>
            <a:gd name="connsiteX1" fmla="*/ 30480 w 80508"/>
            <a:gd name="connsiteY1" fmla="*/ 100060 h 125541"/>
            <a:gd name="connsiteX2" fmla="*/ 53340 w 80508"/>
            <a:gd name="connsiteY2" fmla="*/ 65770 h 125541"/>
            <a:gd name="connsiteX3" fmla="*/ 7620 w 80508"/>
            <a:gd name="connsiteY3" fmla="*/ 77200 h 125541"/>
            <a:gd name="connsiteX4" fmla="*/ 41910 w 80508"/>
            <a:gd name="connsiteY4" fmla="*/ 100060 h 125541"/>
            <a:gd name="connsiteX5" fmla="*/ 64770 w 80508"/>
            <a:gd name="connsiteY5" fmla="*/ 65770 h 125541"/>
            <a:gd name="connsiteX6" fmla="*/ 30480 w 80508"/>
            <a:gd name="connsiteY6" fmla="*/ 54340 h 125541"/>
            <a:gd name="connsiteX7" fmla="*/ 30480 w 80508"/>
            <a:gd name="connsiteY7" fmla="*/ 122920 h 125541"/>
            <a:gd name="connsiteX8" fmla="*/ 53340 w 80508"/>
            <a:gd name="connsiteY8" fmla="*/ 88630 h 125541"/>
            <a:gd name="connsiteX9" fmla="*/ 19050 w 80508"/>
            <a:gd name="connsiteY9" fmla="*/ 88630 h 125541"/>
            <a:gd name="connsiteX10" fmla="*/ 30480 w 80508"/>
            <a:gd name="connsiteY10" fmla="*/ 122920 h 125541"/>
            <a:gd name="connsiteX11" fmla="*/ 76200 w 80508"/>
            <a:gd name="connsiteY11" fmla="*/ 111490 h 125541"/>
            <a:gd name="connsiteX12" fmla="*/ 41910 w 80508"/>
            <a:gd name="connsiteY12" fmla="*/ 65770 h 12554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</a:cxnLst>
          <a:rect l="l" t="t" r="r" b="b"/>
          <a:pathLst>
            <a:path w="80508" h="125541">
              <a:moveTo>
                <a:pt x="41910" y="65770"/>
              </a:moveTo>
              <a:cubicBezTo>
                <a:pt x="34290" y="63865"/>
                <a:pt x="18432" y="100060"/>
                <a:pt x="30480" y="100060"/>
              </a:cubicBezTo>
              <a:cubicBezTo>
                <a:pt x="44217" y="100060"/>
                <a:pt x="63054" y="75484"/>
                <a:pt x="53340" y="65770"/>
              </a:cubicBezTo>
              <a:cubicBezTo>
                <a:pt x="42232" y="54662"/>
                <a:pt x="22860" y="73390"/>
                <a:pt x="7620" y="77200"/>
              </a:cubicBezTo>
              <a:cubicBezTo>
                <a:pt x="19050" y="84820"/>
                <a:pt x="28440" y="102754"/>
                <a:pt x="41910" y="100060"/>
              </a:cubicBezTo>
              <a:cubicBezTo>
                <a:pt x="55380" y="97366"/>
                <a:pt x="68102" y="79097"/>
                <a:pt x="64770" y="65770"/>
              </a:cubicBezTo>
              <a:cubicBezTo>
                <a:pt x="61848" y="54081"/>
                <a:pt x="41910" y="58150"/>
                <a:pt x="30480" y="54340"/>
              </a:cubicBezTo>
              <a:cubicBezTo>
                <a:pt x="30480" y="54340"/>
                <a:pt x="0" y="122920"/>
                <a:pt x="30480" y="122920"/>
              </a:cubicBezTo>
              <a:cubicBezTo>
                <a:pt x="44217" y="122920"/>
                <a:pt x="45720" y="100060"/>
                <a:pt x="53340" y="88630"/>
              </a:cubicBezTo>
              <a:cubicBezTo>
                <a:pt x="50521" y="80174"/>
                <a:pt x="33822" y="0"/>
                <a:pt x="19050" y="88630"/>
              </a:cubicBezTo>
              <a:cubicBezTo>
                <a:pt x="17069" y="100514"/>
                <a:pt x="26670" y="111490"/>
                <a:pt x="30480" y="122920"/>
              </a:cubicBezTo>
              <a:cubicBezTo>
                <a:pt x="45720" y="119110"/>
                <a:pt x="69175" y="125541"/>
                <a:pt x="76200" y="111490"/>
              </a:cubicBezTo>
              <a:cubicBezTo>
                <a:pt x="80508" y="102874"/>
                <a:pt x="49530" y="67675"/>
                <a:pt x="41910" y="65770"/>
              </a:cubicBezTo>
              <a:close/>
            </a:path>
          </a:pathLst>
        </a:custGeom>
      </cdr:spPr>
      <cdr:style>
        <a:lnRef xmlns:a="http://schemas.openxmlformats.org/drawingml/2006/main" idx="2">
          <a:schemeClr val="dk1">
            <a:shade val="50000"/>
          </a:schemeClr>
        </a:lnRef>
        <a:fillRef xmlns:a="http://schemas.openxmlformats.org/drawingml/2006/main" idx="1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0.76577</cdr:x>
      <cdr:y>0.53278</cdr:y>
    </cdr:from>
    <cdr:to>
      <cdr:x>0.78155</cdr:x>
      <cdr:y>0.57229</cdr:y>
    </cdr:to>
    <cdr:sp macro="" textlink="">
      <cdr:nvSpPr>
        <cdr:cNvPr id="26" name="Полилиния 25"/>
        <cdr:cNvSpPr/>
      </cdr:nvSpPr>
      <cdr:spPr>
        <a:xfrm xmlns:a="http://schemas.openxmlformats.org/drawingml/2006/main">
          <a:off x="4668105" y="1179881"/>
          <a:ext cx="96252" cy="87498"/>
        </a:xfrm>
        <a:custGeom xmlns:a="http://schemas.openxmlformats.org/drawingml/2006/main">
          <a:avLst/>
          <a:gdLst>
            <a:gd name="connsiteX0" fmla="*/ 15361 w 96252"/>
            <a:gd name="connsiteY0" fmla="*/ 11689 h 87498"/>
            <a:gd name="connsiteX1" fmla="*/ 38221 w 96252"/>
            <a:gd name="connsiteY1" fmla="*/ 45979 h 87498"/>
            <a:gd name="connsiteX2" fmla="*/ 61081 w 96252"/>
            <a:gd name="connsiteY2" fmla="*/ 11689 h 87498"/>
            <a:gd name="connsiteX3" fmla="*/ 26791 w 96252"/>
            <a:gd name="connsiteY3" fmla="*/ 259 h 87498"/>
            <a:gd name="connsiteX4" fmla="*/ 26791 w 96252"/>
            <a:gd name="connsiteY4" fmla="*/ 80269 h 87498"/>
            <a:gd name="connsiteX5" fmla="*/ 61081 w 96252"/>
            <a:gd name="connsiteY5" fmla="*/ 68839 h 87498"/>
            <a:gd name="connsiteX6" fmla="*/ 38221 w 96252"/>
            <a:gd name="connsiteY6" fmla="*/ 11689 h 87498"/>
            <a:gd name="connsiteX7" fmla="*/ 15361 w 96252"/>
            <a:gd name="connsiteY7" fmla="*/ 45979 h 87498"/>
            <a:gd name="connsiteX8" fmla="*/ 49651 w 96252"/>
            <a:gd name="connsiteY8" fmla="*/ 68839 h 87498"/>
            <a:gd name="connsiteX9" fmla="*/ 72511 w 96252"/>
            <a:gd name="connsiteY9" fmla="*/ 34549 h 87498"/>
            <a:gd name="connsiteX10" fmla="*/ 38221 w 96252"/>
            <a:gd name="connsiteY10" fmla="*/ 23119 h 87498"/>
            <a:gd name="connsiteX11" fmla="*/ 26791 w 96252"/>
            <a:gd name="connsiteY11" fmla="*/ 57409 h 87498"/>
            <a:gd name="connsiteX12" fmla="*/ 72511 w 96252"/>
            <a:gd name="connsiteY12" fmla="*/ 45979 h 87498"/>
            <a:gd name="connsiteX13" fmla="*/ 15361 w 96252"/>
            <a:gd name="connsiteY13" fmla="*/ 11689 h 87498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</a:cxnLst>
          <a:rect l="l" t="t" r="r" b="b"/>
          <a:pathLst>
            <a:path w="96252" h="87498">
              <a:moveTo>
                <a:pt x="15361" y="11689"/>
              </a:moveTo>
              <a:cubicBezTo>
                <a:pt x="9646" y="11689"/>
                <a:pt x="24484" y="45979"/>
                <a:pt x="38221" y="45979"/>
              </a:cubicBezTo>
              <a:cubicBezTo>
                <a:pt x="51958" y="45979"/>
                <a:pt x="64413" y="25016"/>
                <a:pt x="61081" y="11689"/>
              </a:cubicBezTo>
              <a:cubicBezTo>
                <a:pt x="58159" y="0"/>
                <a:pt x="38221" y="4069"/>
                <a:pt x="26791" y="259"/>
              </a:cubicBezTo>
              <a:cubicBezTo>
                <a:pt x="19933" y="20832"/>
                <a:pt x="0" y="60176"/>
                <a:pt x="26791" y="80269"/>
              </a:cubicBezTo>
              <a:cubicBezTo>
                <a:pt x="36430" y="87498"/>
                <a:pt x="49651" y="72649"/>
                <a:pt x="61081" y="68839"/>
              </a:cubicBezTo>
              <a:cubicBezTo>
                <a:pt x="64825" y="57607"/>
                <a:pt x="96252" y="83"/>
                <a:pt x="38221" y="11689"/>
              </a:cubicBezTo>
              <a:cubicBezTo>
                <a:pt x="24751" y="14383"/>
                <a:pt x="22981" y="34549"/>
                <a:pt x="15361" y="45979"/>
              </a:cubicBezTo>
              <a:cubicBezTo>
                <a:pt x="26791" y="53599"/>
                <a:pt x="36181" y="71533"/>
                <a:pt x="49651" y="68839"/>
              </a:cubicBezTo>
              <a:cubicBezTo>
                <a:pt x="63121" y="66145"/>
                <a:pt x="75843" y="47876"/>
                <a:pt x="72511" y="34549"/>
              </a:cubicBezTo>
              <a:cubicBezTo>
                <a:pt x="69589" y="22860"/>
                <a:pt x="49651" y="26929"/>
                <a:pt x="38221" y="23119"/>
              </a:cubicBezTo>
              <a:cubicBezTo>
                <a:pt x="34411" y="34549"/>
                <a:pt x="16766" y="50726"/>
                <a:pt x="26791" y="57409"/>
              </a:cubicBezTo>
              <a:cubicBezTo>
                <a:pt x="39862" y="66123"/>
                <a:pt x="67543" y="60882"/>
                <a:pt x="72511" y="45979"/>
              </a:cubicBezTo>
              <a:cubicBezTo>
                <a:pt x="80835" y="21006"/>
                <a:pt x="21076" y="11689"/>
                <a:pt x="15361" y="11689"/>
              </a:cubicBezTo>
              <a:close/>
            </a:path>
          </a:pathLst>
        </a:custGeom>
      </cdr:spPr>
      <cdr:style>
        <a:lnRef xmlns:a="http://schemas.openxmlformats.org/drawingml/2006/main" idx="2">
          <a:schemeClr val="dk1">
            <a:shade val="50000"/>
          </a:schemeClr>
        </a:lnRef>
        <a:fillRef xmlns:a="http://schemas.openxmlformats.org/drawingml/2006/main" idx="1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066D59-F743-432C-85EC-48239CC6D07A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FBA7D35-7288-4019-902F-EA833E857F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5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emf"/><Relationship Id="rId5" Type="http://schemas.openxmlformats.org/officeDocument/2006/relationships/package" Target="../embeddings/_________Microsoft_Word16.docx"/><Relationship Id="rId4" Type="http://schemas.openxmlformats.org/officeDocument/2006/relationships/image" Target="../media/image4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7.doc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emf"/><Relationship Id="rId18" Type="http://schemas.openxmlformats.org/officeDocument/2006/relationships/oleObject" Target="../embeddings/oleObject8.bin"/><Relationship Id="rId26" Type="http://schemas.openxmlformats.org/officeDocument/2006/relationships/image" Target="../media/image14.jpeg"/><Relationship Id="rId3" Type="http://schemas.openxmlformats.org/officeDocument/2006/relationships/audio" Target="../media/audio1.wav"/><Relationship Id="rId21" Type="http://schemas.openxmlformats.org/officeDocument/2006/relationships/image" Target="../media/image12.emf"/><Relationship Id="rId34" Type="http://schemas.openxmlformats.org/officeDocument/2006/relationships/image" Target="../media/image19.e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emf"/><Relationship Id="rId25" Type="http://schemas.openxmlformats.org/officeDocument/2006/relationships/image" Target="../media/image15.wmf"/><Relationship Id="rId3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1.bin"/><Relationship Id="rId32" Type="http://schemas.openxmlformats.org/officeDocument/2006/relationships/image" Target="../media/image18.emf"/><Relationship Id="rId5" Type="http://schemas.openxmlformats.org/officeDocument/2006/relationships/audio" Target="../media/audio3.wav"/><Relationship Id="rId15" Type="http://schemas.openxmlformats.org/officeDocument/2006/relationships/image" Target="../media/image9.emf"/><Relationship Id="rId23" Type="http://schemas.openxmlformats.org/officeDocument/2006/relationships/image" Target="../media/image13.emf"/><Relationship Id="rId28" Type="http://schemas.openxmlformats.org/officeDocument/2006/relationships/image" Target="../media/image16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1.wmf"/><Relationship Id="rId31" Type="http://schemas.openxmlformats.org/officeDocument/2006/relationships/oleObject" Target="../embeddings/oleObject14.bin"/><Relationship Id="rId4" Type="http://schemas.openxmlformats.org/officeDocument/2006/relationships/audio" Target="../media/audio2.wav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oleObject" Target="../embeddings/oleObject12.bin"/><Relationship Id="rId30" Type="http://schemas.openxmlformats.org/officeDocument/2006/relationships/image" Target="../media/image17.emf"/><Relationship Id="rId35" Type="http://schemas.openxmlformats.org/officeDocument/2006/relationships/slide" Target="slide1.xml"/><Relationship Id="rId8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_________Microsoft_Word5.docx"/><Relationship Id="rId13" Type="http://schemas.openxmlformats.org/officeDocument/2006/relationships/image" Target="../media/image24.emf"/><Relationship Id="rId18" Type="http://schemas.openxmlformats.org/officeDocument/2006/relationships/package" Target="../embeddings/_________Microsoft_Word10.docx"/><Relationship Id="rId3" Type="http://schemas.openxmlformats.org/officeDocument/2006/relationships/package" Target="../embeddings/_________Microsoft_Word2.docx"/><Relationship Id="rId7" Type="http://schemas.openxmlformats.org/officeDocument/2006/relationships/chart" Target="../charts/chart1.xml"/><Relationship Id="rId12" Type="http://schemas.openxmlformats.org/officeDocument/2006/relationships/package" Target="../embeddings/_________Microsoft_Word7.docx"/><Relationship Id="rId17" Type="http://schemas.openxmlformats.org/officeDocument/2006/relationships/image" Target="../media/image26.emf"/><Relationship Id="rId2" Type="http://schemas.openxmlformats.org/officeDocument/2006/relationships/slideLayout" Target="../slideLayouts/slideLayout8.xml"/><Relationship Id="rId16" Type="http://schemas.openxmlformats.org/officeDocument/2006/relationships/package" Target="../embeddings/_________Microsoft_Word9.docx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emf"/><Relationship Id="rId11" Type="http://schemas.openxmlformats.org/officeDocument/2006/relationships/image" Target="../media/image23.emf"/><Relationship Id="rId5" Type="http://schemas.openxmlformats.org/officeDocument/2006/relationships/package" Target="../embeddings/_________Microsoft_Word3.docx"/><Relationship Id="rId15" Type="http://schemas.openxmlformats.org/officeDocument/2006/relationships/image" Target="../media/image25.emf"/><Relationship Id="rId10" Type="http://schemas.openxmlformats.org/officeDocument/2006/relationships/package" Target="../embeddings/_________Microsoft_Word6.docx"/><Relationship Id="rId19" Type="http://schemas.openxmlformats.org/officeDocument/2006/relationships/image" Target="../media/image27.emf"/><Relationship Id="rId4" Type="http://schemas.openxmlformats.org/officeDocument/2006/relationships/image" Target="../media/image20.emf"/><Relationship Id="rId9" Type="http://schemas.openxmlformats.org/officeDocument/2006/relationships/image" Target="../media/image22.emf"/><Relationship Id="rId14" Type="http://schemas.openxmlformats.org/officeDocument/2006/relationships/package" Target="../embeddings/_________Microsoft_Word8.docx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package" Target="../embeddings/_________Microsoft_Word11.docx"/><Relationship Id="rId7" Type="http://schemas.openxmlformats.org/officeDocument/2006/relationships/package" Target="../embeddings/_________Microsoft_Word______________________13.docm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emf"/><Relationship Id="rId5" Type="http://schemas.openxmlformats.org/officeDocument/2006/relationships/package" Target="../embeddings/_________Microsoft_Word12.docx"/><Relationship Id="rId10" Type="http://schemas.openxmlformats.org/officeDocument/2006/relationships/image" Target="../media/image31.emf"/><Relationship Id="rId4" Type="http://schemas.openxmlformats.org/officeDocument/2006/relationships/image" Target="../media/image28.emf"/><Relationship Id="rId9" Type="http://schemas.openxmlformats.org/officeDocument/2006/relationships/package" Target="../embeddings/_________Microsoft_Word______________________14.docm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39.e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35.jpeg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3.emf"/><Relationship Id="rId11" Type="http://schemas.openxmlformats.org/officeDocument/2006/relationships/image" Target="../media/image36.e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1.bin"/><Relationship Id="rId10" Type="http://schemas.openxmlformats.org/officeDocument/2006/relationships/oleObject" Target="../embeddings/oleObject19.bin"/><Relationship Id="rId19" Type="http://schemas.openxmlformats.org/officeDocument/2006/relationships/slide" Target="slide1.xml"/><Relationship Id="rId4" Type="http://schemas.openxmlformats.org/officeDocument/2006/relationships/image" Target="../media/image32.wmf"/><Relationship Id="rId9" Type="http://schemas.openxmlformats.org/officeDocument/2006/relationships/image" Target="../media/image14.jpeg"/><Relationship Id="rId14" Type="http://schemas.openxmlformats.org/officeDocument/2006/relationships/image" Target="../media/image3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latin typeface="+mn-lt"/>
              </a:rPr>
              <a:t>Производная функции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Производные  основных  элементарных функций</a:t>
            </a:r>
            <a:endParaRPr lang="ru-RU" sz="2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graphicFrame>
        <p:nvGraphicFramePr>
          <p:cNvPr id="7" name="Содержимое 6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936625" y="1447800"/>
          <a:ext cx="370522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Документ" r:id="rId3" imgW="6111615" imgH="7541450" progId="Word.Document.12">
                  <p:embed/>
                </p:oleObj>
              </mc:Choice>
              <mc:Fallback>
                <p:oleObj name="Документ" r:id="rId3" imgW="6111615" imgH="7541450" progId="Word.Document.12">
                  <p:embed/>
                  <p:pic>
                    <p:nvPicPr>
                      <p:cNvPr id="0" name="Содержимое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447800"/>
                        <a:ext cx="3705225" cy="457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Содержимое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846638" y="1714500"/>
          <a:ext cx="3582987" cy="475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Документ" r:id="rId5" imgW="6216479" imgH="8256497" progId="Word.Document.12">
                  <p:embed/>
                </p:oleObj>
              </mc:Choice>
              <mc:Fallback>
                <p:oleObj name="Документ" r:id="rId5" imgW="6216479" imgH="8256497" progId="Word.Document.12">
                  <p:embed/>
                  <p:pic>
                    <p:nvPicPr>
                      <p:cNvPr id="0" name="Содержимое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638" y="1714500"/>
                        <a:ext cx="3582987" cy="475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785818"/>
          </a:xfrm>
        </p:spPr>
        <p:txBody>
          <a:bodyPr>
            <a:normAutofit/>
          </a:bodyPr>
          <a:lstStyle/>
          <a:p>
            <a:r>
              <a:rPr lang="ru-RU" sz="2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Основные правила  дифференцирования</a:t>
            </a:r>
            <a:endParaRPr lang="ru-RU" sz="2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323528" y="1124744"/>
            <a:ext cx="8186766" cy="4214842"/>
          </a:xfrm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Пусть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u=u(x) </a:t>
            </a:r>
            <a:r>
              <a:rPr lang="ru-RU" sz="2600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и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v=v(x) – </a:t>
            </a:r>
            <a:r>
              <a:rPr lang="ru-RU" sz="2600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дифференцируемые функции в точке </a:t>
            </a:r>
            <a:r>
              <a:rPr lang="en-US" sz="2600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x</a:t>
            </a:r>
            <a:r>
              <a:rPr lang="ru-RU" sz="2600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.</a:t>
            </a:r>
          </a:p>
          <a:p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1) (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u 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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v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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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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v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</a:t>
            </a:r>
            <a:endParaRPr lang="ru-RU" sz="2600" i="1" dirty="0" smtClean="0">
              <a:solidFill>
                <a:schemeClr val="tx1"/>
              </a:solidFill>
              <a:ea typeface="Cambria Math" pitchFamily="18" charset="0"/>
              <a:cs typeface="Times New Roman" pitchFamily="18" charset="0"/>
            </a:endParaRPr>
          </a:p>
          <a:p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2) (</a:t>
            </a:r>
            <a:r>
              <a:rPr lang="en-US" sz="2600" i="1" dirty="0" err="1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uv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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2600" i="1" dirty="0" err="1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2600" i="1" dirty="0" err="1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</a:t>
            </a:r>
            <a:r>
              <a:rPr lang="en-US" sz="2600" i="1" dirty="0" err="1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+</a:t>
            </a:r>
            <a:r>
              <a:rPr lang="en-US" sz="2600" i="1" dirty="0" err="1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uv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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</a:t>
            </a:r>
          </a:p>
          <a:p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  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u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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  <a:sym typeface="Symbol"/>
              </a:rPr>
              <a:t>u</a:t>
            </a:r>
            <a:r>
              <a:rPr lang="ru-RU" sz="2600" i="1" dirty="0" smtClean="0">
                <a:solidFill>
                  <a:schemeClr val="tx1"/>
                </a:solidFill>
                <a:ea typeface="Cambria Math" pitchFamily="18" charset="0"/>
                <a:cs typeface="Times New Roman" pitchFamily="18" charset="0"/>
              </a:rPr>
              <a:t> </a:t>
            </a:r>
          </a:p>
          <a:p>
            <a:r>
              <a:rPr lang="ru-RU" sz="2600" i="1" dirty="0" smtClean="0">
                <a:solidFill>
                  <a:schemeClr val="tx1"/>
                </a:solidFill>
                <a:cs typeface="Times New Roman" pitchFamily="18" charset="0"/>
              </a:rPr>
              <a:t>3)</a:t>
            </a:r>
            <a:r>
              <a:rPr lang="en-US" sz="26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cs typeface="Times New Roman" pitchFamily="18" charset="0"/>
              </a:rPr>
              <a:t>                        </a:t>
            </a:r>
            <a:r>
              <a:rPr lang="en-US" sz="2600" dirty="0" smtClean="0">
                <a:solidFill>
                  <a:schemeClr val="tx1"/>
                </a:solidFill>
                <a:cs typeface="Times New Roman" pitchFamily="18" charset="0"/>
              </a:rPr>
              <a:t>   </a:t>
            </a:r>
            <a:r>
              <a:rPr lang="ru-RU" sz="2600" i="1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ru-RU" sz="2600" dirty="0" smtClean="0">
                <a:solidFill>
                  <a:schemeClr val="tx1"/>
                </a:solidFill>
                <a:cs typeface="Times New Roman" pitchFamily="18" charset="0"/>
              </a:rPr>
              <a:t>если</a:t>
            </a:r>
            <a:r>
              <a:rPr lang="ru-RU" sz="2600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600" i="1" dirty="0" smtClean="0">
                <a:solidFill>
                  <a:schemeClr val="tx1"/>
                </a:solidFill>
                <a:cs typeface="Times New Roman" pitchFamily="18" charset="0"/>
              </a:rPr>
              <a:t>v </a:t>
            </a:r>
            <a:r>
              <a:rPr lang="en-US" sz="2600" i="1" dirty="0" smtClean="0">
                <a:solidFill>
                  <a:schemeClr val="tx1"/>
                </a:solidFill>
                <a:cs typeface="Times New Roman" pitchFamily="18" charset="0"/>
                <a:sym typeface="Symbol"/>
              </a:rPr>
              <a:t></a:t>
            </a:r>
            <a:r>
              <a:rPr lang="ru-RU" sz="2600" i="1" dirty="0" smtClean="0">
                <a:solidFill>
                  <a:schemeClr val="tx1"/>
                </a:solidFill>
                <a:cs typeface="Times New Roman" pitchFamily="18" charset="0"/>
              </a:rPr>
              <a:t> 0 </a:t>
            </a:r>
          </a:p>
          <a:p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42910" y="3357562"/>
          <a:ext cx="22240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Документ" r:id="rId3" imgW="2227713" imgH="860325" progId="Word.Document.12">
                  <p:embed/>
                </p:oleObj>
              </mc:Choice>
              <mc:Fallback>
                <p:oleObj name="Документ" r:id="rId3" imgW="2227713" imgH="86032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357562"/>
                        <a:ext cx="2224087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+mn-lt"/>
              </a:rPr>
              <a:t>Приращение аргумента, 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приращение функции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472518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dirty="0" smtClean="0"/>
              <a:t>Пусть </a:t>
            </a:r>
            <a:r>
              <a:rPr lang="ru-RU" sz="2800" dirty="0" err="1" smtClean="0"/>
              <a:t>х</a:t>
            </a:r>
            <a:r>
              <a:rPr lang="ru-RU" sz="2800" dirty="0" smtClean="0"/>
              <a:t> – произвольная точка, лежащая в некоторой окрестности фиксированной точки х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. </a:t>
            </a:r>
          </a:p>
          <a:p>
            <a:pPr>
              <a:buNone/>
            </a:pPr>
            <a:r>
              <a:rPr lang="ru-RU" sz="2800" dirty="0" smtClean="0"/>
              <a:t>Разность х-х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 называется  </a:t>
            </a:r>
            <a:r>
              <a:rPr lang="ru-RU" sz="2800" b="1" dirty="0" smtClean="0">
                <a:solidFill>
                  <a:srgbClr val="C00000"/>
                </a:solidFill>
              </a:rPr>
              <a:t>приращением независимой переменной </a:t>
            </a:r>
            <a:r>
              <a:rPr lang="ru-RU" sz="2800" dirty="0" smtClean="0"/>
              <a:t>(или приращением аргумента) в точке х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 и обозначается </a:t>
            </a:r>
            <a:r>
              <a:rPr lang="ru-RU" sz="2800" dirty="0" smtClean="0">
                <a:cs typeface="Arial" charset="0"/>
              </a:rPr>
              <a:t>∆х.</a:t>
            </a:r>
          </a:p>
          <a:p>
            <a:pPr algn="ctr">
              <a:buNone/>
            </a:pPr>
            <a:r>
              <a:rPr lang="ru-RU" sz="2800" dirty="0" smtClean="0">
                <a:cs typeface="Arial" charset="0"/>
              </a:rPr>
              <a:t>∆</a:t>
            </a:r>
            <a:r>
              <a:rPr lang="ru-RU" sz="2800" dirty="0" err="1" smtClean="0">
                <a:cs typeface="Arial" charset="0"/>
              </a:rPr>
              <a:t>х</a:t>
            </a:r>
            <a:r>
              <a:rPr lang="ru-RU" sz="2800" dirty="0" smtClean="0">
                <a:cs typeface="Arial" charset="0"/>
              </a:rPr>
              <a:t> = </a:t>
            </a:r>
            <a:r>
              <a:rPr lang="ru-RU" sz="2800" dirty="0" err="1" smtClean="0">
                <a:cs typeface="Arial" charset="0"/>
              </a:rPr>
              <a:t>х</a:t>
            </a:r>
            <a:r>
              <a:rPr lang="ru-RU" sz="2800" dirty="0" smtClean="0">
                <a:cs typeface="Arial" charset="0"/>
              </a:rPr>
              <a:t> – х</a:t>
            </a:r>
            <a:r>
              <a:rPr lang="ru-RU" sz="2800" baseline="-25000" dirty="0" smtClean="0">
                <a:cs typeface="Arial" charset="0"/>
              </a:rPr>
              <a:t>0</a:t>
            </a:r>
            <a:r>
              <a:rPr lang="ru-RU" sz="2800" dirty="0" smtClean="0">
                <a:cs typeface="Arial" charset="0"/>
              </a:rPr>
              <a:t> – </a:t>
            </a:r>
            <a:r>
              <a:rPr lang="ru-RU" sz="2800" i="1" dirty="0" smtClean="0">
                <a:cs typeface="Arial" charset="0"/>
              </a:rPr>
              <a:t>приращение независимой переменной.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Приращением функции </a:t>
            </a:r>
            <a:r>
              <a:rPr lang="en-US" sz="2800" dirty="0" smtClean="0"/>
              <a:t>f</a:t>
            </a:r>
            <a:r>
              <a:rPr lang="ru-RU" sz="2800" dirty="0" smtClean="0"/>
              <a:t> в точке 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</a:t>
            </a:r>
            <a:r>
              <a:rPr lang="ru-RU" sz="2800" dirty="0" smtClean="0"/>
              <a:t>называется разность между значениями функции в произвольной точке и значением функции в фиксированной точке.</a:t>
            </a:r>
          </a:p>
          <a:p>
            <a:pPr>
              <a:buNone/>
            </a:pPr>
            <a:r>
              <a:rPr lang="ru-RU" sz="2800" dirty="0" smtClean="0"/>
              <a:t>                       </a:t>
            </a:r>
            <a:r>
              <a:rPr lang="en-US" sz="2800" dirty="0" smtClean="0">
                <a:cs typeface="Arial" charset="0"/>
              </a:rPr>
              <a:t>f</a:t>
            </a:r>
            <a:r>
              <a:rPr lang="ru-RU" sz="2800" dirty="0" smtClean="0">
                <a:cs typeface="Arial" charset="0"/>
              </a:rPr>
              <a:t>(</a:t>
            </a:r>
            <a:r>
              <a:rPr lang="ru-RU" sz="2800" dirty="0" err="1" smtClean="0">
                <a:cs typeface="Arial" charset="0"/>
              </a:rPr>
              <a:t>х</a:t>
            </a:r>
            <a:r>
              <a:rPr lang="ru-RU" sz="2800" dirty="0" smtClean="0">
                <a:cs typeface="Arial" charset="0"/>
              </a:rPr>
              <a:t>) – </a:t>
            </a:r>
            <a:r>
              <a:rPr lang="en-US" sz="2800" dirty="0" smtClean="0">
                <a:cs typeface="Arial" charset="0"/>
              </a:rPr>
              <a:t>f</a:t>
            </a:r>
            <a:r>
              <a:rPr lang="ru-RU" sz="2800" dirty="0" smtClean="0">
                <a:cs typeface="Arial" charset="0"/>
              </a:rPr>
              <a:t>(х</a:t>
            </a:r>
            <a:r>
              <a:rPr lang="ru-RU" sz="2800" baseline="-25000" dirty="0" smtClean="0">
                <a:cs typeface="Arial" charset="0"/>
              </a:rPr>
              <a:t>0</a:t>
            </a:r>
            <a:r>
              <a:rPr lang="ru-RU" sz="2800" dirty="0" smtClean="0">
                <a:cs typeface="Arial" charset="0"/>
              </a:rPr>
              <a:t>)=</a:t>
            </a:r>
            <a:r>
              <a:rPr lang="en-US" sz="2800" dirty="0" smtClean="0">
                <a:cs typeface="Arial" charset="0"/>
              </a:rPr>
              <a:t>f</a:t>
            </a:r>
            <a:r>
              <a:rPr lang="ru-RU" sz="2800" dirty="0" smtClean="0">
                <a:cs typeface="Arial" charset="0"/>
              </a:rPr>
              <a:t>(х</a:t>
            </a:r>
            <a:r>
              <a:rPr lang="ru-RU" sz="2800" baseline="-25000" dirty="0" smtClean="0">
                <a:cs typeface="Arial" charset="0"/>
              </a:rPr>
              <a:t>0</a:t>
            </a:r>
            <a:r>
              <a:rPr lang="ru-RU" sz="2800" dirty="0" smtClean="0">
                <a:cs typeface="Arial" charset="0"/>
              </a:rPr>
              <a:t>+∆х) – </a:t>
            </a:r>
            <a:r>
              <a:rPr lang="en-US" sz="2800" dirty="0" smtClean="0">
                <a:cs typeface="Arial" charset="0"/>
              </a:rPr>
              <a:t>f</a:t>
            </a:r>
            <a:r>
              <a:rPr lang="ru-RU" sz="2800" dirty="0" smtClean="0">
                <a:cs typeface="Arial" charset="0"/>
              </a:rPr>
              <a:t>(х</a:t>
            </a:r>
            <a:r>
              <a:rPr lang="ru-RU" sz="2800" baseline="-25000" dirty="0" smtClean="0">
                <a:cs typeface="Arial" charset="0"/>
              </a:rPr>
              <a:t>0</a:t>
            </a:r>
            <a:r>
              <a:rPr lang="ru-RU" sz="2800" dirty="0" smtClean="0">
                <a:cs typeface="Arial" charset="0"/>
              </a:rPr>
              <a:t>) – </a:t>
            </a:r>
            <a:r>
              <a:rPr lang="ru-RU" sz="2800" i="1" dirty="0" smtClean="0">
                <a:cs typeface="Arial" charset="0"/>
              </a:rPr>
              <a:t>приращение функции </a:t>
            </a:r>
            <a:r>
              <a:rPr lang="en-US" sz="2800" i="1" dirty="0" smtClean="0">
                <a:cs typeface="Arial" charset="0"/>
              </a:rPr>
              <a:t>f</a:t>
            </a:r>
            <a:endParaRPr lang="ru-RU" sz="2800" i="1" dirty="0" smtClean="0">
              <a:cs typeface="Arial" charset="0"/>
            </a:endParaRPr>
          </a:p>
          <a:p>
            <a:pPr>
              <a:buNone/>
            </a:pPr>
            <a:r>
              <a:rPr lang="ru-RU" sz="2800" dirty="0" smtClean="0"/>
              <a:t>                                                     </a:t>
            </a:r>
            <a:r>
              <a:rPr lang="en-US" sz="2800" dirty="0" smtClean="0">
                <a:cs typeface="Arial" charset="0"/>
              </a:rPr>
              <a:t>∆f</a:t>
            </a:r>
            <a:r>
              <a:rPr lang="ru-RU" sz="2800" dirty="0" smtClean="0">
                <a:cs typeface="Arial" charset="0"/>
              </a:rPr>
              <a:t>=</a:t>
            </a:r>
            <a:r>
              <a:rPr lang="en-US" sz="2800" dirty="0" smtClean="0">
                <a:cs typeface="Arial" charset="0"/>
              </a:rPr>
              <a:t>f</a:t>
            </a:r>
            <a:r>
              <a:rPr lang="ru-RU" sz="2800" dirty="0" smtClean="0">
                <a:cs typeface="Arial" charset="0"/>
              </a:rPr>
              <a:t>(х</a:t>
            </a:r>
            <a:r>
              <a:rPr lang="ru-RU" sz="2800" baseline="-25000" dirty="0" smtClean="0">
                <a:cs typeface="Arial" charset="0"/>
              </a:rPr>
              <a:t>0</a:t>
            </a:r>
            <a:r>
              <a:rPr lang="ru-RU" sz="2800" dirty="0" smtClean="0">
                <a:cs typeface="Arial" charset="0"/>
              </a:rPr>
              <a:t>+∆х) – </a:t>
            </a:r>
            <a:r>
              <a:rPr lang="en-US" sz="2800" dirty="0" smtClean="0">
                <a:cs typeface="Arial" charset="0"/>
              </a:rPr>
              <a:t>f</a:t>
            </a:r>
            <a:r>
              <a:rPr lang="ru-RU" sz="2800" dirty="0" smtClean="0">
                <a:cs typeface="Arial" charset="0"/>
              </a:rPr>
              <a:t>(х</a:t>
            </a:r>
            <a:r>
              <a:rPr lang="ru-RU" sz="2800" baseline="-25000" dirty="0" smtClean="0">
                <a:cs typeface="Arial" charset="0"/>
              </a:rPr>
              <a:t>0</a:t>
            </a:r>
            <a:r>
              <a:rPr lang="ru-RU" sz="2800" dirty="0" smtClean="0">
                <a:cs typeface="Arial" charset="0"/>
              </a:rPr>
              <a:t>)</a:t>
            </a: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files3.vunivere.ru/workbase/00/02/63/75/images/image11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1305" y="635993"/>
            <a:ext cx="9325305" cy="53850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5357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+mn-lt"/>
              </a:rPr>
              <a:t>Определение производной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8401080" cy="4948254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Производной</a:t>
            </a:r>
            <a:r>
              <a:rPr lang="ru-RU" dirty="0" smtClean="0"/>
              <a:t> функции  </a:t>
            </a:r>
            <a:r>
              <a:rPr lang="en-US" dirty="0" smtClean="0"/>
              <a:t>y=</a:t>
            </a:r>
            <a:r>
              <a:rPr lang="en-US" i="1" dirty="0" smtClean="0"/>
              <a:t>f</a:t>
            </a:r>
            <a:r>
              <a:rPr lang="ru-RU" i="1" dirty="0" smtClean="0"/>
              <a:t>(</a:t>
            </a:r>
            <a:r>
              <a:rPr lang="en-US" i="1" dirty="0" smtClean="0"/>
              <a:t>x</a:t>
            </a:r>
            <a:r>
              <a:rPr lang="ru-RU" i="1" dirty="0" smtClean="0"/>
              <a:t>)</a:t>
            </a:r>
            <a:r>
              <a:rPr lang="ru-RU" dirty="0" smtClean="0"/>
              <a:t> в точке </a:t>
            </a:r>
            <a:r>
              <a:rPr lang="en-US" dirty="0" smtClean="0"/>
              <a:t>x</a:t>
            </a:r>
            <a:r>
              <a:rPr lang="ru-RU" baseline="-25000" dirty="0" smtClean="0"/>
              <a:t>    </a:t>
            </a:r>
            <a:r>
              <a:rPr lang="ru-RU" dirty="0" smtClean="0"/>
              <a:t>=</a:t>
            </a:r>
            <a:r>
              <a:rPr lang="en-US" dirty="0" smtClean="0"/>
              <a:t>x</a:t>
            </a:r>
            <a:r>
              <a:rPr lang="ru-RU" baseline="-25000" dirty="0" smtClean="0"/>
              <a:t>0</a:t>
            </a:r>
            <a:r>
              <a:rPr lang="ru-RU" dirty="0" smtClean="0"/>
              <a:t> называется предел отношения приращения функции</a:t>
            </a:r>
            <a:r>
              <a:rPr lang="en-US" dirty="0" smtClean="0"/>
              <a:t> </a:t>
            </a:r>
            <a:r>
              <a:rPr lang="en-US" dirty="0" smtClean="0">
                <a:ea typeface="Cambria Math"/>
              </a:rPr>
              <a:t>∆y</a:t>
            </a:r>
            <a:r>
              <a:rPr lang="ru-RU" dirty="0" smtClean="0"/>
              <a:t> в этой точке к приращению аргумента</a:t>
            </a:r>
            <a:r>
              <a:rPr lang="en-US" dirty="0" smtClean="0"/>
              <a:t> </a:t>
            </a:r>
            <a:r>
              <a:rPr lang="en-US" dirty="0" smtClean="0">
                <a:ea typeface="Cambria Math"/>
              </a:rPr>
              <a:t>∆x</a:t>
            </a:r>
            <a:r>
              <a:rPr lang="ru-RU" dirty="0" smtClean="0"/>
              <a:t>,  при стремлении приращения аргумента к нулю.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1928794" y="3286124"/>
          <a:ext cx="4860925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Формула" r:id="rId3" imgW="1828800" imgH="393480" progId="Equation.3">
                  <p:embed/>
                </p:oleObj>
              </mc:Choice>
              <mc:Fallback>
                <p:oleObj name="Формула" r:id="rId3" imgW="18288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286124"/>
                        <a:ext cx="4860925" cy="121443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6600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+mn-lt"/>
              </a:rPr>
              <a:t>Алгоритм вычисления производной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000108"/>
            <a:ext cx="8472518" cy="50196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cs typeface="Arial" pitchFamily="34" charset="0"/>
              </a:rPr>
              <a:t>Производная функции </a:t>
            </a:r>
            <a:r>
              <a:rPr lang="en-US" sz="2800" dirty="0" smtClean="0">
                <a:cs typeface="Arial" pitchFamily="34" charset="0"/>
              </a:rPr>
              <a:t>y= f(x) </a:t>
            </a:r>
            <a:r>
              <a:rPr lang="ru-RU" sz="2800" dirty="0" smtClean="0">
                <a:cs typeface="Arial" pitchFamily="34" charset="0"/>
              </a:rPr>
              <a:t>может быть найдена по следующей </a:t>
            </a:r>
            <a:r>
              <a:rPr lang="ru-RU" sz="2800" b="1" dirty="0" smtClean="0">
                <a:solidFill>
                  <a:srgbClr val="C00000"/>
                </a:solidFill>
                <a:cs typeface="Arial" pitchFamily="34" charset="0"/>
              </a:rPr>
              <a:t>схеме</a:t>
            </a:r>
            <a:r>
              <a:rPr lang="ru-RU" sz="2800" dirty="0" smtClean="0"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sz="2800" dirty="0" smtClean="0">
                <a:cs typeface="Arial" pitchFamily="34" charset="0"/>
              </a:rPr>
              <a:t>1.   Дадим аргументу </a:t>
            </a:r>
            <a:r>
              <a:rPr lang="en-US" sz="2800" dirty="0" smtClean="0">
                <a:cs typeface="Arial" pitchFamily="34" charset="0"/>
              </a:rPr>
              <a:t>x</a:t>
            </a:r>
            <a:r>
              <a:rPr lang="ru-RU" sz="2800" dirty="0" smtClean="0">
                <a:cs typeface="Arial" pitchFamily="34" charset="0"/>
              </a:rPr>
              <a:t> приращение </a:t>
            </a:r>
            <a:r>
              <a:rPr lang="ru-RU" sz="2800" dirty="0" smtClean="0">
                <a:ea typeface="Cambria Math"/>
                <a:cs typeface="Arial" pitchFamily="34" charset="0"/>
              </a:rPr>
              <a:t>∆</a:t>
            </a:r>
            <a:r>
              <a:rPr lang="en-US" sz="2800" dirty="0" smtClean="0">
                <a:ea typeface="Cambria Math"/>
                <a:cs typeface="Arial" pitchFamily="34" charset="0"/>
              </a:rPr>
              <a:t>x≠</a:t>
            </a:r>
            <a:r>
              <a:rPr lang="ru-RU" sz="2800" dirty="0" smtClean="0">
                <a:ea typeface="Cambria Math"/>
                <a:cs typeface="Arial" pitchFamily="34" charset="0"/>
              </a:rPr>
              <a:t>0 и найдем наращенное </a:t>
            </a:r>
            <a:r>
              <a:rPr lang="ru-RU" sz="2800" dirty="0" smtClean="0">
                <a:ea typeface="Cambria Math"/>
                <a:cs typeface="Arial" pitchFamily="34" charset="0"/>
              </a:rPr>
              <a:t>значение  </a:t>
            </a:r>
            <a:r>
              <a:rPr lang="ru-RU" sz="2800" dirty="0" smtClean="0">
                <a:ea typeface="Cambria Math"/>
                <a:cs typeface="Arial" pitchFamily="34" charset="0"/>
              </a:rPr>
              <a:t>функции </a:t>
            </a:r>
            <a:r>
              <a:rPr lang="en-US" sz="2800" dirty="0" smtClean="0">
                <a:ea typeface="Cambria Math"/>
                <a:cs typeface="Arial" pitchFamily="34" charset="0"/>
              </a:rPr>
              <a:t>y+∆y= f(x+∆x).</a:t>
            </a:r>
          </a:p>
          <a:p>
            <a:pPr>
              <a:buNone/>
            </a:pPr>
            <a:r>
              <a:rPr lang="ru-RU" sz="2800" dirty="0" smtClean="0">
                <a:ea typeface="Cambria Math"/>
                <a:cs typeface="Arial" pitchFamily="34" charset="0"/>
              </a:rPr>
              <a:t>2.   Находим приращение функции </a:t>
            </a:r>
            <a:r>
              <a:rPr lang="en-US" sz="2800" dirty="0" smtClean="0">
                <a:ea typeface="Cambria Math"/>
                <a:cs typeface="Arial" pitchFamily="34" charset="0"/>
              </a:rPr>
              <a:t>∆y</a:t>
            </a:r>
            <a:r>
              <a:rPr lang="ru-RU" sz="2800" dirty="0" smtClean="0">
                <a:ea typeface="Cambria Math"/>
                <a:cs typeface="Arial" pitchFamily="34" charset="0"/>
              </a:rPr>
              <a:t>= </a:t>
            </a:r>
            <a:r>
              <a:rPr lang="en-US" sz="2800" dirty="0" smtClean="0">
                <a:ea typeface="Cambria Math"/>
                <a:cs typeface="Arial" pitchFamily="34" charset="0"/>
              </a:rPr>
              <a:t>f(x+∆x)</a:t>
            </a:r>
            <a:r>
              <a:rPr lang="ru-RU" sz="2800" dirty="0" smtClean="0">
                <a:ea typeface="Cambria Math"/>
                <a:cs typeface="Arial" pitchFamily="34" charset="0"/>
              </a:rPr>
              <a:t> - </a:t>
            </a:r>
            <a:r>
              <a:rPr lang="en-US" sz="2800" dirty="0" smtClean="0">
                <a:cs typeface="Arial" pitchFamily="34" charset="0"/>
              </a:rPr>
              <a:t>f(x)</a:t>
            </a:r>
            <a:r>
              <a:rPr lang="ru-RU" sz="2800" dirty="0" smtClean="0"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cs typeface="Arial" pitchFamily="34" charset="0"/>
              </a:rPr>
              <a:t>3.   Составляем отношение </a:t>
            </a:r>
          </a:p>
          <a:p>
            <a:pPr>
              <a:buNone/>
            </a:pPr>
            <a:r>
              <a:rPr lang="ru-RU" sz="2800" dirty="0" smtClean="0">
                <a:cs typeface="Arial" pitchFamily="34" charset="0"/>
              </a:rPr>
              <a:t>4.   Находим предел этого отношения при </a:t>
            </a:r>
            <a:r>
              <a:rPr lang="ru-RU" sz="2800" dirty="0" smtClean="0">
                <a:ea typeface="Cambria Math"/>
                <a:cs typeface="Arial" pitchFamily="34" charset="0"/>
              </a:rPr>
              <a:t>∆</a:t>
            </a:r>
            <a:r>
              <a:rPr lang="en-US" sz="2800" dirty="0" smtClean="0">
                <a:ea typeface="Cambria Math"/>
                <a:cs typeface="Arial" pitchFamily="34" charset="0"/>
              </a:rPr>
              <a:t>x⇾0</a:t>
            </a:r>
            <a:r>
              <a:rPr lang="ru-RU" sz="2800" dirty="0" smtClean="0">
                <a:ea typeface="Cambria Math"/>
                <a:cs typeface="Arial" pitchFamily="34" charset="0"/>
              </a:rPr>
              <a:t>, т.е.</a:t>
            </a:r>
          </a:p>
          <a:p>
            <a:pPr>
              <a:buNone/>
            </a:pPr>
            <a:endParaRPr lang="ru-RU" sz="2800" dirty="0" smtClean="0">
              <a:cs typeface="Arial" pitchFamily="34" charset="0"/>
            </a:endParaRPr>
          </a:p>
          <a:p>
            <a:pPr>
              <a:buAutoNum type="arabicPeriod" startAt="2"/>
            </a:pPr>
            <a:endParaRPr lang="ru-RU" sz="2800" dirty="0" smtClean="0">
              <a:cs typeface="Arial" pitchFamily="34" charset="0"/>
            </a:endParaRPr>
          </a:p>
          <a:p>
            <a:pPr>
              <a:buAutoNum type="arabicPeriod" startAt="2"/>
            </a:pPr>
            <a:endParaRPr lang="ru-RU" sz="2800" dirty="0" smtClean="0">
              <a:cs typeface="Arial" pitchFamily="34" charset="0"/>
            </a:endParaRPr>
          </a:p>
          <a:p>
            <a:pPr>
              <a:buAutoNum type="arabicPeriod" startAt="2"/>
            </a:pPr>
            <a:endParaRPr lang="ru-RU" sz="2800" dirty="0" smtClean="0"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cs typeface="Arial" pitchFamily="34" charset="0"/>
              </a:rPr>
              <a:t>      ( если этот предел существует).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495487"/>
              </p:ext>
            </p:extLst>
          </p:nvPr>
        </p:nvGraphicFramePr>
        <p:xfrm>
          <a:off x="2339752" y="3636278"/>
          <a:ext cx="3087905" cy="1299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Документ" r:id="rId3" imgW="1714207" imgH="719723" progId="Word.Document.12">
                  <p:embed/>
                </p:oleObj>
              </mc:Choice>
              <mc:Fallback>
                <p:oleObj name="Документ" r:id="rId3" imgW="1714207" imgH="71972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636278"/>
                        <a:ext cx="3087905" cy="129926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660066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9050"/>
            <a:ext cx="8375650" cy="838200"/>
          </a:xfrm>
        </p:spPr>
        <p:txBody>
          <a:bodyPr/>
          <a:lstStyle/>
          <a:p>
            <a:pPr algn="l"/>
            <a:r>
              <a:rPr lang="ru-RU" sz="2000" b="1" dirty="0">
                <a:solidFill>
                  <a:schemeClr val="accent2"/>
                </a:solidFill>
                <a:latin typeface="Comic Sans MS" pitchFamily="66" charset="0"/>
              </a:rPr>
              <a:t>Определение производной от функции в данной точке. Ее геометрический смысл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676400" y="4343400"/>
            <a:ext cx="76200" cy="76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990600"/>
            <a:ext cx="6019800" cy="4343400"/>
            <a:chOff x="240" y="624"/>
            <a:chExt cx="3792" cy="273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0" y="3024"/>
              <a:ext cx="3792" cy="231"/>
              <a:chOff x="240" y="3024"/>
              <a:chExt cx="3792" cy="231"/>
            </a:xfrm>
          </p:grpSpPr>
          <p:sp>
            <p:nvSpPr>
              <p:cNvPr id="16390" name="Line 6"/>
              <p:cNvSpPr>
                <a:spLocks noChangeShapeType="1"/>
              </p:cNvSpPr>
              <p:nvPr/>
            </p:nvSpPr>
            <p:spPr bwMode="auto">
              <a:xfrm>
                <a:off x="240" y="3072"/>
                <a:ext cx="37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1" name="Text Box 7"/>
              <p:cNvSpPr txBox="1">
                <a:spLocks noChangeArrowheads="1"/>
              </p:cNvSpPr>
              <p:nvPr/>
            </p:nvSpPr>
            <p:spPr bwMode="auto">
              <a:xfrm>
                <a:off x="3840" y="3024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b="1"/>
                  <a:t>х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864" y="624"/>
              <a:ext cx="240" cy="2736"/>
              <a:chOff x="864" y="624"/>
              <a:chExt cx="240" cy="2736"/>
            </a:xfrm>
          </p:grpSpPr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864" y="624"/>
                <a:ext cx="192" cy="2736"/>
                <a:chOff x="864" y="624"/>
                <a:chExt cx="192" cy="2736"/>
              </a:xfrm>
            </p:grpSpPr>
            <p:sp>
              <p:nvSpPr>
                <p:cNvPr id="16394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056" y="720"/>
                  <a:ext cx="0" cy="264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39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64" y="624"/>
                  <a:ext cx="19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/>
                    <a:t>y</a:t>
                  </a:r>
                  <a:endParaRPr lang="ru-RU" b="1"/>
                </a:p>
              </p:txBody>
            </p:sp>
          </p:grpSp>
          <p:sp>
            <p:nvSpPr>
              <p:cNvPr id="16396" name="Text Box 12"/>
              <p:cNvSpPr txBox="1">
                <a:spLocks noChangeArrowheads="1"/>
              </p:cNvSpPr>
              <p:nvPr/>
            </p:nvSpPr>
            <p:spPr bwMode="auto">
              <a:xfrm>
                <a:off x="912" y="3024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0</a:t>
                </a:r>
                <a:endParaRPr lang="ru-RU" b="1"/>
              </a:p>
            </p:txBody>
          </p:sp>
        </p:grpSp>
      </p:grp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1676400" y="44196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1676400" y="1600200"/>
            <a:ext cx="2819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048000" y="4419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4495800" y="1600200"/>
            <a:ext cx="0" cy="3276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>
            <a:off x="1676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04" name="Oval 20"/>
          <p:cNvSpPr>
            <a:spLocks noChangeArrowheads="1"/>
          </p:cNvSpPr>
          <p:nvPr/>
        </p:nvSpPr>
        <p:spPr bwMode="auto">
          <a:xfrm>
            <a:off x="44958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05" name="Oval 21"/>
          <p:cNvSpPr>
            <a:spLocks noChangeArrowheads="1"/>
          </p:cNvSpPr>
          <p:nvPr/>
        </p:nvSpPr>
        <p:spPr bwMode="auto">
          <a:xfrm>
            <a:off x="30480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2819400" y="4800600"/>
          <a:ext cx="31591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name="Формула" r:id="rId6" imgW="164880" imgH="228600" progId="Equation.3">
                  <p:embed/>
                </p:oleObj>
              </mc:Choice>
              <mc:Fallback>
                <p:oleObj name="Формула" r:id="rId6" imgW="1648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800600"/>
                        <a:ext cx="315913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2479675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20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0" y="4114800"/>
            <a:ext cx="355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200">
                <a:solidFill>
                  <a:srgbClr val="000000"/>
                </a:solidFill>
                <a:cs typeface="Times New Roman" pitchFamily="18" charset="0"/>
              </a:rPr>
              <a:t>    </a:t>
            </a:r>
            <a:endParaRPr lang="ru-RU"/>
          </a:p>
        </p:txBody>
      </p: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0" y="3886200"/>
            <a:ext cx="3127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200">
                <a:solidFill>
                  <a:srgbClr val="000000"/>
                </a:solidFill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533400" y="4084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413" name="Object 29"/>
          <p:cNvGraphicFramePr>
            <a:graphicFrameLocks noChangeAspect="1"/>
          </p:cNvGraphicFramePr>
          <p:nvPr/>
        </p:nvGraphicFramePr>
        <p:xfrm>
          <a:off x="4495800" y="4953000"/>
          <a:ext cx="2968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Формула" r:id="rId8" imgW="126720" imgH="139680" progId="Equation.3">
                  <p:embed/>
                </p:oleObj>
              </mc:Choice>
              <mc:Fallback>
                <p:oleObj name="Формула" r:id="rId8" imgW="12672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953000"/>
                        <a:ext cx="2968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4038600" y="48768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 flipV="1">
            <a:off x="1676400" y="4114800"/>
            <a:ext cx="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6419" name="Object 35"/>
          <p:cNvGraphicFramePr>
            <a:graphicFrameLocks noChangeAspect="1"/>
          </p:cNvGraphicFramePr>
          <p:nvPr/>
        </p:nvGraphicFramePr>
        <p:xfrm>
          <a:off x="990600" y="2590800"/>
          <a:ext cx="4572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Формула" r:id="rId10" imgW="241200" imgH="203040" progId="Equation.3">
                  <p:embed/>
                </p:oleObj>
              </mc:Choice>
              <mc:Fallback>
                <p:oleObj name="Формула" r:id="rId10" imgW="2412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90800"/>
                        <a:ext cx="4572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2" name="Object 38"/>
          <p:cNvGraphicFramePr>
            <a:graphicFrameLocks noChangeAspect="1"/>
          </p:cNvGraphicFramePr>
          <p:nvPr/>
        </p:nvGraphicFramePr>
        <p:xfrm>
          <a:off x="6629400" y="457200"/>
          <a:ext cx="2297113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name="Формула" r:id="rId12" imgW="850680" imgH="393480" progId="Equation.3">
                  <p:embed/>
                </p:oleObj>
              </mc:Choice>
              <mc:Fallback>
                <p:oleObj name="Формула" r:id="rId12" imgW="8506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57200"/>
                        <a:ext cx="2297113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3" name="Object 39"/>
          <p:cNvGraphicFramePr>
            <a:graphicFrameLocks noChangeAspect="1"/>
          </p:cNvGraphicFramePr>
          <p:nvPr/>
        </p:nvGraphicFramePr>
        <p:xfrm>
          <a:off x="6858000" y="2514600"/>
          <a:ext cx="15240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6" name="Формула" r:id="rId14" imgW="634680" imgH="203040" progId="Equation.3">
                  <p:embed/>
                </p:oleObj>
              </mc:Choice>
              <mc:Fallback>
                <p:oleObj name="Формула" r:id="rId14" imgW="6346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514600"/>
                        <a:ext cx="152400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6781800" y="1600200"/>
            <a:ext cx="2362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k</a:t>
            </a:r>
            <a:r>
              <a:rPr lang="ru-RU" b="1"/>
              <a:t> – угловой коэффициент прямой(секущей)</a:t>
            </a:r>
          </a:p>
        </p:txBody>
      </p:sp>
      <p:graphicFrame>
        <p:nvGraphicFramePr>
          <p:cNvPr id="16425" name="Object 41"/>
          <p:cNvGraphicFramePr>
            <a:graphicFrameLocks noChangeAspect="1"/>
          </p:cNvGraphicFramePr>
          <p:nvPr/>
        </p:nvGraphicFramePr>
        <p:xfrm>
          <a:off x="3505200" y="838200"/>
          <a:ext cx="10668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Формула" r:id="rId16" imgW="583947" imgH="203112" progId="Equation.3">
                  <p:embed/>
                </p:oleObj>
              </mc:Choice>
              <mc:Fallback>
                <p:oleObj name="Формула" r:id="rId16" imgW="583947" imgH="203112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838200"/>
                        <a:ext cx="1066800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9" name="Freeform 45"/>
          <p:cNvSpPr>
            <a:spLocks/>
          </p:cNvSpPr>
          <p:nvPr/>
        </p:nvSpPr>
        <p:spPr bwMode="auto">
          <a:xfrm>
            <a:off x="228600" y="1066800"/>
            <a:ext cx="4343400" cy="3646488"/>
          </a:xfrm>
          <a:custGeom>
            <a:avLst/>
            <a:gdLst/>
            <a:ahLst/>
            <a:cxnLst>
              <a:cxn ang="0">
                <a:pos x="0" y="2119"/>
              </a:cxn>
              <a:cxn ang="0">
                <a:pos x="2142" y="1765"/>
              </a:cxn>
              <a:cxn ang="0">
                <a:pos x="2709" y="0"/>
              </a:cxn>
            </a:cxnLst>
            <a:rect l="0" t="0" r="r" b="b"/>
            <a:pathLst>
              <a:path w="2709" h="2119">
                <a:moveTo>
                  <a:pt x="0" y="2119"/>
                </a:moveTo>
                <a:cubicBezTo>
                  <a:pt x="357" y="2060"/>
                  <a:pt x="1690" y="2118"/>
                  <a:pt x="2142" y="1765"/>
                </a:cubicBezTo>
                <a:cubicBezTo>
                  <a:pt x="2594" y="1412"/>
                  <a:pt x="2591" y="368"/>
                  <a:pt x="2709" y="0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1" name="Oval 47"/>
          <p:cNvSpPr>
            <a:spLocks noChangeArrowheads="1"/>
          </p:cNvSpPr>
          <p:nvPr/>
        </p:nvSpPr>
        <p:spPr bwMode="auto">
          <a:xfrm>
            <a:off x="2971800" y="43434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 flipV="1">
            <a:off x="2209800" y="685800"/>
            <a:ext cx="2743200" cy="5334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7" name="Line 53"/>
          <p:cNvSpPr>
            <a:spLocks noChangeShapeType="1"/>
          </p:cNvSpPr>
          <p:nvPr/>
        </p:nvSpPr>
        <p:spPr bwMode="auto">
          <a:xfrm flipH="1">
            <a:off x="3505200" y="4876800"/>
            <a:ext cx="228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 flipV="1">
            <a:off x="1676400" y="1600200"/>
            <a:ext cx="0" cy="1066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3124200" y="4876800"/>
            <a:ext cx="152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41" name="Line 57"/>
          <p:cNvSpPr>
            <a:spLocks noChangeShapeType="1"/>
          </p:cNvSpPr>
          <p:nvPr/>
        </p:nvSpPr>
        <p:spPr bwMode="auto">
          <a:xfrm flipV="1">
            <a:off x="1676400" y="26670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45" name="Line 61"/>
          <p:cNvSpPr>
            <a:spLocks noChangeShapeType="1"/>
          </p:cNvSpPr>
          <p:nvPr/>
        </p:nvSpPr>
        <p:spPr bwMode="auto">
          <a:xfrm>
            <a:off x="3276600" y="4876800"/>
            <a:ext cx="228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46" name="Line 62"/>
          <p:cNvSpPr>
            <a:spLocks noChangeShapeType="1"/>
          </p:cNvSpPr>
          <p:nvPr/>
        </p:nvSpPr>
        <p:spPr bwMode="auto">
          <a:xfrm>
            <a:off x="1676400" y="3200400"/>
            <a:ext cx="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50" name="Line 66"/>
          <p:cNvSpPr>
            <a:spLocks noChangeShapeType="1"/>
          </p:cNvSpPr>
          <p:nvPr/>
        </p:nvSpPr>
        <p:spPr bwMode="auto">
          <a:xfrm>
            <a:off x="3733800" y="48768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51" name="Line 67"/>
          <p:cNvSpPr>
            <a:spLocks noChangeShapeType="1"/>
          </p:cNvSpPr>
          <p:nvPr/>
        </p:nvSpPr>
        <p:spPr bwMode="auto">
          <a:xfrm>
            <a:off x="1676400" y="3657600"/>
            <a:ext cx="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53" name="Rectangle 69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6" name="Group 83"/>
          <p:cNvGrpSpPr>
            <a:grpSpLocks/>
          </p:cNvGrpSpPr>
          <p:nvPr/>
        </p:nvGrpSpPr>
        <p:grpSpPr bwMode="auto">
          <a:xfrm>
            <a:off x="8496300" y="4953000"/>
            <a:ext cx="1295400" cy="520700"/>
            <a:chOff x="1920" y="3264"/>
            <a:chExt cx="816" cy="328"/>
          </a:xfrm>
        </p:grpSpPr>
        <p:graphicFrame>
          <p:nvGraphicFramePr>
            <p:cNvPr id="16420" name="Object 36"/>
            <p:cNvGraphicFramePr>
              <a:graphicFrameLocks noChangeAspect="1"/>
            </p:cNvGraphicFramePr>
            <p:nvPr/>
          </p:nvGraphicFramePr>
          <p:xfrm>
            <a:off x="1920" y="3312"/>
            <a:ext cx="300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8" name="Формула" r:id="rId18" imgW="228600" imgH="203040" progId="Equation.3">
                    <p:embed/>
                  </p:oleObj>
                </mc:Choice>
                <mc:Fallback>
                  <p:oleObj name="Формула" r:id="rId18" imgW="228600" imgH="20304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3312"/>
                          <a:ext cx="300" cy="2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54" name="Object 70"/>
            <p:cNvGraphicFramePr>
              <a:graphicFrameLocks noChangeAspect="1"/>
            </p:cNvGraphicFramePr>
            <p:nvPr/>
          </p:nvGraphicFramePr>
          <p:xfrm>
            <a:off x="2208" y="3264"/>
            <a:ext cx="528" cy="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9" name="Формула" r:id="rId20" imgW="304404" imgH="177569" progId="Equation.3">
                    <p:embed/>
                  </p:oleObj>
                </mc:Choice>
                <mc:Fallback>
                  <p:oleObj name="Формула" r:id="rId20" imgW="304404" imgH="177569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264"/>
                          <a:ext cx="528" cy="3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455" name="Line 71"/>
          <p:cNvSpPr>
            <a:spLocks noChangeShapeType="1"/>
          </p:cNvSpPr>
          <p:nvPr/>
        </p:nvSpPr>
        <p:spPr bwMode="auto">
          <a:xfrm>
            <a:off x="1676400" y="4267200"/>
            <a:ext cx="0" cy="152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57" name="Text Box 73"/>
          <p:cNvSpPr txBox="1">
            <a:spLocks noChangeArrowheads="1"/>
          </p:cNvSpPr>
          <p:nvPr/>
        </p:nvSpPr>
        <p:spPr bwMode="auto">
          <a:xfrm>
            <a:off x="6423025" y="3421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7" name="Group 84"/>
          <p:cNvGrpSpPr>
            <a:grpSpLocks/>
          </p:cNvGrpSpPr>
          <p:nvPr/>
        </p:nvGrpSpPr>
        <p:grpSpPr bwMode="auto">
          <a:xfrm>
            <a:off x="381000" y="3581400"/>
            <a:ext cx="5867400" cy="1600200"/>
            <a:chOff x="240" y="2256"/>
            <a:chExt cx="3696" cy="1008"/>
          </a:xfrm>
        </p:grpSpPr>
        <p:sp>
          <p:nvSpPr>
            <p:cNvPr id="16430" name="Line 46"/>
            <p:cNvSpPr>
              <a:spLocks noChangeShapeType="1"/>
            </p:cNvSpPr>
            <p:nvPr/>
          </p:nvSpPr>
          <p:spPr bwMode="auto">
            <a:xfrm flipV="1">
              <a:off x="240" y="2256"/>
              <a:ext cx="3552" cy="100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58" name="Text Box 74"/>
            <p:cNvSpPr txBox="1">
              <a:spLocks noChangeArrowheads="1"/>
            </p:cNvSpPr>
            <p:nvPr/>
          </p:nvSpPr>
          <p:spPr bwMode="auto">
            <a:xfrm rot="-1014554">
              <a:off x="2880" y="2352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Касательная</a:t>
              </a:r>
            </a:p>
          </p:txBody>
        </p:sp>
      </p:grpSp>
      <p:sp>
        <p:nvSpPr>
          <p:cNvPr id="16463" name="Line 79"/>
          <p:cNvSpPr>
            <a:spLocks noChangeShapeType="1"/>
          </p:cNvSpPr>
          <p:nvPr/>
        </p:nvSpPr>
        <p:spPr bwMode="auto">
          <a:xfrm flipV="1">
            <a:off x="3048000" y="4876800"/>
            <a:ext cx="76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64" name="Text Box 80"/>
          <p:cNvSpPr txBox="1">
            <a:spLocks noChangeArrowheads="1"/>
          </p:cNvSpPr>
          <p:nvPr/>
        </p:nvSpPr>
        <p:spPr bwMode="auto">
          <a:xfrm>
            <a:off x="2590800" y="3810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А</a:t>
            </a:r>
          </a:p>
        </p:txBody>
      </p:sp>
      <p:sp>
        <p:nvSpPr>
          <p:cNvPr id="16465" name="Text Box 81"/>
          <p:cNvSpPr txBox="1">
            <a:spLocks noChangeArrowheads="1"/>
          </p:cNvSpPr>
          <p:nvPr/>
        </p:nvSpPr>
        <p:spPr bwMode="auto">
          <a:xfrm>
            <a:off x="4876800" y="1447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В</a:t>
            </a:r>
          </a:p>
        </p:txBody>
      </p:sp>
      <p:sp>
        <p:nvSpPr>
          <p:cNvPr id="16428" name="Oval 44"/>
          <p:cNvSpPr>
            <a:spLocks noChangeArrowheads="1"/>
          </p:cNvSpPr>
          <p:nvPr/>
        </p:nvSpPr>
        <p:spPr bwMode="auto">
          <a:xfrm>
            <a:off x="4419600" y="15240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" name="Group 85"/>
          <p:cNvGrpSpPr>
            <a:grpSpLocks/>
          </p:cNvGrpSpPr>
          <p:nvPr/>
        </p:nvGrpSpPr>
        <p:grpSpPr bwMode="auto">
          <a:xfrm>
            <a:off x="2209800" y="4418013"/>
            <a:ext cx="558800" cy="458787"/>
            <a:chOff x="1392" y="2783"/>
            <a:chExt cx="352" cy="289"/>
          </a:xfrm>
        </p:grpSpPr>
        <p:sp>
          <p:nvSpPr>
            <p:cNvPr id="16397" name="Arc 13"/>
            <p:cNvSpPr>
              <a:spLocks/>
            </p:cNvSpPr>
            <p:nvPr/>
          </p:nvSpPr>
          <p:spPr bwMode="auto">
            <a:xfrm>
              <a:off x="1392" y="2928"/>
              <a:ext cx="256" cy="144"/>
            </a:xfrm>
            <a:custGeom>
              <a:avLst/>
              <a:gdLst>
                <a:gd name="G0" fmla="+- 0 0 0"/>
                <a:gd name="G1" fmla="+- 21230 0 0"/>
                <a:gd name="G2" fmla="+- 21600 0 0"/>
                <a:gd name="T0" fmla="*/ 3981 w 21503"/>
                <a:gd name="T1" fmla="*/ 0 h 21230"/>
                <a:gd name="T2" fmla="*/ 21503 w 21503"/>
                <a:gd name="T3" fmla="*/ 19180 h 21230"/>
                <a:gd name="T4" fmla="*/ 0 w 21503"/>
                <a:gd name="T5" fmla="*/ 21230 h 2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03" h="21230" fill="none" extrusionOk="0">
                  <a:moveTo>
                    <a:pt x="3980" y="0"/>
                  </a:moveTo>
                  <a:cubicBezTo>
                    <a:pt x="13443" y="1774"/>
                    <a:pt x="20588" y="9596"/>
                    <a:pt x="21502" y="19180"/>
                  </a:cubicBezTo>
                </a:path>
                <a:path w="21503" h="21230" stroke="0" extrusionOk="0">
                  <a:moveTo>
                    <a:pt x="3980" y="0"/>
                  </a:moveTo>
                  <a:cubicBezTo>
                    <a:pt x="13443" y="1774"/>
                    <a:pt x="20588" y="9596"/>
                    <a:pt x="21502" y="19180"/>
                  </a:cubicBezTo>
                  <a:lnTo>
                    <a:pt x="0" y="21230"/>
                  </a:lnTo>
                  <a:close/>
                </a:path>
              </a:pathLst>
            </a:cu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6421" name="Object 37"/>
            <p:cNvGraphicFramePr>
              <a:graphicFrameLocks noChangeAspect="1"/>
            </p:cNvGraphicFramePr>
            <p:nvPr/>
          </p:nvGraphicFramePr>
          <p:xfrm>
            <a:off x="1520" y="2783"/>
            <a:ext cx="224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60" name="Формула" r:id="rId22" imgW="177480" imgH="215640" progId="Equation.3">
                    <p:embed/>
                  </p:oleObj>
                </mc:Choice>
                <mc:Fallback>
                  <p:oleObj name="Формула" r:id="rId22" imgW="177480" imgH="21564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0" y="2783"/>
                          <a:ext cx="224" cy="2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472" name="Object 88" descr="Пергамент"/>
          <p:cNvGraphicFramePr>
            <a:graphicFrameLocks noChangeAspect="1"/>
          </p:cNvGraphicFramePr>
          <p:nvPr/>
        </p:nvGraphicFramePr>
        <p:xfrm>
          <a:off x="609600" y="5486400"/>
          <a:ext cx="82296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1" name="Формула" r:id="rId24" imgW="3797300" imgH="431800" progId="Equation.3">
                  <p:embed/>
                </p:oleObj>
              </mc:Choice>
              <mc:Fallback>
                <p:oleObj name="Формула" r:id="rId24" imgW="3797300" imgH="431800" progId="Equation.3">
                  <p:embed/>
                  <p:pic>
                    <p:nvPicPr>
                      <p:cNvPr id="0" name="Picture 8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486400"/>
                        <a:ext cx="8229600" cy="927100"/>
                      </a:xfrm>
                      <a:prstGeom prst="rect">
                        <a:avLst/>
                      </a:prstGeom>
                      <a:blipFill dpi="0" rotWithShape="1">
                        <a:blip r:embed="rId26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73" name="Text Box 89"/>
          <p:cNvSpPr txBox="1">
            <a:spLocks noChangeArrowheads="1"/>
          </p:cNvSpPr>
          <p:nvPr/>
        </p:nvSpPr>
        <p:spPr bwMode="auto">
          <a:xfrm>
            <a:off x="0" y="838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Итог</a:t>
            </a:r>
          </a:p>
        </p:txBody>
      </p:sp>
      <p:graphicFrame>
        <p:nvGraphicFramePr>
          <p:cNvPr id="16471" name="Object 87" descr="Пергамент"/>
          <p:cNvGraphicFramePr>
            <a:graphicFrameLocks noChangeAspect="1"/>
          </p:cNvGraphicFramePr>
          <p:nvPr/>
        </p:nvGraphicFramePr>
        <p:xfrm>
          <a:off x="365125" y="5495925"/>
          <a:ext cx="8778875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Формула" r:id="rId27" imgW="4114800" imgH="634680" progId="Equation.3">
                  <p:embed/>
                </p:oleObj>
              </mc:Choice>
              <mc:Fallback>
                <p:oleObj name="Формула" r:id="rId27" imgW="4114800" imgH="634680" progId="Equation.3">
                  <p:embed/>
                  <p:pic>
                    <p:nvPicPr>
                      <p:cNvPr id="0" name="Picture 9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5495925"/>
                        <a:ext cx="8778875" cy="1362075"/>
                      </a:xfrm>
                      <a:prstGeom prst="rect">
                        <a:avLst/>
                      </a:prstGeom>
                      <a:blipFill dpi="0" rotWithShape="1">
                        <a:blip r:embed="rId26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60" name="Object 76" descr="Пергамент"/>
          <p:cNvGraphicFramePr>
            <a:graphicFrameLocks noChangeAspect="1"/>
          </p:cNvGraphicFramePr>
          <p:nvPr/>
        </p:nvGraphicFramePr>
        <p:xfrm>
          <a:off x="381000" y="5432425"/>
          <a:ext cx="8210550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Формула" r:id="rId29" imgW="3606480" imgH="634680" progId="Equation.3">
                  <p:embed/>
                </p:oleObj>
              </mc:Choice>
              <mc:Fallback>
                <p:oleObj name="Формула" r:id="rId29" imgW="3606480" imgH="634680" progId="Equation.3">
                  <p:embed/>
                  <p:pic>
                    <p:nvPicPr>
                      <p:cNvPr id="0" name="Picture 10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32425"/>
                        <a:ext cx="8210550" cy="1425575"/>
                      </a:xfrm>
                      <a:prstGeom prst="rect">
                        <a:avLst/>
                      </a:prstGeom>
                      <a:blipFill dpi="0" rotWithShape="1">
                        <a:blip r:embed="rId26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70" name="Text Box 86" descr="Пергамент"/>
          <p:cNvSpPr txBox="1">
            <a:spLocks noChangeArrowheads="1"/>
          </p:cNvSpPr>
          <p:nvPr/>
        </p:nvSpPr>
        <p:spPr bwMode="auto">
          <a:xfrm>
            <a:off x="1062831" y="5218112"/>
            <a:ext cx="7162800" cy="1463675"/>
          </a:xfrm>
          <a:prstGeom prst="rect">
            <a:avLst/>
          </a:prstGeom>
          <a:blipFill dpi="0" rotWithShape="1">
            <a:blip r:embed="rId26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FF3300"/>
                </a:solidFill>
              </a:rPr>
              <a:t>Геометрический смысл производной</a:t>
            </a:r>
          </a:p>
          <a:p>
            <a:pPr>
              <a:spcBef>
                <a:spcPct val="50000"/>
              </a:spcBef>
            </a:pPr>
            <a:r>
              <a:rPr lang="ru-RU" sz="2000" b="1" dirty="0"/>
              <a:t>Производная от функции в данной точке равна угловому коэффициенту касательной, проведенной к графику функции в этой точке.</a:t>
            </a:r>
          </a:p>
        </p:txBody>
      </p:sp>
      <p:sp>
        <p:nvSpPr>
          <p:cNvPr id="16476" name="Rectangle 92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9" name="Group 93"/>
          <p:cNvGrpSpPr>
            <a:grpSpLocks/>
          </p:cNvGrpSpPr>
          <p:nvPr/>
        </p:nvGrpSpPr>
        <p:grpSpPr bwMode="auto">
          <a:xfrm>
            <a:off x="2971800" y="4419600"/>
            <a:ext cx="609600" cy="457200"/>
            <a:chOff x="1872" y="2784"/>
            <a:chExt cx="384" cy="288"/>
          </a:xfrm>
        </p:grpSpPr>
        <p:sp>
          <p:nvSpPr>
            <p:cNvPr id="16474" name="Arc 90"/>
            <p:cNvSpPr>
              <a:spLocks/>
            </p:cNvSpPr>
            <p:nvPr/>
          </p:nvSpPr>
          <p:spPr bwMode="auto">
            <a:xfrm>
              <a:off x="1872" y="2880"/>
              <a:ext cx="144" cy="1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2D2D8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6475" name="Object 91"/>
            <p:cNvGraphicFramePr>
              <a:graphicFrameLocks noChangeAspect="1"/>
            </p:cNvGraphicFramePr>
            <p:nvPr/>
          </p:nvGraphicFramePr>
          <p:xfrm>
            <a:off x="1968" y="2784"/>
            <a:ext cx="288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64" name="Формула" r:id="rId31" imgW="152334" imgH="139639" progId="Equation.3">
                    <p:embed/>
                  </p:oleObj>
                </mc:Choice>
                <mc:Fallback>
                  <p:oleObj name="Формула" r:id="rId31" imgW="152334" imgH="139639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784"/>
                          <a:ext cx="288" cy="2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478" name="Object 94" descr="Пергамент"/>
          <p:cNvGraphicFramePr>
            <a:graphicFrameLocks noChangeAspect="1"/>
          </p:cNvGraphicFramePr>
          <p:nvPr/>
        </p:nvGraphicFramePr>
        <p:xfrm>
          <a:off x="6705600" y="3429000"/>
          <a:ext cx="19367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5" name="Формула" r:id="rId33" imgW="850680" imgH="228600" progId="Equation.3">
                  <p:embed/>
                </p:oleObj>
              </mc:Choice>
              <mc:Fallback>
                <p:oleObj name="Формула" r:id="rId33" imgW="850680" imgH="228600" progId="Equation.3">
                  <p:embed/>
                  <p:pic>
                    <p:nvPicPr>
                      <p:cNvPr id="0" name="Picture 11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429000"/>
                        <a:ext cx="1936750" cy="514350"/>
                      </a:xfrm>
                      <a:prstGeom prst="rect">
                        <a:avLst/>
                      </a:prstGeom>
                      <a:blipFill dpi="0" rotWithShape="1">
                        <a:blip r:embed="rId26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0" name="AutoShape 96">
            <a:hlinkClick r:id="rId3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66667E-6 -1.11111E-6 C -0.00209 0.01621 -0.00417 0.03264 -0.00625 0.04862 C -0.00834 0.06459 -0.01025 0.07848 -0.0125 0.09584 C -0.01476 0.1132 -0.01702 0.1338 -0.0198 0.15278 C -0.02257 0.17176 -0.02553 0.19098 -0.02917 0.20973 C -0.03282 0.22848 -0.03664 0.24769 -0.04167 0.26528 C -0.04671 0.28287 -0.05296 0.3007 -0.05938 0.31528 C -0.0658 0.32987 -0.07275 0.34213 -0.08021 0.35278 C -0.08768 0.36343 -0.09671 0.37246 -0.10417 0.37917 C -0.11164 0.38588 -0.11928 0.38936 -0.125 0.39306 C -0.13073 0.39676 -0.13455 0.39885 -0.13855 0.40139 C -0.14254 0.40394 -0.14566 0.40695 -0.14896 0.40834 C -0.15226 0.40973 -0.15539 0.40973 -0.15834 0.40973 " pathEditMode="relative" ptsTypes="aaaaaaaaaaaaA">
                                      <p:cBhvr>
                                        <p:cTn id="21" dur="150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0 4.81481E-6 L -0.6 -0.00463 " pathEditMode="relative" rAng="0" ptsTypes="AA">
                                      <p:cBhvr>
                                        <p:cTn id="3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0" y="-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7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000"/>
                            </p:stCondLst>
                            <p:childTnLst>
                              <p:par>
                                <p:cTn id="55" presetID="18" presetClass="entr" presetSubtype="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50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500"/>
                            </p:stCondLst>
                            <p:childTnLst>
                              <p:par>
                                <p:cTn id="62" presetID="18" presetClass="entr" presetSubtype="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1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650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25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1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10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0" grpId="0" animBg="1"/>
      <p:bldP spid="16400" grpId="1" animBg="1"/>
      <p:bldP spid="16402" grpId="0" animBg="1"/>
      <p:bldP spid="16402" grpId="1" animBg="1"/>
      <p:bldP spid="16415" grpId="0" animBg="1"/>
      <p:bldP spid="16416" grpId="0" animBg="1"/>
      <p:bldP spid="16431" grpId="0" animBg="1"/>
      <p:bldP spid="16437" grpId="0" animBg="1"/>
      <p:bldP spid="16438" grpId="0" animBg="1"/>
      <p:bldP spid="16440" grpId="0" animBg="1"/>
      <p:bldP spid="16441" grpId="0" animBg="1"/>
      <p:bldP spid="16445" grpId="0" animBg="1"/>
      <p:bldP spid="16446" grpId="0" animBg="1"/>
      <p:bldP spid="16450" grpId="0" animBg="1"/>
      <p:bldP spid="16451" grpId="0" animBg="1"/>
      <p:bldP spid="16464" grpId="0"/>
      <p:bldP spid="16465" grpId="0"/>
      <p:bldP spid="16428" grpId="0" animBg="1"/>
      <p:bldP spid="16428" grpId="1" animBg="1"/>
      <p:bldP spid="164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0128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Физический  смысл  производной</a:t>
            </a:r>
            <a:b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</a:br>
            <a: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/>
            </a:r>
            <a:br>
              <a:rPr lang="ru-RU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</a:br>
            <a:r>
              <a:rPr lang="ru-RU" sz="16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1. Задача об определении скорости движения материальной частицы</a:t>
            </a:r>
            <a:endParaRPr lang="ru-RU" sz="1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00174"/>
            <a:ext cx="8258204" cy="4214842"/>
          </a:xfrm>
        </p:spPr>
        <p:txBody>
          <a:bodyPr>
            <a:normAutofit/>
          </a:bodyPr>
          <a:lstStyle/>
          <a:p>
            <a:r>
              <a:rPr lang="ru-RU" sz="1800" dirty="0" smtClean="0">
                <a:cs typeface="Arial" pitchFamily="34" charset="0"/>
              </a:rPr>
              <a:t>Пусть вдоль некоторой прямой движется точка по закону </a:t>
            </a:r>
            <a:r>
              <a:rPr lang="en-US" sz="1800" dirty="0" smtClean="0">
                <a:cs typeface="Arial" pitchFamily="34" charset="0"/>
              </a:rPr>
              <a:t>s= s(t)</a:t>
            </a:r>
            <a:r>
              <a:rPr lang="ru-RU" sz="1800" dirty="0" smtClean="0">
                <a:cs typeface="Arial" pitchFamily="34" charset="0"/>
              </a:rPr>
              <a:t>, где </a:t>
            </a:r>
            <a:r>
              <a:rPr lang="en-US" sz="1800" dirty="0" smtClean="0">
                <a:cs typeface="Arial" pitchFamily="34" charset="0"/>
              </a:rPr>
              <a:t>s-</a:t>
            </a:r>
            <a:r>
              <a:rPr lang="ru-RU" sz="1800" dirty="0" smtClean="0">
                <a:cs typeface="Arial" pitchFamily="34" charset="0"/>
              </a:rPr>
              <a:t> пройденный путь, </a:t>
            </a:r>
            <a:r>
              <a:rPr lang="en-US" sz="1800" dirty="0" smtClean="0">
                <a:cs typeface="Arial" pitchFamily="34" charset="0"/>
              </a:rPr>
              <a:t>t-</a:t>
            </a:r>
            <a:r>
              <a:rPr lang="ru-RU" sz="1800" dirty="0" smtClean="0">
                <a:cs typeface="Arial" pitchFamily="34" charset="0"/>
              </a:rPr>
              <a:t> время, и необходимо найти скорость точки в момент</a:t>
            </a:r>
            <a:r>
              <a:rPr lang="ru-RU" sz="1800" dirty="0" smtClean="0"/>
              <a:t> </a:t>
            </a:r>
            <a:r>
              <a:rPr lang="en-US" sz="1800" dirty="0" smtClean="0"/>
              <a:t>t</a:t>
            </a:r>
            <a:r>
              <a:rPr lang="ru-RU" sz="1800" baseline="-25000" dirty="0" smtClean="0"/>
              <a:t>0</a:t>
            </a:r>
            <a:r>
              <a:rPr lang="ru-RU" sz="1800" dirty="0" smtClean="0">
                <a:cs typeface="Arial" pitchFamily="34" charset="0"/>
              </a:rPr>
              <a:t> .</a:t>
            </a:r>
          </a:p>
          <a:p>
            <a:r>
              <a:rPr lang="en-US" sz="1800" dirty="0" smtClean="0">
                <a:cs typeface="Arial" pitchFamily="34" charset="0"/>
              </a:rPr>
              <a:t>     </a:t>
            </a:r>
            <a:r>
              <a:rPr lang="ru-RU" sz="1800" dirty="0" smtClean="0">
                <a:cs typeface="Arial" pitchFamily="34" charset="0"/>
              </a:rPr>
              <a:t>К моменту времени </a:t>
            </a:r>
            <a:r>
              <a:rPr lang="en-US" sz="1800" dirty="0" smtClean="0">
                <a:cs typeface="Arial" pitchFamily="34" charset="0"/>
              </a:rPr>
              <a:t>t</a:t>
            </a:r>
            <a:r>
              <a:rPr lang="ru-RU" sz="1800" baseline="-25000" dirty="0" smtClean="0"/>
              <a:t>0</a:t>
            </a:r>
            <a:r>
              <a:rPr lang="ru-RU" sz="1800" dirty="0" smtClean="0">
                <a:cs typeface="Arial" pitchFamily="34" charset="0"/>
              </a:rPr>
              <a:t> пройденный путь равен </a:t>
            </a:r>
            <a:r>
              <a:rPr lang="en-US" sz="1800" dirty="0" smtClean="0">
                <a:cs typeface="Arial" pitchFamily="34" charset="0"/>
              </a:rPr>
              <a:t>s</a:t>
            </a:r>
            <a:r>
              <a:rPr lang="ru-RU" sz="1800" baseline="-25000" dirty="0" smtClean="0"/>
              <a:t>0 </a:t>
            </a:r>
            <a:r>
              <a:rPr lang="en-US" sz="1800" dirty="0" smtClean="0">
                <a:cs typeface="Arial" pitchFamily="34" charset="0"/>
              </a:rPr>
              <a:t>= s(t</a:t>
            </a:r>
            <a:r>
              <a:rPr lang="ru-RU" sz="1800" baseline="-25000" dirty="0" smtClean="0"/>
              <a:t>0</a:t>
            </a:r>
            <a:r>
              <a:rPr lang="en-US" sz="1800" dirty="0" smtClean="0">
                <a:cs typeface="Arial" pitchFamily="34" charset="0"/>
              </a:rPr>
              <a:t>),</a:t>
            </a:r>
            <a:r>
              <a:rPr lang="en-US" sz="1800" baseline="-25000" dirty="0" smtClean="0"/>
              <a:t> </a:t>
            </a:r>
            <a:r>
              <a:rPr lang="ru-RU" sz="1800" dirty="0" smtClean="0">
                <a:cs typeface="Arial" pitchFamily="34" charset="0"/>
              </a:rPr>
              <a:t>а к моменту (</a:t>
            </a:r>
            <a:r>
              <a:rPr lang="en-US" sz="1800" dirty="0" smtClean="0">
                <a:cs typeface="Arial" pitchFamily="34" charset="0"/>
              </a:rPr>
              <a:t>t</a:t>
            </a:r>
            <a:r>
              <a:rPr lang="ru-RU" sz="1800" baseline="-25000" dirty="0" smtClean="0"/>
              <a:t>0 </a:t>
            </a:r>
            <a:r>
              <a:rPr lang="ru-RU" sz="1800" dirty="0" smtClean="0">
                <a:cs typeface="Arial" pitchFamily="34" charset="0"/>
              </a:rPr>
              <a:t>+</a:t>
            </a:r>
            <a:r>
              <a:rPr lang="ru-RU" sz="1800" dirty="0" smtClean="0">
                <a:ea typeface="Cambria Math"/>
                <a:cs typeface="Arial" pitchFamily="34" charset="0"/>
              </a:rPr>
              <a:t>∆</a:t>
            </a:r>
            <a:r>
              <a:rPr lang="en-US" sz="1800" dirty="0" smtClean="0">
                <a:ea typeface="Cambria Math"/>
                <a:cs typeface="Arial" pitchFamily="34" charset="0"/>
              </a:rPr>
              <a:t>t</a:t>
            </a:r>
            <a:r>
              <a:rPr lang="ru-RU" sz="1800" dirty="0" smtClean="0">
                <a:cs typeface="Arial" pitchFamily="34" charset="0"/>
              </a:rPr>
              <a:t>) – путь </a:t>
            </a:r>
            <a:r>
              <a:rPr lang="en-US" sz="1800" dirty="0" smtClean="0">
                <a:cs typeface="Arial" pitchFamily="34" charset="0"/>
              </a:rPr>
              <a:t>s</a:t>
            </a:r>
            <a:r>
              <a:rPr lang="ru-RU" sz="1800" baseline="-25000" dirty="0" smtClean="0"/>
              <a:t>0 </a:t>
            </a:r>
            <a:r>
              <a:rPr lang="ru-RU" sz="1800" dirty="0" smtClean="0">
                <a:cs typeface="Arial" pitchFamily="34" charset="0"/>
              </a:rPr>
              <a:t>+ </a:t>
            </a:r>
            <a:r>
              <a:rPr lang="ru-RU" sz="1800" dirty="0" smtClean="0">
                <a:ea typeface="Cambria Math"/>
                <a:cs typeface="Arial" pitchFamily="34" charset="0"/>
              </a:rPr>
              <a:t>∆</a:t>
            </a:r>
            <a:r>
              <a:rPr lang="en-US" sz="1800" dirty="0" smtClean="0">
                <a:ea typeface="Cambria Math"/>
                <a:cs typeface="Arial" pitchFamily="34" charset="0"/>
              </a:rPr>
              <a:t>s</a:t>
            </a:r>
            <a:r>
              <a:rPr lang="ru-RU" sz="1800" dirty="0" smtClean="0">
                <a:cs typeface="Arial" pitchFamily="34" charset="0"/>
              </a:rPr>
              <a:t>=</a:t>
            </a:r>
            <a:r>
              <a:rPr lang="en-US" sz="1800" dirty="0" smtClean="0">
                <a:cs typeface="Arial" pitchFamily="34" charset="0"/>
              </a:rPr>
              <a:t>s</a:t>
            </a:r>
            <a:r>
              <a:rPr lang="ru-RU" sz="1800" dirty="0" smtClean="0">
                <a:cs typeface="Arial" pitchFamily="34" charset="0"/>
              </a:rPr>
              <a:t>(</a:t>
            </a:r>
            <a:r>
              <a:rPr lang="en-US" sz="1800" dirty="0" smtClean="0">
                <a:cs typeface="Arial" pitchFamily="34" charset="0"/>
              </a:rPr>
              <a:t>t</a:t>
            </a:r>
            <a:r>
              <a:rPr lang="ru-RU" sz="1800" baseline="-25000" dirty="0" smtClean="0"/>
              <a:t>0 </a:t>
            </a:r>
            <a:r>
              <a:rPr lang="ru-RU" sz="1800" dirty="0" smtClean="0">
                <a:cs typeface="Arial" pitchFamily="34" charset="0"/>
              </a:rPr>
              <a:t>+</a:t>
            </a:r>
            <a:r>
              <a:rPr lang="ru-RU" sz="1800" dirty="0" smtClean="0">
                <a:ea typeface="Cambria Math"/>
                <a:cs typeface="Arial" pitchFamily="34" charset="0"/>
              </a:rPr>
              <a:t>∆</a:t>
            </a:r>
            <a:r>
              <a:rPr lang="en-US" sz="1800" dirty="0" smtClean="0">
                <a:ea typeface="Cambria Math"/>
                <a:cs typeface="Arial" pitchFamily="34" charset="0"/>
              </a:rPr>
              <a:t>t</a:t>
            </a:r>
            <a:r>
              <a:rPr lang="ru-RU" sz="1800" dirty="0" smtClean="0">
                <a:cs typeface="Arial" pitchFamily="34" charset="0"/>
              </a:rPr>
              <a:t>).</a:t>
            </a:r>
            <a:r>
              <a:rPr lang="en-US" sz="1800" dirty="0" smtClean="0">
                <a:cs typeface="Arial" pitchFamily="34" charset="0"/>
              </a:rPr>
              <a:t> </a:t>
            </a:r>
            <a:endParaRPr lang="ru-RU" sz="1800" dirty="0" smtClean="0">
              <a:cs typeface="Arial" pitchFamily="34" charset="0"/>
            </a:endParaRPr>
          </a:p>
          <a:p>
            <a:r>
              <a:rPr lang="ru-RU" sz="1800" dirty="0" smtClean="0">
                <a:cs typeface="Arial" pitchFamily="34" charset="0"/>
              </a:rPr>
              <a:t>Тогда за промежуток </a:t>
            </a:r>
            <a:r>
              <a:rPr lang="ru-RU" sz="1800" dirty="0" smtClean="0">
                <a:ea typeface="Cambria Math"/>
                <a:cs typeface="Arial" pitchFamily="34" charset="0"/>
              </a:rPr>
              <a:t>∆</a:t>
            </a:r>
            <a:r>
              <a:rPr lang="en-US" sz="1800" dirty="0" smtClean="0">
                <a:ea typeface="Cambria Math"/>
                <a:cs typeface="Arial" pitchFamily="34" charset="0"/>
              </a:rPr>
              <a:t>t</a:t>
            </a:r>
            <a:r>
              <a:rPr lang="ru-RU" sz="1800" dirty="0" smtClean="0">
                <a:ea typeface="Cambria Math"/>
                <a:cs typeface="Arial" pitchFamily="34" charset="0"/>
              </a:rPr>
              <a:t> средняя скорость будет</a:t>
            </a:r>
          </a:p>
          <a:p>
            <a:r>
              <a:rPr lang="ru-RU" sz="1800" dirty="0" smtClean="0">
                <a:ea typeface="Cambria Math"/>
                <a:cs typeface="Arial" pitchFamily="34" charset="0"/>
              </a:rPr>
              <a:t>Чем меньше ∆</a:t>
            </a:r>
            <a:r>
              <a:rPr lang="en-US" sz="1800" dirty="0" smtClean="0">
                <a:ea typeface="Cambria Math"/>
                <a:cs typeface="Arial" pitchFamily="34" charset="0"/>
              </a:rPr>
              <a:t>t</a:t>
            </a:r>
            <a:r>
              <a:rPr lang="ru-RU" sz="1800" dirty="0" smtClean="0">
                <a:ea typeface="Cambria Math"/>
                <a:cs typeface="Arial" pitchFamily="34" charset="0"/>
              </a:rPr>
              <a:t>, тем лучше средняя скорость характеризует движение точки в момент </a:t>
            </a:r>
            <a:r>
              <a:rPr lang="en-US" sz="1800" dirty="0" smtClean="0">
                <a:ea typeface="Cambria Math"/>
                <a:cs typeface="Arial" pitchFamily="34" charset="0"/>
              </a:rPr>
              <a:t>t</a:t>
            </a:r>
            <a:r>
              <a:rPr lang="ru-RU" sz="1800" baseline="-25000" dirty="0" smtClean="0"/>
              <a:t>0</a:t>
            </a:r>
            <a:r>
              <a:rPr lang="ru-RU" sz="1800" dirty="0" smtClean="0">
                <a:ea typeface="Cambria Math"/>
                <a:cs typeface="Arial" pitchFamily="34" charset="0"/>
              </a:rPr>
              <a:t>. Поэтому под  </a:t>
            </a:r>
            <a:r>
              <a:rPr lang="ru-RU" sz="1800" i="1" dirty="0" smtClean="0">
                <a:ea typeface="Cambria Math"/>
                <a:cs typeface="Arial" pitchFamily="34" charset="0"/>
              </a:rPr>
              <a:t>скоростью точки в момент </a:t>
            </a:r>
            <a:r>
              <a:rPr lang="en-US" sz="1800" i="1" dirty="0" smtClean="0">
                <a:ea typeface="Cambria Math"/>
                <a:cs typeface="Arial" pitchFamily="34" charset="0"/>
              </a:rPr>
              <a:t>t</a:t>
            </a:r>
            <a:r>
              <a:rPr lang="ru-RU" sz="1800" i="1" baseline="-25000" dirty="0" smtClean="0"/>
              <a:t>0 </a:t>
            </a:r>
            <a:r>
              <a:rPr lang="ru-RU" sz="1800" dirty="0" smtClean="0">
                <a:ea typeface="Cambria Math"/>
                <a:cs typeface="Arial" pitchFamily="34" charset="0"/>
              </a:rPr>
              <a:t>следует понимать предел средней скорости за промежуток от</a:t>
            </a:r>
            <a:r>
              <a:rPr lang="ru-RU" sz="1800" dirty="0" smtClean="0"/>
              <a:t> </a:t>
            </a:r>
            <a:r>
              <a:rPr lang="en-US" sz="1800" dirty="0" smtClean="0"/>
              <a:t>t</a:t>
            </a:r>
            <a:r>
              <a:rPr lang="ru-RU" sz="1800" baseline="-25000" dirty="0" smtClean="0"/>
              <a:t>0</a:t>
            </a:r>
            <a:r>
              <a:rPr lang="ru-RU" sz="1800" dirty="0" smtClean="0">
                <a:ea typeface="Cambria Math"/>
                <a:cs typeface="Arial" pitchFamily="34" charset="0"/>
              </a:rPr>
              <a:t> до</a:t>
            </a:r>
            <a:r>
              <a:rPr lang="ru-RU" sz="1800" dirty="0" smtClean="0"/>
              <a:t> </a:t>
            </a:r>
            <a:r>
              <a:rPr lang="en-US" sz="1800" dirty="0" smtClean="0"/>
              <a:t>t</a:t>
            </a:r>
            <a:r>
              <a:rPr lang="ru-RU" sz="1800" baseline="-25000" dirty="0" smtClean="0"/>
              <a:t>0</a:t>
            </a:r>
            <a:r>
              <a:rPr lang="ru-RU" sz="1800" dirty="0" smtClean="0">
                <a:ea typeface="Cambria Math"/>
                <a:cs typeface="Arial" pitchFamily="34" charset="0"/>
              </a:rPr>
              <a:t> +∆</a:t>
            </a:r>
            <a:r>
              <a:rPr lang="en-US" sz="1800" dirty="0" smtClean="0">
                <a:ea typeface="Cambria Math"/>
                <a:cs typeface="Arial" pitchFamily="34" charset="0"/>
              </a:rPr>
              <a:t>t</a:t>
            </a:r>
            <a:r>
              <a:rPr lang="ru-RU" sz="1800" dirty="0" smtClean="0">
                <a:ea typeface="Cambria Math"/>
                <a:cs typeface="Arial" pitchFamily="34" charset="0"/>
              </a:rPr>
              <a:t>,</a:t>
            </a:r>
            <a:r>
              <a:rPr lang="en-US" sz="1800" dirty="0" smtClean="0">
                <a:ea typeface="Cambria Math"/>
                <a:cs typeface="Arial" pitchFamily="34" charset="0"/>
              </a:rPr>
              <a:t> </a:t>
            </a:r>
            <a:r>
              <a:rPr lang="ru-RU" sz="1800" dirty="0" smtClean="0">
                <a:ea typeface="Cambria Math"/>
                <a:cs typeface="Arial" pitchFamily="34" charset="0"/>
              </a:rPr>
              <a:t>когда</a:t>
            </a:r>
            <a:r>
              <a:rPr lang="en-US" sz="1800" dirty="0" smtClean="0">
                <a:ea typeface="Cambria Math"/>
                <a:cs typeface="Arial" pitchFamily="34" charset="0"/>
              </a:rPr>
              <a:t> </a:t>
            </a:r>
            <a:r>
              <a:rPr lang="ru-RU" sz="1800" dirty="0" smtClean="0">
                <a:ea typeface="Cambria Math"/>
                <a:cs typeface="Arial" pitchFamily="34" charset="0"/>
              </a:rPr>
              <a:t>∆</a:t>
            </a:r>
            <a:r>
              <a:rPr lang="en-US" sz="1800" dirty="0" smtClean="0">
                <a:ea typeface="Cambria Math"/>
                <a:cs typeface="Arial" pitchFamily="34" charset="0"/>
              </a:rPr>
              <a:t>t⇾0</a:t>
            </a:r>
            <a:r>
              <a:rPr lang="ru-RU" sz="1800" dirty="0" smtClean="0">
                <a:ea typeface="Cambria Math"/>
                <a:cs typeface="Arial" pitchFamily="34" charset="0"/>
              </a:rPr>
              <a:t> , т.е.</a:t>
            </a:r>
            <a:endParaRPr lang="en-US" sz="1800" dirty="0" smtClean="0">
              <a:ea typeface="Cambria Math"/>
              <a:cs typeface="Arial" pitchFamily="34" charset="0"/>
            </a:endParaRPr>
          </a:p>
          <a:p>
            <a:endParaRPr lang="en-US" sz="1600" dirty="0" smtClean="0">
              <a:latin typeface="Arial" pitchFamily="34" charset="0"/>
              <a:ea typeface="Cambria Math"/>
              <a:cs typeface="Arial" pitchFamily="34" charset="0"/>
            </a:endParaRPr>
          </a:p>
          <a:p>
            <a:endParaRPr lang="ru-RU" sz="1600" dirty="0" smtClean="0">
              <a:latin typeface="Arial" pitchFamily="34" charset="0"/>
              <a:ea typeface="Cambria Math"/>
              <a:cs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500694" y="2571744"/>
          <a:ext cx="1020763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Документ" r:id="rId3" imgW="1085028" imgH="681957" progId="Word.Document.12">
                  <p:embed/>
                </p:oleObj>
              </mc:Choice>
              <mc:Fallback>
                <p:oleObj name="Документ" r:id="rId3" imgW="1085028" imgH="681957" progId="Word.Document.12">
                  <p:embed/>
                  <p:pic>
                    <p:nvPicPr>
                      <p:cNvPr id="0" name="Содержимое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2571744"/>
                        <a:ext cx="1020763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643306" y="4048134"/>
          <a:ext cx="2236787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Документ" r:id="rId5" imgW="2287532" imgH="683644" progId="Word.Document.12">
                  <p:embed/>
                </p:oleObj>
              </mc:Choice>
              <mc:Fallback>
                <p:oleObj name="Документ" r:id="rId5" imgW="2287532" imgH="683644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4048134"/>
                        <a:ext cx="2236787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42910" y="4214818"/>
            <a:ext cx="8072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357290" y="4106232"/>
          <a:ext cx="6096000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3071802" y="4857760"/>
          <a:ext cx="64294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Документ" r:id="rId8" imgW="582333" imgH="435215" progId="Word.Document.12">
                  <p:embed/>
                </p:oleObj>
              </mc:Choice>
              <mc:Fallback>
                <p:oleObj name="Документ" r:id="rId8" imgW="582333" imgH="435215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4857760"/>
                        <a:ext cx="64294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5500694" y="4786322"/>
          <a:ext cx="1019175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Документ" r:id="rId10" imgW="1019083" imgH="434855" progId="Word.Document.12">
                  <p:embed/>
                </p:oleObj>
              </mc:Choice>
              <mc:Fallback>
                <p:oleObj name="Документ" r:id="rId10" imgW="1019083" imgH="434855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4786322"/>
                        <a:ext cx="1019175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4500562" y="4714884"/>
          <a:ext cx="430213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Документ" r:id="rId12" imgW="359274" imgH="882300" progId="Word.Document.12">
                  <p:embed/>
                </p:oleObj>
              </mc:Choice>
              <mc:Fallback>
                <p:oleObj name="Документ" r:id="rId12" imgW="359274" imgH="882300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4714884"/>
                        <a:ext cx="430213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3214678" y="5402262"/>
          <a:ext cx="357190" cy="455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Документ" r:id="rId14" imgW="284680" imgH="434855" progId="Word.Document.12">
                  <p:embed/>
                </p:oleObj>
              </mc:Choice>
              <mc:Fallback>
                <p:oleObj name="Документ" r:id="rId14" imgW="284680" imgH="434855" progId="Word.Documen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5402262"/>
                        <a:ext cx="357190" cy="4556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5643570" y="5357826"/>
          <a:ext cx="100013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Документ" r:id="rId16" imgW="983408" imgH="444567" progId="Word.Document.12">
                  <p:embed/>
                </p:oleObj>
              </mc:Choice>
              <mc:Fallback>
                <p:oleObj name="Документ" r:id="rId16" imgW="983408" imgH="444567" progId="Word.Documen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5357826"/>
                        <a:ext cx="100013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4495802" y="5357826"/>
          <a:ext cx="361950" cy="500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Документ" r:id="rId18" imgW="289725" imgH="434855" progId="Word.Document.12">
                  <p:embed/>
                </p:oleObj>
              </mc:Choice>
              <mc:Fallback>
                <p:oleObj name="Документ" r:id="rId18" imgW="289725" imgH="434855" progId="Word.Documen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2" y="5357826"/>
                        <a:ext cx="361950" cy="5000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 idx="4294967295"/>
          </p:nvPr>
        </p:nvSpPr>
        <p:spPr>
          <a:xfrm>
            <a:off x="428625" y="214313"/>
            <a:ext cx="8715375" cy="428625"/>
          </a:xfrm>
        </p:spPr>
        <p:txBody>
          <a:bodyPr>
            <a:normAutofit/>
          </a:bodyPr>
          <a:lstStyle/>
          <a:p>
            <a:pPr algn="l"/>
            <a:r>
              <a:rPr lang="ru-RU" sz="1600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2. ЗАДАЧА  О  СКОРОСТИ  ХИМИЧЕСКОЙ  </a:t>
            </a:r>
            <a:r>
              <a:rPr lang="ru-RU" sz="1600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РЕАКЦИИ</a:t>
            </a:r>
            <a:endParaRPr lang="ru-RU" sz="1600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4294967295"/>
          </p:nvPr>
        </p:nvSpPr>
        <p:spPr>
          <a:xfrm>
            <a:off x="0" y="785813"/>
            <a:ext cx="7858125" cy="24288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       Пусть некоторое вещество вступает в химическую реакцию. Количество этого вещества </a:t>
            </a:r>
            <a:r>
              <a:rPr lang="en-US" sz="1800" dirty="0" smtClean="0"/>
              <a:t>Q </a:t>
            </a:r>
            <a:r>
              <a:rPr lang="ru-RU" sz="1800" dirty="0" smtClean="0"/>
              <a:t>изменяется в течение реакции в зависимости от времени </a:t>
            </a:r>
            <a:r>
              <a:rPr lang="en-US" sz="1800" dirty="0" smtClean="0"/>
              <a:t>t</a:t>
            </a:r>
            <a:r>
              <a:rPr lang="ru-RU" sz="1800" dirty="0" smtClean="0"/>
              <a:t> и является функцией от времени. Пусть за время </a:t>
            </a:r>
            <a:r>
              <a:rPr lang="ru-RU" sz="1800" dirty="0" smtClean="0">
                <a:latin typeface="Cambria Math"/>
                <a:ea typeface="Cambria Math"/>
              </a:rPr>
              <a:t>∆</a:t>
            </a:r>
            <a:r>
              <a:rPr lang="en-US" sz="1800" dirty="0" smtClean="0">
                <a:latin typeface="Cambria Math"/>
                <a:ea typeface="Cambria Math"/>
              </a:rPr>
              <a:t>t</a:t>
            </a:r>
            <a:r>
              <a:rPr lang="ru-RU" sz="1800" dirty="0" smtClean="0">
                <a:latin typeface="Cambria Math"/>
                <a:ea typeface="Cambria Math"/>
              </a:rPr>
              <a:t> количество вещества изменяется на ∆</a:t>
            </a:r>
            <a:r>
              <a:rPr lang="en-US" sz="1800" dirty="0" smtClean="0">
                <a:latin typeface="Cambria Math"/>
                <a:ea typeface="Cambria Math"/>
              </a:rPr>
              <a:t>Q</a:t>
            </a:r>
            <a:r>
              <a:rPr lang="ru-RU" sz="1800" dirty="0" smtClean="0">
                <a:latin typeface="Cambria Math"/>
                <a:ea typeface="Cambria Math"/>
              </a:rPr>
              <a:t> , тогда</a:t>
            </a:r>
            <a:r>
              <a:rPr lang="en-US" sz="1800" dirty="0" smtClean="0">
                <a:latin typeface="Cambria Math"/>
                <a:ea typeface="Cambria Math"/>
              </a:rPr>
              <a:t> </a:t>
            </a:r>
            <a:r>
              <a:rPr lang="ru-RU" sz="1800" dirty="0" smtClean="0">
                <a:latin typeface="Cambria Math"/>
                <a:ea typeface="Cambria Math"/>
              </a:rPr>
              <a:t>отношение           будет выражать среднюю скорость химической реакции за время ∆</a:t>
            </a:r>
            <a:r>
              <a:rPr lang="en-US" sz="1800" dirty="0" smtClean="0">
                <a:latin typeface="Cambria Math"/>
                <a:ea typeface="Cambria Math"/>
              </a:rPr>
              <a:t>t</a:t>
            </a:r>
            <a:r>
              <a:rPr lang="ru-RU" sz="1800" dirty="0" smtClean="0">
                <a:latin typeface="Cambria Math"/>
                <a:ea typeface="Cambria Math"/>
              </a:rPr>
              <a:t>, а предел этого отношения</a:t>
            </a:r>
          </a:p>
          <a:p>
            <a:pPr>
              <a:buNone/>
            </a:pPr>
            <a:r>
              <a:rPr lang="ru-RU" sz="1800" dirty="0" smtClean="0">
                <a:latin typeface="Cambria Math"/>
                <a:ea typeface="Cambria Math"/>
              </a:rPr>
              <a:t>                                      </a:t>
            </a:r>
            <a:r>
              <a:rPr lang="ru-RU" sz="1800" dirty="0" smtClean="0"/>
              <a:t>- скорость химической реакции в данный момент</a:t>
            </a:r>
            <a:endParaRPr lang="ru-RU" sz="18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ru-RU" sz="1800" dirty="0" smtClean="0">
                <a:latin typeface="Cambria Math"/>
                <a:ea typeface="Cambria Math"/>
              </a:rPr>
              <a:t>                                        </a:t>
            </a:r>
            <a:r>
              <a:rPr lang="ru-RU" sz="1800" dirty="0" smtClean="0"/>
              <a:t>времени </a:t>
            </a:r>
            <a:r>
              <a:rPr lang="en-US" sz="1800" dirty="0" smtClean="0"/>
              <a:t>t</a:t>
            </a:r>
            <a:r>
              <a:rPr lang="ru-RU" sz="1800" dirty="0" smtClean="0"/>
              <a:t>.</a:t>
            </a:r>
            <a:endParaRPr lang="ru-RU" sz="1800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ru-RU" sz="1800" dirty="0" smtClean="0">
              <a:latin typeface="Cambria Math"/>
              <a:ea typeface="Cambria Math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7429520" y="1428736"/>
          <a:ext cx="44450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Документ" r:id="rId3" imgW="441795" imgH="683644" progId="Word.Document.12">
                  <p:embed/>
                </p:oleObj>
              </mc:Choice>
              <mc:Fallback>
                <p:oleObj name="Документ" r:id="rId3" imgW="441795" imgH="68364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20" y="1428736"/>
                        <a:ext cx="44450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285720" y="2357430"/>
          <a:ext cx="1663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Документ" r:id="rId5" imgW="1818350" imgH="718259" progId="Word.Document.12">
                  <p:embed/>
                </p:oleObj>
              </mc:Choice>
              <mc:Fallback>
                <p:oleObj name="Документ" r:id="rId5" imgW="1818350" imgH="718259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2357430"/>
                        <a:ext cx="16637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428596" y="3000372"/>
            <a:ext cx="80010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7030A0"/>
                </a:solidFill>
                <a:ea typeface="Cambria Math"/>
              </a:rPr>
              <a:t> </a:t>
            </a:r>
            <a:endParaRPr lang="ru-RU" sz="1600" b="1" i="1" dirty="0">
              <a:solidFill>
                <a:srgbClr val="7030A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8596" y="3143248"/>
            <a:ext cx="81439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  </a:t>
            </a:r>
            <a:r>
              <a:rPr lang="ru-RU" sz="1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ЗАДАЧА</a:t>
            </a:r>
            <a:r>
              <a:rPr lang="ru-RU" sz="1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ОПРЕДЕЛЕНИЯ    СКОРОСТИ  РАДИОАКТИВНОГО  РАСПАДА</a:t>
            </a:r>
            <a:endParaRPr lang="ru-RU" sz="1600" b="1" dirty="0"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71472" y="3571876"/>
            <a:ext cx="80010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Если </a:t>
            </a:r>
            <a:r>
              <a:rPr lang="en-US" dirty="0" smtClean="0"/>
              <a:t>m</a:t>
            </a:r>
            <a:r>
              <a:rPr lang="ru-RU" dirty="0" smtClean="0"/>
              <a:t>- масса радиоактивного вещества и </a:t>
            </a:r>
            <a:r>
              <a:rPr lang="en-US" dirty="0" smtClean="0"/>
              <a:t>t</a:t>
            </a:r>
            <a:r>
              <a:rPr lang="ru-RU" dirty="0" smtClean="0"/>
              <a:t>- время, то явление радиоактивного распада в момент времени </a:t>
            </a:r>
            <a:r>
              <a:rPr lang="en-US" dirty="0" smtClean="0"/>
              <a:t>t</a:t>
            </a:r>
            <a:r>
              <a:rPr lang="ru-RU" dirty="0" smtClean="0"/>
              <a:t> при условии, что масса радиоактивного вещества с течением времени уменьшается, характеризуется функцией </a:t>
            </a:r>
            <a:r>
              <a:rPr lang="en-US" dirty="0" smtClean="0"/>
              <a:t>m= m(t).</a:t>
            </a:r>
            <a:endParaRPr lang="ru-RU" dirty="0" smtClean="0"/>
          </a:p>
          <a:p>
            <a:r>
              <a:rPr lang="ru-RU" dirty="0" smtClean="0"/>
              <a:t>Средняя скорость распада за время </a:t>
            </a:r>
            <a:r>
              <a:rPr lang="ru-RU" dirty="0" smtClean="0">
                <a:latin typeface="Cambria Math"/>
                <a:ea typeface="Cambria Math"/>
              </a:rPr>
              <a:t>∆</a:t>
            </a:r>
            <a:r>
              <a:rPr lang="en-US" dirty="0" smtClean="0">
                <a:latin typeface="Cambria Math"/>
                <a:ea typeface="Cambria Math"/>
              </a:rPr>
              <a:t>t</a:t>
            </a:r>
            <a:r>
              <a:rPr lang="ru-RU" dirty="0" smtClean="0">
                <a:latin typeface="Cambria Math"/>
                <a:ea typeface="Cambria Math"/>
              </a:rPr>
              <a:t> выражается отношением</a:t>
            </a:r>
          </a:p>
          <a:p>
            <a:endParaRPr lang="ru-RU" dirty="0" smtClean="0">
              <a:latin typeface="Cambria Math"/>
              <a:ea typeface="Cambria Math"/>
            </a:endParaRPr>
          </a:p>
          <a:p>
            <a:endParaRPr lang="ru-RU" dirty="0" smtClean="0">
              <a:latin typeface="Cambria Math"/>
              <a:ea typeface="Cambria Math"/>
            </a:endParaRPr>
          </a:p>
          <a:p>
            <a:r>
              <a:rPr lang="ru-RU" dirty="0" smtClean="0">
                <a:latin typeface="Cambria Math"/>
                <a:ea typeface="Cambria Math"/>
              </a:rPr>
              <a:t>а мгновенная скорость распада в момент времени</a:t>
            </a:r>
            <a:r>
              <a:rPr lang="ru-RU" dirty="0" smtClean="0"/>
              <a:t> </a:t>
            </a:r>
            <a:r>
              <a:rPr lang="en-US" dirty="0" smtClean="0"/>
              <a:t>t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. </a:t>
            </a:r>
            <a:endParaRPr lang="ru-RU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6143636" y="5000636"/>
          <a:ext cx="263842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Шаблон с поддержкой макросов" r:id="rId7" imgW="2637796" imgH="700591" progId="Word.DocumentMacroEnabled.12">
                  <p:embed/>
                </p:oleObj>
              </mc:Choice>
              <mc:Fallback>
                <p:oleObj name="Шаблон с поддержкой макросов" r:id="rId7" imgW="2637796" imgH="700591" progId="Word.DocumentMacroEnabled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6" y="5000636"/>
                        <a:ext cx="2638425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642910" y="5929330"/>
          <a:ext cx="1687512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Шаблон с поддержкой макросов" r:id="rId9" imgW="1687541" imgH="683644" progId="Word.DocumentMacroEnabled.12">
                  <p:embed/>
                </p:oleObj>
              </mc:Choice>
              <mc:Fallback>
                <p:oleObj name="Шаблон с поддержкой макросов" r:id="rId9" imgW="1687541" imgH="683644" progId="Word.DocumentMacroEnabled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5929330"/>
                        <a:ext cx="1687512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28600" y="0"/>
            <a:ext cx="891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CC3300"/>
                </a:solidFill>
              </a:rPr>
              <a:t>Физический смысл производной функции в данной точке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3009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3009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2505075" y="1285875"/>
          <a:ext cx="6419850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Формула" r:id="rId3" imgW="4140000" imgH="850680" progId="Equation.3">
                  <p:embed/>
                </p:oleObj>
              </mc:Choice>
              <mc:Fallback>
                <p:oleObj name="Формула" r:id="rId3" imgW="4140000" imgH="850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75" y="1285875"/>
                        <a:ext cx="6419850" cy="1322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533400" y="1371600"/>
          <a:ext cx="1524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Формула" r:id="rId5" imgW="583920" imgH="393480" progId="Equation.3">
                  <p:embed/>
                </p:oleObj>
              </mc:Choice>
              <mc:Fallback>
                <p:oleObj name="Формула" r:id="rId5" imgW="5839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371600"/>
                        <a:ext cx="1524000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8001000" y="5715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2542" name="Object 14" descr="Пергамент"/>
          <p:cNvGraphicFramePr>
            <a:graphicFrameLocks noChangeAspect="1"/>
          </p:cNvGraphicFramePr>
          <p:nvPr/>
        </p:nvGraphicFramePr>
        <p:xfrm>
          <a:off x="863600" y="2819400"/>
          <a:ext cx="642461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Формула" r:id="rId7" imgW="3136680" imgH="457200" progId="Equation.3">
                  <p:embed/>
                </p:oleObj>
              </mc:Choice>
              <mc:Fallback>
                <p:oleObj name="Формула" r:id="rId7" imgW="3136680" imgH="457200" progId="Equation.3">
                  <p:embed/>
                  <p:pic>
                    <p:nvPicPr>
                      <p:cNvPr id="0" name="Picture 4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2819400"/>
                        <a:ext cx="6424613" cy="936625"/>
                      </a:xfrm>
                      <a:prstGeom prst="rect">
                        <a:avLst/>
                      </a:prstGeom>
                      <a:blipFill dpi="0" rotWithShape="1">
                        <a:blip r:embed="rId9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2544" name="Object 16" descr="Газетная бумага"/>
          <p:cNvGraphicFramePr>
            <a:graphicFrameLocks noChangeAspect="1"/>
          </p:cNvGraphicFramePr>
          <p:nvPr/>
        </p:nvGraphicFramePr>
        <p:xfrm>
          <a:off x="685800" y="3962400"/>
          <a:ext cx="25908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Формула" r:id="rId10" imgW="736600" imgH="203200" progId="Equation.3">
                  <p:embed/>
                </p:oleObj>
              </mc:Choice>
              <mc:Fallback>
                <p:oleObj name="Формула" r:id="rId10" imgW="736600" imgH="203200" progId="Equation.3">
                  <p:embed/>
                  <p:pic>
                    <p:nvPicPr>
                      <p:cNvPr id="0" name="Picture 5" descr="Газет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2590800" cy="704850"/>
                      </a:xfrm>
                      <a:prstGeom prst="rect">
                        <a:avLst/>
                      </a:prstGeom>
                      <a:blipFill dpi="0" rotWithShape="1">
                        <a:blip r:embed="rId12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2546" name="Object 18"/>
          <p:cNvGraphicFramePr>
            <a:graphicFrameLocks noChangeAspect="1"/>
          </p:cNvGraphicFramePr>
          <p:nvPr/>
        </p:nvGraphicFramePr>
        <p:xfrm>
          <a:off x="304800" y="5105400"/>
          <a:ext cx="8534400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Формула" r:id="rId13" imgW="3124080" imgH="431640" progId="Equation.3">
                  <p:embed/>
                </p:oleObj>
              </mc:Choice>
              <mc:Fallback>
                <p:oleObj name="Формула" r:id="rId13" imgW="31240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05400"/>
                        <a:ext cx="8534400" cy="1169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9" name="Object 21" descr="Газетная бумага"/>
          <p:cNvGraphicFramePr>
            <a:graphicFrameLocks noChangeAspect="1"/>
          </p:cNvGraphicFramePr>
          <p:nvPr/>
        </p:nvGraphicFramePr>
        <p:xfrm>
          <a:off x="3733800" y="4038600"/>
          <a:ext cx="396240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Формула" r:id="rId15" imgW="1091880" imgH="203040" progId="Equation.3">
                  <p:embed/>
                </p:oleObj>
              </mc:Choice>
              <mc:Fallback>
                <p:oleObj name="Формула" r:id="rId15" imgW="1091880" imgH="203040" progId="Equation.3">
                  <p:embed/>
                  <p:pic>
                    <p:nvPicPr>
                      <p:cNvPr id="0" name="Picture 7" descr="Газет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038600"/>
                        <a:ext cx="3962400" cy="728663"/>
                      </a:xfrm>
                      <a:prstGeom prst="rect">
                        <a:avLst/>
                      </a:prstGeom>
                      <a:blipFill dpi="0" rotWithShape="1">
                        <a:blip r:embed="rId12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0" name="Object 22" descr="Газетная бумага"/>
          <p:cNvGraphicFramePr>
            <a:graphicFrameLocks noChangeAspect="1"/>
          </p:cNvGraphicFramePr>
          <p:nvPr/>
        </p:nvGraphicFramePr>
        <p:xfrm>
          <a:off x="5867400" y="5715000"/>
          <a:ext cx="261778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Формула" r:id="rId17" imgW="812520" imgH="203040" progId="Equation.3">
                  <p:embed/>
                </p:oleObj>
              </mc:Choice>
              <mc:Fallback>
                <p:oleObj name="Формула" r:id="rId17" imgW="812520" imgH="203040" progId="Equation.3">
                  <p:embed/>
                  <p:pic>
                    <p:nvPicPr>
                      <p:cNvPr id="0" name="Picture 8" descr="Газет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715000"/>
                        <a:ext cx="2617788" cy="646113"/>
                      </a:xfrm>
                      <a:prstGeom prst="rect">
                        <a:avLst/>
                      </a:prstGeom>
                      <a:blipFill dpi="0" rotWithShape="1">
                        <a:blip r:embed="rId12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1" name="AutoShape 2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430</TotalTime>
  <Words>618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25" baseType="lpstr">
      <vt:lpstr>Arial</vt:lpstr>
      <vt:lpstr>Calibri</vt:lpstr>
      <vt:lpstr>Cambria</vt:lpstr>
      <vt:lpstr>Cambria Math</vt:lpstr>
      <vt:lpstr>Comic Sans MS</vt:lpstr>
      <vt:lpstr>Franklin Gothic Book</vt:lpstr>
      <vt:lpstr>Perpetua</vt:lpstr>
      <vt:lpstr>Symbol</vt:lpstr>
      <vt:lpstr>Times New Roman</vt:lpstr>
      <vt:lpstr>Wingdings 2</vt:lpstr>
      <vt:lpstr>Справедливость</vt:lpstr>
      <vt:lpstr>Формула</vt:lpstr>
      <vt:lpstr>Документ</vt:lpstr>
      <vt:lpstr>Шаблон с поддержкой макросов</vt:lpstr>
      <vt:lpstr>Производная функции</vt:lpstr>
      <vt:lpstr>Приращение аргумента,  приращение функции</vt:lpstr>
      <vt:lpstr>Презентация PowerPoint</vt:lpstr>
      <vt:lpstr>Определение производной</vt:lpstr>
      <vt:lpstr>Алгоритм вычисления производной</vt:lpstr>
      <vt:lpstr>Определение производной от функции в данной точке. Ее геометрический смысл</vt:lpstr>
      <vt:lpstr>Физический  смысл  производной  1. Задача об определении скорости движения материальной частицы</vt:lpstr>
      <vt:lpstr>2. ЗАДАЧА  О  СКОРОСТИ  ХИМИЧЕСКОЙ  РЕАКЦИИ</vt:lpstr>
      <vt:lpstr>Презентация PowerPoint</vt:lpstr>
      <vt:lpstr>Производные  основных  элементарных функций</vt:lpstr>
      <vt:lpstr>Основные правила  дифференцирования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Производная функции</dc:title>
  <dc:creator>Ксения Колыхалина</dc:creator>
  <cp:lastModifiedBy>Преподаватель</cp:lastModifiedBy>
  <cp:revision>13</cp:revision>
  <dcterms:created xsi:type="dcterms:W3CDTF">2016-09-24T15:59:38Z</dcterms:created>
  <dcterms:modified xsi:type="dcterms:W3CDTF">2019-11-07T13:08:58Z</dcterms:modified>
</cp:coreProperties>
</file>