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95" r:id="rId4"/>
    <p:sldId id="263" r:id="rId5"/>
    <p:sldId id="272" r:id="rId6"/>
    <p:sldId id="262" r:id="rId7"/>
    <p:sldId id="261" r:id="rId8"/>
    <p:sldId id="270" r:id="rId9"/>
    <p:sldId id="259" r:id="rId10"/>
    <p:sldId id="267" r:id="rId11"/>
    <p:sldId id="273" r:id="rId12"/>
    <p:sldId id="284" r:id="rId13"/>
    <p:sldId id="268" r:id="rId14"/>
    <p:sldId id="264" r:id="rId15"/>
    <p:sldId id="278" r:id="rId16"/>
    <p:sldId id="288" r:id="rId17"/>
    <p:sldId id="292" r:id="rId18"/>
    <p:sldId id="293" r:id="rId19"/>
    <p:sldId id="265" r:id="rId20"/>
    <p:sldId id="266" r:id="rId21"/>
    <p:sldId id="303" r:id="rId22"/>
    <p:sldId id="269" r:id="rId23"/>
    <p:sldId id="277" r:id="rId24"/>
    <p:sldId id="275" r:id="rId25"/>
    <p:sldId id="276" r:id="rId26"/>
    <p:sldId id="281" r:id="rId27"/>
    <p:sldId id="290" r:id="rId28"/>
    <p:sldId id="29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3300"/>
    <a:srgbClr val="CCFFCC"/>
    <a:srgbClr val="FFCC99"/>
    <a:srgbClr val="FFFFCC"/>
    <a:srgbClr val="00CC00"/>
    <a:srgbClr val="0033CC"/>
    <a:srgbClr val="0066FF"/>
    <a:srgbClr val="2F4F3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82" d="100"/>
          <a:sy n="82" d="100"/>
        </p:scale>
        <p:origin x="1344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17" Type="http://schemas.openxmlformats.org/officeDocument/2006/relationships/image" Target="../media/image70.wmf"/><Relationship Id="rId2" Type="http://schemas.openxmlformats.org/officeDocument/2006/relationships/image" Target="../media/image55.wmf"/><Relationship Id="rId16" Type="http://schemas.openxmlformats.org/officeDocument/2006/relationships/image" Target="../media/image69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5" Type="http://schemas.openxmlformats.org/officeDocument/2006/relationships/image" Target="../media/image6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Relationship Id="rId14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0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Relationship Id="rId9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3205E-91C3-43CB-A016-82EDD1C89E6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69CC6-29E6-43B8-9623-25E4FD31E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5844-D52C-4823-87F2-3587C9E328A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9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5844-D52C-4823-87F2-3587C9E328A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1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69CC6-29E6-43B8-9623-25E4FD31E04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01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69CC6-29E6-43B8-9623-25E4FD31E04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2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69CC6-29E6-43B8-9623-25E4FD31E04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2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69CC6-29E6-43B8-9623-25E4FD31E04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4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69CC6-29E6-43B8-9623-25E4FD31E04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30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4420E-6566-4095-8705-4004FB199F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8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6214B-ACCF-41E1-88EB-4A7F9CB212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2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0F53-1195-4F49-BE4F-AC3B056511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64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4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97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51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3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34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6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4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3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16F8C-7ED2-4432-AB03-D584B16F2F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65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37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6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9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03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83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54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6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84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20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7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F365B-5B5D-4FFD-B111-1794F44364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522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53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28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71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5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6C9E6-1CB4-447C-ACAD-87A0E5417F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7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89BEB-1A10-4B07-960A-E5D5173259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7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FB23A-6127-4FA1-8CD3-A616FEBB09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3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9A500-586C-4963-9BF9-E1D0C1A905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1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920EC-3D0E-4EB1-90D7-76E259FE45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8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3A3E8-462C-4E1E-8F95-A20B4B6B08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0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75A829-9267-4BD2-93C7-619C085EF88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27.01.2021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19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34FA60-C2C0-46EF-B902-810A5B2F847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27.01.2021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E85AB53-8C60-44B0-A296-4CFF569491D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3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8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15.emf"/><Relationship Id="rId21" Type="http://schemas.openxmlformats.org/officeDocument/2006/relationships/image" Target="../media/image19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16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49.wmf"/><Relationship Id="rId3" Type="http://schemas.openxmlformats.org/officeDocument/2006/relationships/image" Target="../media/image15.emf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50.wmf"/><Relationship Id="rId10" Type="http://schemas.openxmlformats.org/officeDocument/2006/relationships/image" Target="../media/image48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2.bin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6.bin"/><Relationship Id="rId34" Type="http://schemas.openxmlformats.org/officeDocument/2006/relationships/image" Target="../media/image69.wmf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44.bin"/><Relationship Id="rId25" Type="http://schemas.openxmlformats.org/officeDocument/2006/relationships/oleObject" Target="../embeddings/oleObject48.bin"/><Relationship Id="rId3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29" Type="http://schemas.openxmlformats.org/officeDocument/2006/relationships/oleObject" Target="../embeddings/oleObject50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64.wmf"/><Relationship Id="rId32" Type="http://schemas.openxmlformats.org/officeDocument/2006/relationships/image" Target="../media/image68.wmf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28" Type="http://schemas.openxmlformats.org/officeDocument/2006/relationships/image" Target="../media/image66.wmf"/><Relationship Id="rId36" Type="http://schemas.openxmlformats.org/officeDocument/2006/relationships/image" Target="../media/image70.wmf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45.bin"/><Relationship Id="rId31" Type="http://schemas.openxmlformats.org/officeDocument/2006/relationships/oleObject" Target="../embeddings/oleObject51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49.bin"/><Relationship Id="rId30" Type="http://schemas.openxmlformats.org/officeDocument/2006/relationships/image" Target="../media/image67.wmf"/><Relationship Id="rId35" Type="http://schemas.openxmlformats.org/officeDocument/2006/relationships/oleObject" Target="../embeddings/oleObject53.bin"/><Relationship Id="rId8" Type="http://schemas.openxmlformats.org/officeDocument/2006/relationships/image" Target="../media/image5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27.wmf"/><Relationship Id="rId3" Type="http://schemas.openxmlformats.org/officeDocument/2006/relationships/image" Target="../media/image15.e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5" Type="http://schemas.openxmlformats.org/officeDocument/2006/relationships/image" Target="../media/image19.png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25.wmf"/><Relationship Id="rId1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66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56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5.bin"/><Relationship Id="rId20" Type="http://schemas.openxmlformats.org/officeDocument/2006/relationships/oleObject" Target="../embeddings/oleObject67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72.wmf"/><Relationship Id="rId5" Type="http://schemas.openxmlformats.org/officeDocument/2006/relationships/image" Target="../media/image54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6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0.png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9.png"/><Relationship Id="rId11" Type="http://schemas.openxmlformats.org/officeDocument/2006/relationships/image" Target="../media/image29.wmf"/><Relationship Id="rId5" Type="http://schemas.openxmlformats.org/officeDocument/2006/relationships/image" Target="../media/image78.png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68.bin"/><Relationship Id="rId4" Type="http://schemas.openxmlformats.org/officeDocument/2006/relationships/image" Target="../media/image15.emf"/><Relationship Id="rId9" Type="http://schemas.openxmlformats.org/officeDocument/2006/relationships/image" Target="../media/image82.png"/><Relationship Id="rId14" Type="http://schemas.openxmlformats.org/officeDocument/2006/relationships/oleObject" Target="../embeddings/oleObject7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8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8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66800" y="1524000"/>
            <a:ext cx="6934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Тригонометрия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1340"/>
            <a:ext cx="6019800" cy="6527055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3" name="Овал 2"/>
          <p:cNvSpPr/>
          <p:nvPr/>
        </p:nvSpPr>
        <p:spPr>
          <a:xfrm>
            <a:off x="1066800" y="762000"/>
            <a:ext cx="5334000" cy="52578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3329544"/>
            <a:ext cx="146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низ стрелка 4"/>
          <p:cNvSpPr/>
          <p:nvPr/>
        </p:nvSpPr>
        <p:spPr>
          <a:xfrm rot="4960294" flipV="1">
            <a:off x="6014360" y="2792895"/>
            <a:ext cx="3667902" cy="1238399"/>
          </a:xfrm>
          <a:prstGeom prst="curvedUpArrow">
            <a:avLst>
              <a:gd name="adj1" fmla="val 16879"/>
              <a:gd name="adj2" fmla="val 51229"/>
              <a:gd name="adj3" fmla="val 18676"/>
            </a:avLst>
          </a:prstGeom>
          <a:solidFill>
            <a:srgbClr val="FFC0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7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3.7037E-6 C 0.00694 0.0213 0.0033 0.00116 0.00226 0.01505 C 0.00122 0.02894 0.00052 0.05394 -0.00677 0.08311 C -0.01441 0.1132 -0.02483 0.15579 -0.04149 0.19005 C -0.05799 0.22408 -0.08767 0.26343 -0.10677 0.2875 C -0.12656 0.31158 -0.13802 0.32176 -0.15712 0.33496 C -0.17552 0.34815 -0.19549 0.35741 -0.21771 0.36621 C -0.23993 0.37454 -0.27205 0.38241 -0.28993 0.38473 C -0.3184 0.39352 -0.31389 0.38195 -0.32552 0.37963 C -0.33715 0.37732 -0.34358 0.37709 -0.36024 0.37061 C -0.37674 0.36389 -0.4026 0.35834 -0.42448 0.34098 C -0.44653 0.32361 -0.47604 0.28426 -0.49219 0.26621 C -0.50833 0.24815 -0.50712 0.25973 -0.52118 0.23287 C -0.53524 0.20602 -0.56788 0.12871 -0.57674 0.10556 C -0.58559 0.08241 -0.57431 0.09699 -0.57448 0.09375 C -0.57465 0.09051 -0.57639 0.09422 -0.57778 0.08635 C -0.57917 0.07848 -0.58194 0.05625 -0.58333 0.0463 C -0.58472 0.03635 -0.58524 0.03403 -0.58559 0.02709 C -0.58594 0.02014 -0.58872 0.0301 -0.58559 0.00486 C -0.58247 -0.02037 -0.57187 -0.09652 -0.56667 -0.12407 C -0.56146 -0.15162 -0.55833 -0.15 -0.55451 -0.16111 C -0.55069 -0.17222 -0.54722 -0.1824 -0.5434 -0.19074 C -0.53958 -0.19907 -0.5349 -0.20416 -0.53108 -0.21157 C -0.52726 -0.21898 -0.52326 -0.22893 -0.51997 -0.23518 C -0.51667 -0.24143 -0.51337 -0.24583 -0.51111 -0.24861 C -0.50885 -0.25139 -0.5092 -0.2456 -0.5066 -0.25162 C -0.50399 -0.25764 -0.50174 -0.27569 -0.49549 -0.28402 C -0.48924 -0.29236 -0.50295 -0.28472 -0.46892 -0.30185 C -0.42031 -0.36713 -0.34132 -0.37986 -0.29115 -0.38634 C -0.24097 -0.39444 -0.19392 -0.36203 -0.16771 -0.35069 C -0.14149 -0.33935 -0.14566 -0.33055 -0.13333 -0.31828 C -0.12101 -0.30601 -0.10729 -0.2956 -0.0934 -0.27662 C -0.07951 -0.25764 -0.06233 -0.23078 -0.04965 -0.20416 C -0.03715 -0.17754 -0.02535 -0.13981 -0.01823 -0.11666 C -0.01111 -0.09351 -0.00955 -0.08426 -0.0066 -0.06504 C -0.00365 -0.04537 -0.00156 -0.01342 -0.00035 -3.7037E-6 Z " pathEditMode="relative" rAng="0" ptsTypes="fafaaaafaaaaaaaaaaaaaaaaaaafaaaaaaaf">
                                      <p:cBhvr>
                                        <p:cTn id="6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63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Рассмотрим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прямоугольной системе координат окружность единичного радиуса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отложим от горизонтальной оси угол 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если величина угла положительна, то откладываем против часовой стрелки, иначе по часовой стрелке). Точку пересечения построенной стороны угла с окружностью обозначим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Р.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3034784"/>
            <a:ext cx="3332478" cy="3613288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4" name="Овал 3"/>
          <p:cNvSpPr/>
          <p:nvPr/>
        </p:nvSpPr>
        <p:spPr>
          <a:xfrm>
            <a:off x="3199764" y="3635444"/>
            <a:ext cx="2362200" cy="24384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854644"/>
            <a:ext cx="76200" cy="1714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80864" y="4543425"/>
            <a:ext cx="114936" cy="1714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14339" y="48414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80864" y="4841428"/>
            <a:ext cx="1446381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356415" y="4819272"/>
            <a:ext cx="825185" cy="1352928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356415" y="3651468"/>
            <a:ext cx="1205549" cy="118996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459035" y="379604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dirty="0">
              <a:latin typeface="+mj-lt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157765"/>
              </p:ext>
            </p:extLst>
          </p:nvPr>
        </p:nvGraphicFramePr>
        <p:xfrm>
          <a:off x="4876800" y="4435475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" name="Формула" r:id="rId4" imgW="152280" imgH="139680" progId="Equation.3">
                  <p:embed/>
                </p:oleObj>
              </mc:Choice>
              <mc:Fallback>
                <p:oleObj name="Формула" r:id="rId4" imgW="152280" imgH="139680" progId="Equation.3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35475"/>
                        <a:ext cx="304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144107"/>
              </p:ext>
            </p:extLst>
          </p:nvPr>
        </p:nvGraphicFramePr>
        <p:xfrm>
          <a:off x="4769007" y="5026094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" name="Формула" r:id="rId6" imgW="152280" imgH="139680" progId="Equation.3">
                  <p:embed/>
                </p:oleObj>
              </mc:Choice>
              <mc:Fallback>
                <p:oleObj name="Формула" r:id="rId6" imgW="152280" imgH="139680" progId="Equation.3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9007" y="5026094"/>
                        <a:ext cx="304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90" y="4777491"/>
            <a:ext cx="146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146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612462"/>
              </p:ext>
            </p:extLst>
          </p:nvPr>
        </p:nvGraphicFramePr>
        <p:xfrm>
          <a:off x="6142038" y="3119438"/>
          <a:ext cx="181292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Формула" r:id="rId8" imgW="380880" imgH="177480" progId="Equation.3">
                  <p:embed/>
                </p:oleObj>
              </mc:Choice>
              <mc:Fallback>
                <p:oleObj name="Формула" r:id="rId8" imgW="380880" imgH="177480" progId="Equation.3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8" y="3119438"/>
                        <a:ext cx="1812925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113128"/>
              </p:ext>
            </p:extLst>
          </p:nvPr>
        </p:nvGraphicFramePr>
        <p:xfrm>
          <a:off x="6430963" y="5032375"/>
          <a:ext cx="17668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" name="Формула" r:id="rId10" imgW="368280" imgH="177480" progId="Equation.3">
                  <p:embed/>
                </p:oleObj>
              </mc:Choice>
              <mc:Fallback>
                <p:oleObj name="Формула" r:id="rId10" imgW="368280" imgH="177480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963" y="5032375"/>
                        <a:ext cx="1766887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 стрелкой 23"/>
          <p:cNvCxnSpPr/>
          <p:nvPr/>
        </p:nvCxnSpPr>
        <p:spPr>
          <a:xfrm flipH="1">
            <a:off x="4610100" y="4863216"/>
            <a:ext cx="44290" cy="347544"/>
          </a:xfrm>
          <a:prstGeom prst="straightConnector1">
            <a:avLst/>
          </a:prstGeom>
          <a:ln w="38100">
            <a:solidFill>
              <a:srgbClr val="2F4F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4686300" y="4528689"/>
            <a:ext cx="114300" cy="281691"/>
          </a:xfrm>
          <a:prstGeom prst="straightConnector1">
            <a:avLst/>
          </a:prstGeom>
          <a:ln w="38100">
            <a:solidFill>
              <a:srgbClr val="2F4F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Выгнутая вниз стрелка 52"/>
          <p:cNvSpPr/>
          <p:nvPr/>
        </p:nvSpPr>
        <p:spPr>
          <a:xfrm rot="15719099">
            <a:off x="7936551" y="3182975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Выгнутая вверх стрелка 53"/>
          <p:cNvSpPr/>
          <p:nvPr/>
        </p:nvSpPr>
        <p:spPr>
          <a:xfrm rot="5055063">
            <a:off x="7931073" y="5081789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5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3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9068"/>
            <a:ext cx="6141428" cy="665893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50026" y="797442"/>
            <a:ext cx="5472608" cy="543987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298449"/>
              </p:ext>
            </p:extLst>
          </p:nvPr>
        </p:nvGraphicFramePr>
        <p:xfrm>
          <a:off x="6961188" y="2887663"/>
          <a:ext cx="6318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4" name="Формула" r:id="rId4" imgW="228600" imgH="241200" progId="Equation.3">
                  <p:embed/>
                </p:oleObj>
              </mc:Choice>
              <mc:Fallback>
                <p:oleObj name="Формула" r:id="rId4" imgW="228600" imgH="241200" progId="Equation.3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8" y="2887663"/>
                        <a:ext cx="631825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042394"/>
              </p:ext>
            </p:extLst>
          </p:nvPr>
        </p:nvGraphicFramePr>
        <p:xfrm>
          <a:off x="6637677" y="1675605"/>
          <a:ext cx="7159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" name="Формула" r:id="rId6" imgW="266400" imgH="241200" progId="Equation.3">
                  <p:embed/>
                </p:oleObj>
              </mc:Choice>
              <mc:Fallback>
                <p:oleObj name="Формула" r:id="rId6" imgW="266400" imgH="241200" progId="Equation.3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677" y="1675605"/>
                        <a:ext cx="71596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290815"/>
              </p:ext>
            </p:extLst>
          </p:nvPr>
        </p:nvGraphicFramePr>
        <p:xfrm>
          <a:off x="6194214" y="1103556"/>
          <a:ext cx="63658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" name="Формула" r:id="rId8" imgW="266400" imgH="241200" progId="Equation.3">
                  <p:embed/>
                </p:oleObj>
              </mc:Choice>
              <mc:Fallback>
                <p:oleObj name="Формула" r:id="rId8" imgW="266400" imgH="241200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214" y="1103556"/>
                        <a:ext cx="636587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899886"/>
              </p:ext>
            </p:extLst>
          </p:nvPr>
        </p:nvGraphicFramePr>
        <p:xfrm>
          <a:off x="5490061" y="391319"/>
          <a:ext cx="7143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" name="Формула" r:id="rId10" imgW="266400" imgH="241200" progId="Equation.3">
                  <p:embed/>
                </p:oleObj>
              </mc:Choice>
              <mc:Fallback>
                <p:oleObj name="Формула" r:id="rId10" imgW="266400" imgH="241200" progId="Equation.3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0061" y="391319"/>
                        <a:ext cx="7143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331115"/>
              </p:ext>
            </p:extLst>
          </p:nvPr>
        </p:nvGraphicFramePr>
        <p:xfrm>
          <a:off x="3452111" y="148155"/>
          <a:ext cx="7159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" name="Формула" r:id="rId12" imgW="266400" imgH="241200" progId="Equation.3">
                  <p:embed/>
                </p:oleObj>
              </mc:Choice>
              <mc:Fallback>
                <p:oleObj name="Формула" r:id="rId12" imgW="266400" imgH="241200" progId="Equation.3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111" y="148155"/>
                        <a:ext cx="715962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206326"/>
              </p:ext>
            </p:extLst>
          </p:nvPr>
        </p:nvGraphicFramePr>
        <p:xfrm>
          <a:off x="1635125" y="2820988"/>
          <a:ext cx="76041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" name="Формула" r:id="rId14" imgW="304560" imgH="241200" progId="Equation.3">
                  <p:embed/>
                </p:oleObj>
              </mc:Choice>
              <mc:Fallback>
                <p:oleObj name="Формула" r:id="rId14" imgW="304560" imgH="241200" progId="Equation.3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2820988"/>
                        <a:ext cx="760413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341910"/>
              </p:ext>
            </p:extLst>
          </p:nvPr>
        </p:nvGraphicFramePr>
        <p:xfrm>
          <a:off x="4308475" y="6135688"/>
          <a:ext cx="89376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" name="Формула" r:id="rId16" imgW="317160" imgH="241200" progId="Equation.3">
                  <p:embed/>
                </p:oleObj>
              </mc:Choice>
              <mc:Fallback>
                <p:oleObj name="Формула" r:id="rId16" imgW="317160" imgH="241200" progId="Equation.3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6135688"/>
                        <a:ext cx="893763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693483"/>
              </p:ext>
            </p:extLst>
          </p:nvPr>
        </p:nvGraphicFramePr>
        <p:xfrm>
          <a:off x="6995658" y="3618638"/>
          <a:ext cx="697949" cy="53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" name="Формула" r:id="rId18" imgW="317160" imgH="241200" progId="Equation.3">
                  <p:embed/>
                </p:oleObj>
              </mc:Choice>
              <mc:Fallback>
                <p:oleObj name="Формула" r:id="rId18" imgW="317160" imgH="241200" progId="Equation.3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658" y="3618638"/>
                        <a:ext cx="697949" cy="5304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4186329" y="3505002"/>
            <a:ext cx="2809329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09" y="3422452"/>
            <a:ext cx="146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>
            <a:endCxn id="4" idx="7"/>
          </p:cNvCxnSpPr>
          <p:nvPr/>
        </p:nvCxnSpPr>
        <p:spPr>
          <a:xfrm flipV="1">
            <a:off x="4149817" y="1594093"/>
            <a:ext cx="1971372" cy="1910909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1508368"/>
            <a:ext cx="146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 flipV="1">
            <a:off x="4186329" y="2132856"/>
            <a:ext cx="2329887" cy="1395678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91" y="2047131"/>
            <a:ext cx="146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77" name="Прямая соединительная линия 3076"/>
          <p:cNvCxnSpPr/>
          <p:nvPr/>
        </p:nvCxnSpPr>
        <p:spPr>
          <a:xfrm flipV="1">
            <a:off x="4113305" y="1124744"/>
            <a:ext cx="1394799" cy="2392633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43" y="1039019"/>
            <a:ext cx="146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82" name="Прямая соединительная линия 3081"/>
          <p:cNvCxnSpPr/>
          <p:nvPr/>
        </p:nvCxnSpPr>
        <p:spPr>
          <a:xfrm flipV="1">
            <a:off x="4149817" y="797442"/>
            <a:ext cx="36512" cy="2719935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05" y="711717"/>
            <a:ext cx="146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87" name="Прямая соединительная линия 3086"/>
          <p:cNvCxnSpPr>
            <a:stCxn id="3075" idx="1"/>
          </p:cNvCxnSpPr>
          <p:nvPr/>
        </p:nvCxnSpPr>
        <p:spPr>
          <a:xfrm flipV="1">
            <a:off x="1377001" y="3505002"/>
            <a:ext cx="2791072" cy="23532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01" y="3442809"/>
            <a:ext cx="146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96" name="Прямая соединительная линия 3095"/>
          <p:cNvCxnSpPr>
            <a:stCxn id="16" idx="0"/>
          </p:cNvCxnSpPr>
          <p:nvPr/>
        </p:nvCxnSpPr>
        <p:spPr>
          <a:xfrm flipH="1" flipV="1">
            <a:off x="4168073" y="3528534"/>
            <a:ext cx="18257" cy="2623053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05" y="6151587"/>
            <a:ext cx="146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76" y="3408087"/>
            <a:ext cx="146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1" name="Выгнутая вниз стрелка 3100"/>
          <p:cNvSpPr/>
          <p:nvPr/>
        </p:nvSpPr>
        <p:spPr>
          <a:xfrm rot="14982243">
            <a:off x="6463377" y="1307785"/>
            <a:ext cx="3176061" cy="870632"/>
          </a:xfrm>
          <a:prstGeom prst="curvedUpArrow">
            <a:avLst>
              <a:gd name="adj1" fmla="val 8720"/>
              <a:gd name="adj2" fmla="val 4016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5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64812"/>
            <a:ext cx="4772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Радианная  мера угла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9600" y="1066800"/>
            <a:ext cx="2895600" cy="2951947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ирог 12"/>
          <p:cNvSpPr/>
          <p:nvPr/>
        </p:nvSpPr>
        <p:spPr>
          <a:xfrm rot="8140571">
            <a:off x="386560" y="967886"/>
            <a:ext cx="3113097" cy="3177316"/>
          </a:xfrm>
          <a:prstGeom prst="pie">
            <a:avLst>
              <a:gd name="adj1" fmla="val 10839486"/>
              <a:gd name="adj2" fmla="val 14951081"/>
            </a:avLst>
          </a:prstGeom>
          <a:pattFill prst="dashUpDiag">
            <a:fgClr>
              <a:schemeClr val="accent1"/>
            </a:fgClr>
            <a:bgClr>
              <a:schemeClr val="bg1"/>
            </a:bgClr>
          </a:patt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943108" y="1295400"/>
            <a:ext cx="1333492" cy="1247374"/>
          </a:xfrm>
          <a:prstGeom prst="line">
            <a:avLst/>
          </a:prstGeom>
          <a:ln w="76200">
            <a:solidFill>
              <a:srgbClr val="2F4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943108" y="2556544"/>
            <a:ext cx="1714492" cy="796256"/>
          </a:xfrm>
          <a:prstGeom prst="line">
            <a:avLst/>
          </a:prstGeom>
          <a:ln w="76200">
            <a:solidFill>
              <a:srgbClr val="2F4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2473994"/>
            <a:ext cx="146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68" y="2330058"/>
            <a:ext cx="330199" cy="42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401603"/>
              </p:ext>
            </p:extLst>
          </p:nvPr>
        </p:nvGraphicFramePr>
        <p:xfrm>
          <a:off x="2590800" y="2300828"/>
          <a:ext cx="341530" cy="279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2" name="Формула" r:id="rId5" imgW="152280" imgH="139680" progId="Equation.3">
                  <p:embed/>
                </p:oleObj>
              </mc:Choice>
              <mc:Fallback>
                <p:oleObj name="Формула" r:id="rId5" imgW="152280" imgH="13968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00828"/>
                        <a:ext cx="341530" cy="2794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52592" y="148264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186971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Формула" r:id="rId7" imgW="114120" imgH="215640" progId="Equation.3">
                  <p:embed/>
                </p:oleObj>
              </mc:Choice>
              <mc:Fallback>
                <p:oleObj name="Формула" r:id="rId7" imgW="114120" imgH="21564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581400" y="18271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12590" y="1042308"/>
            <a:ext cx="36599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центральный угол</a:t>
            </a:r>
          </a:p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радиус 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длина дуги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10" y="1167690"/>
            <a:ext cx="491000" cy="39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071650" y="2669514"/>
            <a:ext cx="4631396" cy="156966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Если 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 = C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  центральный  угол равен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дному радиану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155" y="4419600"/>
            <a:ext cx="8079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Радианной мерой угла </a:t>
            </a:r>
            <a:r>
              <a:rPr lang="ru-RU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называется  отношение  длины  соответствующей   дуги </a:t>
            </a:r>
          </a:p>
          <a:p>
            <a:r>
              <a:rPr lang="ru-RU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  радиусу  окружности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935416"/>
              </p:ext>
            </p:extLst>
          </p:nvPr>
        </p:nvGraphicFramePr>
        <p:xfrm>
          <a:off x="5715000" y="5562600"/>
          <a:ext cx="274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Формула" r:id="rId10" imgW="685800" imgH="228600" progId="Equation.3">
                  <p:embed/>
                </p:oleObj>
              </mc:Choice>
              <mc:Fallback>
                <p:oleObj name="Формула" r:id="rId10" imgW="685800" imgH="2286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562600"/>
                        <a:ext cx="2743200" cy="9144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3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870491"/>
              </p:ext>
            </p:extLst>
          </p:nvPr>
        </p:nvGraphicFramePr>
        <p:xfrm>
          <a:off x="4929190" y="714356"/>
          <a:ext cx="305492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name="Формула" r:id="rId3" imgW="799920" imgH="419040" progId="Equation.3">
                  <p:embed/>
                </p:oleObj>
              </mc:Choice>
              <mc:Fallback>
                <p:oleObj name="Формула" r:id="rId3" imgW="799920" imgH="419040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714356"/>
                        <a:ext cx="3054928" cy="1676400"/>
                      </a:xfrm>
                      <a:prstGeom prst="rect">
                        <a:avLst/>
                      </a:prstGeom>
                      <a:solidFill>
                        <a:srgbClr val="D1D1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7037"/>
              </p:ext>
            </p:extLst>
          </p:nvPr>
        </p:nvGraphicFramePr>
        <p:xfrm>
          <a:off x="928662" y="428604"/>
          <a:ext cx="2667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1" name="Формула" r:id="rId5" imgW="571320" imgH="393480" progId="Equation.3">
                  <p:embed/>
                </p:oleObj>
              </mc:Choice>
              <mc:Fallback>
                <p:oleObj name="Формула" r:id="rId5" imgW="571320" imgH="39348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428604"/>
                        <a:ext cx="2667000" cy="2057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375403"/>
              </p:ext>
            </p:extLst>
          </p:nvPr>
        </p:nvGraphicFramePr>
        <p:xfrm>
          <a:off x="609600" y="2590800"/>
          <a:ext cx="3244850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" name="Формула" r:id="rId7" imgW="927000" imgH="1054080" progId="Equation.3">
                  <p:embed/>
                </p:oleObj>
              </mc:Choice>
              <mc:Fallback>
                <p:oleObj name="Формула" r:id="rId7" imgW="927000" imgH="105408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3244850" cy="3689350"/>
                      </a:xfrm>
                      <a:prstGeom prst="rect">
                        <a:avLst/>
                      </a:prstGeom>
                      <a:solidFill>
                        <a:srgbClr val="DAEDE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687535"/>
              </p:ext>
            </p:extLst>
          </p:nvPr>
        </p:nvGraphicFramePr>
        <p:xfrm>
          <a:off x="3886200" y="2590800"/>
          <a:ext cx="514667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" name="Формула" r:id="rId9" imgW="2247840" imgH="1384200" progId="Equation.3">
                  <p:embed/>
                </p:oleObj>
              </mc:Choice>
              <mc:Fallback>
                <p:oleObj name="Формула" r:id="rId9" imgW="2247840" imgH="1384200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90800"/>
                        <a:ext cx="5146675" cy="33528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"/>
          </a:xfrm>
        </p:spPr>
        <p:txBody>
          <a:bodyPr/>
          <a:lstStyle/>
          <a:p>
            <a:r>
              <a:rPr lang="ru-RU" sz="2400" dirty="0" smtClean="0"/>
              <a:t>Самостоятельная работа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428604"/>
            <a:ext cx="3960440" cy="621510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 smtClean="0"/>
              <a:t>Вариант 1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1.  Представьте угол 740</a:t>
            </a:r>
            <a:r>
              <a:rPr lang="ru-RU" sz="1400" baseline="30000" dirty="0" smtClean="0"/>
              <a:t>о</a:t>
            </a:r>
            <a:r>
              <a:rPr lang="ru-RU" sz="1400" dirty="0" smtClean="0"/>
              <a:t> в виде   </a:t>
            </a:r>
            <a:r>
              <a:rPr lang="ru-RU" sz="1400" dirty="0" err="1" smtClean="0"/>
              <a:t>ά</a:t>
            </a:r>
            <a:r>
              <a:rPr lang="ru-RU" sz="1400" dirty="0" smtClean="0"/>
              <a:t>° + 360°n , где </a:t>
            </a:r>
            <a:r>
              <a:rPr lang="ru-RU" sz="1400" dirty="0" err="1" smtClean="0"/>
              <a:t>n</a:t>
            </a:r>
            <a:r>
              <a:rPr lang="ru-RU" sz="1400" dirty="0" smtClean="0"/>
              <a:t> – целое число, </a:t>
            </a:r>
          </a:p>
          <a:p>
            <a:pPr marL="0" indent="0">
              <a:buNone/>
            </a:pPr>
            <a:r>
              <a:rPr lang="ru-RU" sz="1400" dirty="0" smtClean="0"/>
              <a:t>0&lt;ά&lt;180</a:t>
            </a:r>
            <a:r>
              <a:rPr lang="ru-RU" sz="1400" baseline="30000" dirty="0" smtClean="0"/>
              <a:t>0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smtClean="0"/>
              <a:t> </a:t>
            </a:r>
          </a:p>
          <a:p>
            <a:pPr marL="0" indent="0">
              <a:buNone/>
            </a:pPr>
            <a:r>
              <a:rPr lang="ru-RU" sz="1400" dirty="0" smtClean="0"/>
              <a:t>2. Точка Р – конечная точка поворота на 50</a:t>
            </a:r>
            <a:r>
              <a:rPr lang="ru-RU" sz="1400" baseline="30000" dirty="0" smtClean="0"/>
              <a:t>о</a:t>
            </a:r>
            <a:r>
              <a:rPr lang="ru-RU" sz="1400" dirty="0" smtClean="0"/>
              <a:t>. Найдите наименьшее по модулю значение угла </a:t>
            </a:r>
            <a:r>
              <a:rPr lang="ru-RU" sz="1400" dirty="0" err="1" smtClean="0"/>
              <a:t>β</a:t>
            </a:r>
            <a:r>
              <a:rPr lang="ru-RU" sz="1400" dirty="0" smtClean="0"/>
              <a:t>, точки </a:t>
            </a:r>
            <a:r>
              <a:rPr lang="ru-RU" sz="1400" i="1" dirty="0" smtClean="0"/>
              <a:t>P</a:t>
            </a:r>
            <a:r>
              <a:rPr lang="ru-RU" sz="1400" i="1" baseline="-25000" dirty="0" smtClean="0"/>
              <a:t>1</a:t>
            </a:r>
            <a:r>
              <a:rPr lang="ru-RU" sz="1400" dirty="0" smtClean="0"/>
              <a:t>, которая получается из точки Р симметрией относительно оси ординат.</a:t>
            </a:r>
          </a:p>
          <a:p>
            <a:pPr marL="0" indent="0">
              <a:buNone/>
            </a:pPr>
            <a:r>
              <a:rPr lang="ru-RU" sz="1400" dirty="0" smtClean="0"/>
              <a:t> </a:t>
            </a:r>
          </a:p>
          <a:p>
            <a:pPr marL="0" indent="0">
              <a:buNone/>
            </a:pPr>
            <a:r>
              <a:rPr lang="ru-RU" sz="1400" dirty="0" smtClean="0"/>
              <a:t>3. Переведите угол 150</a:t>
            </a:r>
            <a:r>
              <a:rPr lang="ru-RU" sz="1400" baseline="30000" dirty="0" smtClean="0"/>
              <a:t>о</a:t>
            </a:r>
            <a:r>
              <a:rPr lang="ru-RU" sz="1400" dirty="0" smtClean="0"/>
              <a:t> из градусной меры в радианную.</a:t>
            </a:r>
          </a:p>
          <a:p>
            <a:pPr marL="0" indent="0">
              <a:buNone/>
            </a:pPr>
            <a:r>
              <a:rPr lang="ru-RU" sz="1400" dirty="0" smtClean="0"/>
              <a:t> </a:t>
            </a:r>
          </a:p>
          <a:p>
            <a:pPr marL="0" indent="0">
              <a:buNone/>
            </a:pPr>
            <a:r>
              <a:rPr lang="ru-RU" sz="1400" dirty="0" smtClean="0"/>
              <a:t>4. Переведите угол 1,25π из радианной меры в градусную.</a:t>
            </a:r>
          </a:p>
          <a:p>
            <a:pPr marL="0" indent="0">
              <a:buNone/>
            </a:pPr>
            <a:r>
              <a:rPr lang="ru-RU" sz="1400" dirty="0" smtClean="0"/>
              <a:t> </a:t>
            </a:r>
          </a:p>
          <a:p>
            <a:pPr marL="0" indent="0">
              <a:buNone/>
            </a:pPr>
            <a:r>
              <a:rPr lang="ru-RU" sz="1400" dirty="0" smtClean="0"/>
              <a:t>5. Допишите равенство   ...</a:t>
            </a:r>
            <a:r>
              <a:rPr lang="ru-RU" sz="1400" baseline="30000" dirty="0" smtClean="0"/>
              <a:t>0</a:t>
            </a:r>
            <a:r>
              <a:rPr lang="ru-RU" sz="1400" dirty="0" smtClean="0"/>
              <a:t>  =  </a:t>
            </a:r>
          </a:p>
          <a:p>
            <a:pPr marL="0" indent="0">
              <a:buNone/>
            </a:pPr>
            <a:r>
              <a:rPr lang="ru-RU" sz="1400" dirty="0" smtClean="0"/>
              <a:t> </a:t>
            </a:r>
          </a:p>
          <a:p>
            <a:pPr marL="0" indent="0">
              <a:buNone/>
            </a:pPr>
            <a:r>
              <a:rPr lang="ru-RU" sz="1400" dirty="0" smtClean="0"/>
              <a:t>6. Запишите формулу перехода от рад </a:t>
            </a:r>
          </a:p>
          <a:p>
            <a:pPr marL="0" indent="0">
              <a:buNone/>
            </a:pPr>
            <a:r>
              <a:rPr lang="ru-RU" sz="1400" dirty="0" smtClean="0"/>
              <a:t>к градусам.</a:t>
            </a:r>
          </a:p>
          <a:p>
            <a:pPr marL="0" indent="0">
              <a:buNone/>
            </a:pPr>
            <a:r>
              <a:rPr lang="ru-RU" sz="1400" dirty="0" smtClean="0"/>
              <a:t> </a:t>
            </a:r>
          </a:p>
          <a:p>
            <a:pPr marL="0" indent="0">
              <a:buNone/>
            </a:pPr>
            <a:r>
              <a:rPr lang="ru-RU" sz="1400" dirty="0" smtClean="0"/>
              <a:t>7. Запишите, как найти через стороны треугольника косинус угла </a:t>
            </a:r>
            <a:r>
              <a:rPr lang="ru-RU" sz="1400" dirty="0" err="1" smtClean="0"/>
              <a:t>ά</a:t>
            </a:r>
            <a:r>
              <a:rPr lang="ru-RU" sz="1400" dirty="0" smtClean="0"/>
              <a:t>. (рис)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500042"/>
            <a:ext cx="4139952" cy="621510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 smtClean="0"/>
              <a:t>Вариант 2</a:t>
            </a:r>
            <a:endParaRPr lang="ru-RU" sz="1400" dirty="0" smtClean="0"/>
          </a:p>
          <a:p>
            <a:pPr marL="0" lvl="0" indent="0">
              <a:buNone/>
            </a:pPr>
            <a:r>
              <a:rPr lang="ru-RU" sz="1400" dirty="0" smtClean="0"/>
              <a:t>Представьте угол –710</a:t>
            </a:r>
            <a:r>
              <a:rPr lang="ru-RU" sz="1400" baseline="30000" dirty="0" smtClean="0"/>
              <a:t>о</a:t>
            </a:r>
            <a:r>
              <a:rPr lang="ru-RU" sz="1400" dirty="0" smtClean="0"/>
              <a:t> в виде </a:t>
            </a:r>
            <a:r>
              <a:rPr lang="ru-RU" sz="1400" dirty="0" err="1" smtClean="0"/>
              <a:t>a°</a:t>
            </a:r>
            <a:r>
              <a:rPr lang="ru-RU" sz="1400" dirty="0" smtClean="0"/>
              <a:t> + 360°</a:t>
            </a:r>
            <a:r>
              <a:rPr lang="ru-RU" sz="1400" i="1" dirty="0" smtClean="0"/>
              <a:t>n</a:t>
            </a:r>
            <a:r>
              <a:rPr lang="ru-RU" sz="1400" dirty="0" smtClean="0"/>
              <a:t>, где </a:t>
            </a:r>
            <a:r>
              <a:rPr lang="ru-RU" sz="1400" i="1" dirty="0" err="1" smtClean="0"/>
              <a:t>n</a:t>
            </a:r>
            <a:r>
              <a:rPr lang="ru-RU" sz="1400" i="1" dirty="0" smtClean="0"/>
              <a:t> </a:t>
            </a:r>
            <a:r>
              <a:rPr lang="ru-RU" sz="1400" dirty="0" smtClean="0"/>
              <a:t>– целое число, </a:t>
            </a:r>
            <a:r>
              <a:rPr lang="ru-RU" sz="1400" dirty="0" err="1" smtClean="0"/>
              <a:t>0&lt;ά&lt;180°.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 </a:t>
            </a:r>
          </a:p>
          <a:p>
            <a:pPr marL="0" indent="0">
              <a:buNone/>
            </a:pPr>
            <a:r>
              <a:rPr lang="ru-RU" sz="1400" dirty="0" smtClean="0"/>
              <a:t>   2. Точка </a:t>
            </a:r>
            <a:r>
              <a:rPr lang="ru-RU" sz="1400" i="1" dirty="0" smtClean="0"/>
              <a:t>Р</a:t>
            </a:r>
            <a:r>
              <a:rPr lang="ru-RU" sz="1400" dirty="0" smtClean="0"/>
              <a:t> – конечная точка поворота на 50</a:t>
            </a:r>
            <a:r>
              <a:rPr lang="ru-RU" sz="1400" baseline="30000" dirty="0" smtClean="0"/>
              <a:t>о</a:t>
            </a:r>
            <a:r>
              <a:rPr lang="ru-RU" sz="1400" dirty="0" smtClean="0"/>
              <a:t>. Найдите наименьшее     по модулю значение угла </a:t>
            </a:r>
            <a:r>
              <a:rPr lang="ru-RU" sz="1400" dirty="0" err="1" smtClean="0"/>
              <a:t>β</a:t>
            </a:r>
            <a:r>
              <a:rPr lang="ru-RU" sz="1400" dirty="0" smtClean="0"/>
              <a:t>, точки </a:t>
            </a:r>
            <a:r>
              <a:rPr lang="ru-RU" sz="1400" i="1" dirty="0" smtClean="0"/>
              <a:t>P</a:t>
            </a:r>
            <a:r>
              <a:rPr lang="ru-RU" sz="1400" i="1" baseline="-25000" dirty="0" smtClean="0"/>
              <a:t>1</a:t>
            </a:r>
            <a:r>
              <a:rPr lang="ru-RU" sz="1400" i="1" dirty="0" smtClean="0"/>
              <a:t> </a:t>
            </a:r>
            <a:r>
              <a:rPr lang="ru-RU" sz="1400" dirty="0" smtClean="0"/>
              <a:t>, которая получается из точки </a:t>
            </a:r>
            <a:r>
              <a:rPr lang="ru-RU" sz="1400" i="1" dirty="0" smtClean="0"/>
              <a:t>Р</a:t>
            </a:r>
            <a:r>
              <a:rPr lang="ru-RU" sz="1400" dirty="0" smtClean="0"/>
              <a:t> симметрией относительно оси абсцисс.</a:t>
            </a:r>
          </a:p>
          <a:p>
            <a:pPr marL="0" indent="0">
              <a:buNone/>
            </a:pPr>
            <a:r>
              <a:rPr lang="ru-RU" sz="1400" dirty="0" smtClean="0"/>
              <a:t> </a:t>
            </a:r>
          </a:p>
          <a:p>
            <a:pPr marL="0" indent="0">
              <a:buNone/>
            </a:pPr>
            <a:r>
              <a:rPr lang="ru-RU" sz="1400" dirty="0" smtClean="0"/>
              <a:t>   3. Переведите угол 135 </a:t>
            </a:r>
            <a:r>
              <a:rPr lang="ru-RU" sz="1400" baseline="30000" dirty="0" smtClean="0"/>
              <a:t>о</a:t>
            </a:r>
            <a:r>
              <a:rPr lang="ru-RU" sz="1400" dirty="0" smtClean="0"/>
              <a:t> из градусной меры в радианную.</a:t>
            </a:r>
          </a:p>
          <a:p>
            <a:pPr marL="0" indent="0">
              <a:buNone/>
            </a:pPr>
            <a:r>
              <a:rPr lang="ru-RU" sz="1400" dirty="0" smtClean="0"/>
              <a:t> </a:t>
            </a:r>
          </a:p>
          <a:p>
            <a:pPr marL="0" indent="0">
              <a:buNone/>
            </a:pPr>
            <a:r>
              <a:rPr lang="ru-RU" sz="1400" dirty="0" smtClean="0"/>
              <a:t>   4. Переведите угол 2,5π  из радианной меры в градусную.</a:t>
            </a:r>
          </a:p>
          <a:p>
            <a:pPr marL="0" indent="0">
              <a:buNone/>
            </a:pPr>
            <a:r>
              <a:rPr lang="ru-RU" sz="1400" dirty="0" smtClean="0"/>
              <a:t> </a:t>
            </a:r>
          </a:p>
          <a:p>
            <a:pPr marL="0" indent="0">
              <a:buNone/>
            </a:pPr>
            <a:r>
              <a:rPr lang="ru-RU" sz="1400" dirty="0" smtClean="0"/>
              <a:t>   5. Допишите равенство  …</a:t>
            </a:r>
            <a:r>
              <a:rPr lang="ru-RU" sz="1400" baseline="30000" dirty="0" smtClean="0"/>
              <a:t>0 </a:t>
            </a:r>
            <a:r>
              <a:rPr lang="ru-RU" sz="1400" dirty="0" smtClean="0"/>
              <a:t>= </a:t>
            </a:r>
          </a:p>
          <a:p>
            <a:pPr marL="0" indent="0">
              <a:buNone/>
            </a:pPr>
            <a:r>
              <a:rPr lang="ru-RU" sz="1400" dirty="0" smtClean="0"/>
              <a:t> </a:t>
            </a:r>
          </a:p>
          <a:p>
            <a:pPr marL="0" indent="0">
              <a:buNone/>
            </a:pPr>
            <a:r>
              <a:rPr lang="ru-RU" sz="1400" dirty="0" smtClean="0"/>
              <a:t>   6. Запишите формулу перехода от радиан к градусам.</a:t>
            </a:r>
          </a:p>
          <a:p>
            <a:pPr marL="0" indent="0">
              <a:buNone/>
            </a:pPr>
            <a:r>
              <a:rPr lang="ru-RU" sz="1400" dirty="0" smtClean="0"/>
              <a:t>   </a:t>
            </a:r>
          </a:p>
          <a:p>
            <a:pPr marL="0" indent="0">
              <a:buNone/>
            </a:pPr>
            <a:r>
              <a:rPr lang="ru-RU" sz="1400" dirty="0" smtClean="0"/>
              <a:t>   7. Запишите, как найти через стороны треугольника синус угла </a:t>
            </a:r>
            <a:r>
              <a:rPr lang="ru-RU" sz="1400" dirty="0" err="1" smtClean="0"/>
              <a:t>ά</a:t>
            </a:r>
            <a:r>
              <a:rPr lang="ru-RU" sz="1400" dirty="0" smtClean="0"/>
              <a:t>.(рис)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500570"/>
            <a:ext cx="1428760" cy="194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4214818"/>
            <a:ext cx="123825" cy="447675"/>
          </a:xfrm>
          <a:prstGeom prst="rect">
            <a:avLst/>
          </a:prstGeom>
          <a:noFill/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214818"/>
            <a:ext cx="104775" cy="39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58" y="1714488"/>
            <a:ext cx="4040188" cy="4697427"/>
          </a:xfrm>
        </p:spPr>
        <p:txBody>
          <a:bodyPr/>
          <a:lstStyle/>
          <a:p>
            <a:r>
              <a:rPr lang="ru-RU" dirty="0" smtClean="0"/>
              <a:t>№1</a:t>
            </a:r>
            <a:r>
              <a:rPr lang="en-US" dirty="0" smtClean="0"/>
              <a:t>       </a:t>
            </a:r>
            <a:r>
              <a:rPr lang="ru-RU" dirty="0" smtClean="0"/>
              <a:t>740</a:t>
            </a:r>
            <a:r>
              <a:rPr lang="ru-RU" baseline="30000" dirty="0" smtClean="0"/>
              <a:t>0</a:t>
            </a:r>
            <a:r>
              <a:rPr lang="ru-RU" dirty="0" smtClean="0"/>
              <a:t>=360</a:t>
            </a:r>
            <a:r>
              <a:rPr lang="ru-RU" baseline="30000" dirty="0" smtClean="0"/>
              <a:t>0</a:t>
            </a:r>
            <a:r>
              <a:rPr lang="ru-RU" dirty="0" smtClean="0"/>
              <a:t>·2+20</a:t>
            </a:r>
            <a:r>
              <a:rPr lang="en-US" baseline="30000" dirty="0" smtClean="0"/>
              <a:t>0</a:t>
            </a:r>
            <a:endParaRPr lang="ru-RU" dirty="0" smtClean="0"/>
          </a:p>
          <a:p>
            <a:r>
              <a:rPr lang="ru-RU" dirty="0" smtClean="0"/>
              <a:t>№2</a:t>
            </a:r>
            <a:r>
              <a:rPr lang="en-US" dirty="0" smtClean="0"/>
              <a:t>       </a:t>
            </a:r>
            <a:r>
              <a:rPr lang="ru-RU" dirty="0" smtClean="0"/>
              <a:t>130</a:t>
            </a:r>
            <a:r>
              <a:rPr lang="ru-RU" baseline="30000" dirty="0" smtClean="0"/>
              <a:t>0</a:t>
            </a:r>
            <a:endParaRPr lang="ru-RU" dirty="0" smtClean="0"/>
          </a:p>
          <a:p>
            <a:r>
              <a:rPr lang="ru-RU" dirty="0" smtClean="0"/>
              <a:t>№3</a:t>
            </a:r>
            <a:r>
              <a:rPr lang="en-US" dirty="0" smtClean="0"/>
              <a:t>       </a:t>
            </a:r>
            <a:endParaRPr lang="ru-RU" dirty="0" smtClean="0"/>
          </a:p>
          <a:p>
            <a:r>
              <a:rPr lang="ru-RU" dirty="0" smtClean="0"/>
              <a:t>№4 </a:t>
            </a:r>
            <a:r>
              <a:rPr lang="en-US" dirty="0" smtClean="0"/>
              <a:t>      </a:t>
            </a:r>
            <a:r>
              <a:rPr lang="ru-RU" dirty="0" smtClean="0"/>
              <a:t>225</a:t>
            </a:r>
            <a:r>
              <a:rPr lang="ru-RU" baseline="30000" dirty="0" smtClean="0"/>
              <a:t>0</a:t>
            </a:r>
            <a:endParaRPr lang="ru-RU" dirty="0" smtClean="0"/>
          </a:p>
          <a:p>
            <a:r>
              <a:rPr lang="ru-RU" dirty="0" smtClean="0"/>
              <a:t>№5</a:t>
            </a:r>
            <a:r>
              <a:rPr lang="en-US" dirty="0" smtClean="0"/>
              <a:t>      </a:t>
            </a:r>
            <a:r>
              <a:rPr lang="ru-RU" dirty="0" smtClean="0"/>
              <a:t> 90</a:t>
            </a:r>
            <a:r>
              <a:rPr lang="ru-RU" baseline="30000" dirty="0" smtClean="0"/>
              <a:t>0</a:t>
            </a:r>
            <a:endParaRPr lang="ru-RU" dirty="0" smtClean="0"/>
          </a:p>
          <a:p>
            <a:r>
              <a:rPr lang="ru-RU" dirty="0" smtClean="0"/>
              <a:t>№6 </a:t>
            </a:r>
            <a:r>
              <a:rPr lang="en-US" dirty="0" smtClean="0"/>
              <a:t>     </a:t>
            </a:r>
            <a:r>
              <a:rPr lang="ru-RU" dirty="0" err="1" smtClean="0"/>
              <a:t>ά </a:t>
            </a:r>
            <a:r>
              <a:rPr lang="ru-RU" baseline="-25000" dirty="0" smtClean="0"/>
              <a:t>рад</a:t>
            </a:r>
            <a:r>
              <a:rPr lang="ru-RU" dirty="0" smtClean="0"/>
              <a:t> = </a:t>
            </a:r>
          </a:p>
          <a:p>
            <a:r>
              <a:rPr lang="ru-RU" dirty="0" smtClean="0"/>
              <a:t>№7</a:t>
            </a:r>
            <a:r>
              <a:rPr lang="en-US" dirty="0" smtClean="0"/>
              <a:t>   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6314" y="714356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4876" y="1714488"/>
            <a:ext cx="4041775" cy="4697427"/>
          </a:xfrm>
        </p:spPr>
        <p:txBody>
          <a:bodyPr/>
          <a:lstStyle/>
          <a:p>
            <a:r>
              <a:rPr lang="ru-RU" dirty="0" smtClean="0"/>
              <a:t>№1</a:t>
            </a:r>
            <a:r>
              <a:rPr lang="en-US" dirty="0" smtClean="0"/>
              <a:t>       -710</a:t>
            </a:r>
            <a:r>
              <a:rPr lang="en-US" baseline="30000" dirty="0" smtClean="0"/>
              <a:t>0</a:t>
            </a:r>
            <a:r>
              <a:rPr lang="en-US" dirty="0" smtClean="0"/>
              <a:t> =  10</a:t>
            </a:r>
            <a:r>
              <a:rPr lang="en-US" baseline="30000" dirty="0" smtClean="0"/>
              <a:t>0</a:t>
            </a:r>
            <a:r>
              <a:rPr lang="en-US" dirty="0" smtClean="0"/>
              <a:t> - 2·360</a:t>
            </a:r>
            <a:r>
              <a:rPr lang="en-US" baseline="30000" dirty="0" smtClean="0"/>
              <a:t>0</a:t>
            </a:r>
            <a:endParaRPr lang="ru-RU" dirty="0" smtClean="0"/>
          </a:p>
          <a:p>
            <a:r>
              <a:rPr lang="ru-RU" dirty="0" smtClean="0"/>
              <a:t>№2</a:t>
            </a:r>
            <a:r>
              <a:rPr lang="en-US" dirty="0" smtClean="0"/>
              <a:t>       -50</a:t>
            </a:r>
            <a:r>
              <a:rPr lang="ru-RU" baseline="30000" dirty="0" smtClean="0"/>
              <a:t>0</a:t>
            </a:r>
            <a:endParaRPr lang="ru-RU" dirty="0" smtClean="0"/>
          </a:p>
          <a:p>
            <a:r>
              <a:rPr lang="ru-RU" dirty="0" smtClean="0"/>
              <a:t>№3</a:t>
            </a:r>
            <a:r>
              <a:rPr lang="en-US" dirty="0" smtClean="0"/>
              <a:t>       </a:t>
            </a:r>
            <a:endParaRPr lang="ru-RU" dirty="0" smtClean="0"/>
          </a:p>
          <a:p>
            <a:r>
              <a:rPr lang="ru-RU" dirty="0" smtClean="0"/>
              <a:t>№4 </a:t>
            </a:r>
            <a:r>
              <a:rPr lang="en-US" dirty="0" smtClean="0"/>
              <a:t>      450</a:t>
            </a:r>
            <a:r>
              <a:rPr lang="ru-RU" baseline="30000" dirty="0" smtClean="0"/>
              <a:t>0</a:t>
            </a:r>
            <a:endParaRPr lang="ru-RU" dirty="0" smtClean="0"/>
          </a:p>
          <a:p>
            <a:r>
              <a:rPr lang="ru-RU" dirty="0" smtClean="0"/>
              <a:t>№5</a:t>
            </a:r>
            <a:r>
              <a:rPr lang="en-US" dirty="0" smtClean="0"/>
              <a:t>      </a:t>
            </a:r>
            <a:r>
              <a:rPr lang="ru-RU" dirty="0" smtClean="0"/>
              <a:t> </a:t>
            </a:r>
            <a:r>
              <a:rPr lang="en-US" dirty="0" smtClean="0"/>
              <a:t>45</a:t>
            </a:r>
            <a:r>
              <a:rPr lang="ru-RU" baseline="30000" dirty="0" smtClean="0"/>
              <a:t>0</a:t>
            </a:r>
            <a:endParaRPr lang="ru-RU" dirty="0" smtClean="0"/>
          </a:p>
          <a:p>
            <a:r>
              <a:rPr lang="ru-RU" dirty="0" smtClean="0"/>
              <a:t>№6 </a:t>
            </a:r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ru-RU" dirty="0" err="1" smtClean="0"/>
              <a:t>ά</a:t>
            </a:r>
            <a:r>
              <a:rPr lang="en-US" baseline="30000" dirty="0" smtClean="0"/>
              <a:t>0</a:t>
            </a:r>
            <a:r>
              <a:rPr lang="ru-RU" dirty="0" smtClean="0"/>
              <a:t> =          рад</a:t>
            </a:r>
          </a:p>
          <a:p>
            <a:r>
              <a:rPr lang="ru-RU" dirty="0" smtClean="0"/>
              <a:t>№7</a:t>
            </a:r>
            <a:r>
              <a:rPr lang="en-US" dirty="0" smtClean="0"/>
              <a:t>    </a:t>
            </a:r>
            <a:r>
              <a:rPr lang="ru-RU" dirty="0" smtClean="0"/>
              <a:t>  </a:t>
            </a:r>
            <a:r>
              <a:rPr lang="en-US" dirty="0" smtClean="0"/>
              <a:t> 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286256"/>
            <a:ext cx="123825" cy="561975"/>
          </a:xfrm>
          <a:prstGeom prst="rect">
            <a:avLst/>
          </a:prstGeo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857628"/>
            <a:ext cx="762000" cy="571500"/>
          </a:xfrm>
          <a:prstGeom prst="rect">
            <a:avLst/>
          </a:prstGeom>
          <a:noFill/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571744"/>
            <a:ext cx="266700" cy="561975"/>
          </a:xfrm>
          <a:prstGeom prst="rect">
            <a:avLst/>
          </a:prstGeom>
          <a:noFill/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571744"/>
            <a:ext cx="266700" cy="552450"/>
          </a:xfrm>
          <a:prstGeom prst="rect">
            <a:avLst/>
          </a:prstGeom>
          <a:noFill/>
        </p:spPr>
      </p:pic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3857628"/>
            <a:ext cx="485775" cy="571500"/>
          </a:xfrm>
          <a:prstGeom prst="rect">
            <a:avLst/>
          </a:prstGeom>
          <a:noFill/>
        </p:spPr>
      </p:pic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79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357694"/>
            <a:ext cx="133350" cy="51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00" y="189723"/>
            <a:ext cx="6107892" cy="66225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>
            <a:endCxn id="1026" idx="1"/>
          </p:cNvCxnSpPr>
          <p:nvPr/>
        </p:nvCxnSpPr>
        <p:spPr>
          <a:xfrm flipV="1">
            <a:off x="4283968" y="1279302"/>
            <a:ext cx="1440160" cy="2221706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1547664" y="836712"/>
            <a:ext cx="5472608" cy="532859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59114" y="3429000"/>
            <a:ext cx="122312" cy="144016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endCxn id="5" idx="2"/>
          </p:cNvCxnSpPr>
          <p:nvPr/>
        </p:nvCxnSpPr>
        <p:spPr>
          <a:xfrm>
            <a:off x="4283968" y="3501008"/>
            <a:ext cx="2675146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78" y="3368540"/>
            <a:ext cx="146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>
            <a:stCxn id="1026" idx="2"/>
          </p:cNvCxnSpPr>
          <p:nvPr/>
        </p:nvCxnSpPr>
        <p:spPr>
          <a:xfrm>
            <a:off x="5797153" y="1361852"/>
            <a:ext cx="0" cy="2139156"/>
          </a:xfrm>
          <a:prstGeom prst="line">
            <a:avLst/>
          </a:prstGeom>
          <a:ln w="57150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026" idx="1"/>
          </p:cNvCxnSpPr>
          <p:nvPr/>
        </p:nvCxnSpPr>
        <p:spPr>
          <a:xfrm flipH="1">
            <a:off x="4319972" y="1279302"/>
            <a:ext cx="1404156" cy="0"/>
          </a:xfrm>
          <a:prstGeom prst="line">
            <a:avLst/>
          </a:prstGeom>
          <a:ln w="57150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Выгнутая вниз стрелка 23"/>
          <p:cNvSpPr/>
          <p:nvPr/>
        </p:nvSpPr>
        <p:spPr>
          <a:xfrm rot="14824614">
            <a:off x="4712762" y="2909447"/>
            <a:ext cx="809274" cy="3430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292768"/>
              </p:ext>
            </p:extLst>
          </p:nvPr>
        </p:nvGraphicFramePr>
        <p:xfrm>
          <a:off x="5237089" y="2564904"/>
          <a:ext cx="56006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Формула" r:id="rId5" imgW="152280" imgH="139680" progId="Equation.3">
                  <p:embed/>
                </p:oleObj>
              </mc:Choice>
              <mc:Fallback>
                <p:oleObj name="Формула" r:id="rId5" imgW="152280" imgH="139680" progId="Equation.3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089" y="2564904"/>
                        <a:ext cx="560064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834686"/>
              </p:ext>
            </p:extLst>
          </p:nvPr>
        </p:nvGraphicFramePr>
        <p:xfrm>
          <a:off x="7198691" y="1554581"/>
          <a:ext cx="1468257" cy="73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Формула" r:id="rId7" imgW="355320" imgH="177480" progId="Equation.3">
                  <p:embed/>
                </p:oleObj>
              </mc:Choice>
              <mc:Fallback>
                <p:oleObj name="Формула" r:id="rId7" imgW="355320" imgH="177480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8691" y="1554581"/>
                        <a:ext cx="1468257" cy="734129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" name="Объект 10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259886"/>
              </p:ext>
            </p:extLst>
          </p:nvPr>
        </p:nvGraphicFramePr>
        <p:xfrm>
          <a:off x="7179641" y="26816"/>
          <a:ext cx="1581083" cy="599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Формула" r:id="rId9" imgW="368280" imgH="139680" progId="Equation.3">
                  <p:embed/>
                </p:oleObj>
              </mc:Choice>
              <mc:Fallback>
                <p:oleObj name="Формула" r:id="rId9" imgW="368280" imgH="139680" progId="Equation.3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9641" y="26816"/>
                        <a:ext cx="1581083" cy="599721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146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7" name="TextBox 1036"/>
          <p:cNvSpPr txBox="1"/>
          <p:nvPr/>
        </p:nvSpPr>
        <p:spPr>
          <a:xfrm>
            <a:off x="5633903" y="3659458"/>
            <a:ext cx="349776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х</a:t>
            </a:r>
          </a:p>
        </p:txBody>
      </p:sp>
      <p:sp>
        <p:nvSpPr>
          <p:cNvPr id="1038" name="TextBox 1037"/>
          <p:cNvSpPr txBox="1"/>
          <p:nvPr/>
        </p:nvSpPr>
        <p:spPr>
          <a:xfrm>
            <a:off x="3846496" y="1100749"/>
            <a:ext cx="35298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у</a:t>
            </a:r>
          </a:p>
        </p:txBody>
      </p:sp>
      <p:sp>
        <p:nvSpPr>
          <p:cNvPr id="1039" name="Прямоугольник 1038"/>
          <p:cNvSpPr/>
          <p:nvPr/>
        </p:nvSpPr>
        <p:spPr>
          <a:xfrm>
            <a:off x="4610175" y="3548468"/>
            <a:ext cx="14162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41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46" y="2930997"/>
            <a:ext cx="1651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2" name="TextBox 1041"/>
          <p:cNvSpPr txBox="1"/>
          <p:nvPr/>
        </p:nvSpPr>
        <p:spPr>
          <a:xfrm>
            <a:off x="7020270" y="3552759"/>
            <a:ext cx="31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043" name="Прямоугольник 1042"/>
          <p:cNvSpPr/>
          <p:nvPr/>
        </p:nvSpPr>
        <p:spPr>
          <a:xfrm>
            <a:off x="3897792" y="44477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823016"/>
              </p:ext>
            </p:extLst>
          </p:nvPr>
        </p:nvGraphicFramePr>
        <p:xfrm>
          <a:off x="7020272" y="2796410"/>
          <a:ext cx="1230034" cy="632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Формула" r:id="rId12" imgW="444240" imgH="228600" progId="Equation.3">
                  <p:embed/>
                </p:oleObj>
              </mc:Choice>
              <mc:Fallback>
                <p:oleObj name="Формула" r:id="rId12" imgW="444240" imgH="228600" progId="Equation.3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796410"/>
                        <a:ext cx="1230034" cy="6325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497070"/>
              </p:ext>
            </p:extLst>
          </p:nvPr>
        </p:nvGraphicFramePr>
        <p:xfrm>
          <a:off x="5870178" y="594818"/>
          <a:ext cx="1811210" cy="776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Формула" r:id="rId14" imgW="533160" imgH="228600" progId="Equation.3">
                  <p:embed/>
                </p:oleObj>
              </mc:Choice>
              <mc:Fallback>
                <p:oleObj name="Формула" r:id="rId14" imgW="533160" imgH="228600" progId="Equation.3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178" y="594818"/>
                        <a:ext cx="1811210" cy="776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H="1">
            <a:off x="6732240" y="444773"/>
            <a:ext cx="447401" cy="369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7339013" y="1196752"/>
            <a:ext cx="342375" cy="3578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02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4" grpId="0" animBg="1"/>
      <p:bldP spid="1037" grpId="0" animBg="1"/>
      <p:bldP spid="10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314644"/>
              </p:ext>
            </p:extLst>
          </p:nvPr>
        </p:nvGraphicFramePr>
        <p:xfrm>
          <a:off x="5486400" y="1143000"/>
          <a:ext cx="609600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Формула" r:id="rId3" imgW="190440" imgH="228600" progId="Equation.3">
                  <p:embed/>
                </p:oleObj>
              </mc:Choice>
              <mc:Fallback>
                <p:oleObj name="Формула" r:id="rId3" imgW="190440" imgH="2286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143000"/>
                        <a:ext cx="609600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279126"/>
              </p:ext>
            </p:extLst>
          </p:nvPr>
        </p:nvGraphicFramePr>
        <p:xfrm>
          <a:off x="7315200" y="2209800"/>
          <a:ext cx="6096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Формула" r:id="rId5" imgW="190440" imgH="228600" progId="Equation.3">
                  <p:embed/>
                </p:oleObj>
              </mc:Choice>
              <mc:Fallback>
                <p:oleObj name="Формула" r:id="rId5" imgW="190440" imgH="2286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209800"/>
                        <a:ext cx="6096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489932"/>
              </p:ext>
            </p:extLst>
          </p:nvPr>
        </p:nvGraphicFramePr>
        <p:xfrm>
          <a:off x="5486400" y="3886200"/>
          <a:ext cx="6096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Формула" r:id="rId6" imgW="190440" imgH="228600" progId="Equation.3">
                  <p:embed/>
                </p:oleObj>
              </mc:Choice>
              <mc:Fallback>
                <p:oleObj name="Формула" r:id="rId6" imgW="190440" imgH="22860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86200"/>
                        <a:ext cx="6096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195922"/>
              </p:ext>
            </p:extLst>
          </p:nvPr>
        </p:nvGraphicFramePr>
        <p:xfrm>
          <a:off x="5486400" y="5510073"/>
          <a:ext cx="6096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Формула" r:id="rId7" imgW="190440" imgH="228600" progId="Equation.3">
                  <p:embed/>
                </p:oleObj>
              </mc:Choice>
              <mc:Fallback>
                <p:oleObj name="Формула" r:id="rId7" imgW="190440" imgH="22860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10073"/>
                        <a:ext cx="6096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5800" y="6096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Синус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угла  определяется как ордината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точки            </a:t>
            </a:r>
          </a:p>
          <a:p>
            <a:endParaRPr lang="ru-RU" sz="36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Косинус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— абсцисса точки </a:t>
            </a:r>
          </a:p>
          <a:p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Тангенс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отношение  ординаты  к  абсциссе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очки </a:t>
            </a:r>
          </a:p>
          <a:p>
            <a:endParaRPr lang="ru-RU" sz="36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Котангенс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отношение абсциссы к ординате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очки 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1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440713"/>
              </p:ext>
            </p:extLst>
          </p:nvPr>
        </p:nvGraphicFramePr>
        <p:xfrm>
          <a:off x="2555776" y="404664"/>
          <a:ext cx="3828132" cy="621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Формула" r:id="rId3" imgW="609480" imgH="1295280" progId="Equation.3">
                  <p:embed/>
                </p:oleObj>
              </mc:Choice>
              <mc:Fallback>
                <p:oleObj name="Формула" r:id="rId3" imgW="609480" imgH="1295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04664"/>
                        <a:ext cx="3828132" cy="621588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7560840" cy="52768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Тригономе́трия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37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(от греч. </a:t>
            </a:r>
            <a:r>
              <a:rPr lang="ru-RU" sz="237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τρίγονο</a:t>
            </a:r>
            <a:r>
              <a:rPr lang="ru-RU" sz="237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(треугольник) и греч. </a:t>
            </a:r>
            <a:r>
              <a:rPr lang="ru-RU" sz="237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μετρειν</a:t>
            </a:r>
            <a:r>
              <a:rPr lang="ru-RU" sz="237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(измерять), </a:t>
            </a:r>
            <a:r>
              <a:rPr lang="ru-RU" sz="237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то </a:t>
            </a:r>
            <a:r>
              <a:rPr lang="ru-RU" sz="237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есть измерение треугольников) — раздел </a:t>
            </a:r>
            <a:r>
              <a:rPr lang="ru-RU" sz="237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математики</a:t>
            </a:r>
            <a:r>
              <a:rPr lang="ru-RU" sz="237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ru-RU" sz="237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</a:t>
            </a:r>
            <a:r>
              <a:rPr lang="ru-RU" sz="237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котором изучаются тригонометрические функции и их приложения к </a:t>
            </a:r>
            <a:r>
              <a:rPr lang="ru-RU" sz="237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геометрии. </a:t>
            </a:r>
          </a:p>
          <a:p>
            <a:pPr marL="0" indent="0" algn="just">
              <a:buNone/>
            </a:pPr>
            <a:endParaRPr lang="ru-RU" sz="237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indent="0" algn="just">
              <a:buNone/>
            </a:pPr>
            <a:r>
              <a:rPr lang="ru-RU" sz="237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Данный </a:t>
            </a:r>
            <a:r>
              <a:rPr lang="ru-RU" sz="237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термин впервые появился в 1595 г. как название книги немецкого математика </a:t>
            </a:r>
            <a:r>
              <a:rPr lang="ru-RU" sz="237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Бартоломеуса</a:t>
            </a:r>
            <a:r>
              <a:rPr lang="ru-RU" sz="237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37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Питискуса</a:t>
            </a:r>
            <a:r>
              <a:rPr lang="ru-RU" sz="237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</a:t>
            </a:r>
            <a:r>
              <a:rPr lang="ru-RU" sz="237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Bartholomäus</a:t>
            </a:r>
            <a:r>
              <a:rPr lang="ru-RU" sz="237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37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Pitiscus</a:t>
            </a:r>
            <a:r>
              <a:rPr lang="ru-RU" sz="237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1561—1613), </a:t>
            </a:r>
            <a:r>
              <a:rPr lang="ru-RU" sz="237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 </a:t>
            </a:r>
            <a:r>
              <a:rPr lang="ru-RU" sz="237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сама наука ещё в глубокой древности использовалась для расчётов в астрономии, геодезии и архитектуре</a:t>
            </a:r>
            <a:r>
              <a:rPr lang="ru-RU" sz="2370" dirty="0">
                <a:solidFill>
                  <a:schemeClr val="tx1"/>
                </a:solidFill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08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90600"/>
            <a:ext cx="832952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Понятие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синуса 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встречается  уже  в  </a:t>
            </a:r>
            <a:r>
              <a:rPr 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III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в. до н. э. </a:t>
            </a: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 имел  название  </a:t>
            </a:r>
            <a:r>
              <a:rPr lang="ru-RU" sz="3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джива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ru-RU" sz="3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тетева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лука) , </a:t>
            </a: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IX 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в.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аменено  на  арабское  слово  </a:t>
            </a:r>
          </a:p>
          <a:p>
            <a:pPr algn="ctr"/>
            <a:r>
              <a:rPr lang="ru-RU" sz="3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джайб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(выпуклость) ,  </a:t>
            </a:r>
            <a:r>
              <a:rPr 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XII 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в.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аменено  на латинское </a:t>
            </a: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синус (изгиб, кривизна) .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Косинус 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это дополнительный синус.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Тангенс 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переводится  с  латинского  </a:t>
            </a: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 «касающийся»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533" y="153768"/>
            <a:ext cx="3280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Запомним !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297422"/>
              </p:ext>
            </p:extLst>
          </p:nvPr>
        </p:nvGraphicFramePr>
        <p:xfrm>
          <a:off x="609600" y="1295400"/>
          <a:ext cx="8382000" cy="50292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990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40000"/>
                      </a:srgb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0000"/>
                      </a:srgbClr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32930"/>
              </p:ext>
            </p:extLst>
          </p:nvPr>
        </p:nvGraphicFramePr>
        <p:xfrm>
          <a:off x="914400" y="2438400"/>
          <a:ext cx="1295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4" name="Формула" r:id="rId3" imgW="355138" imgH="177569" progId="Equation.3">
                  <p:embed/>
                </p:oleObj>
              </mc:Choice>
              <mc:Fallback>
                <p:oleObj name="Формула" r:id="rId3" imgW="355138" imgH="177569" progId="Equation.3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1295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484770"/>
              </p:ext>
            </p:extLst>
          </p:nvPr>
        </p:nvGraphicFramePr>
        <p:xfrm>
          <a:off x="973534" y="3505200"/>
          <a:ext cx="140573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5" name="Формула" r:id="rId5" imgW="368300" imgH="139700" progId="Equation.3">
                  <p:embed/>
                </p:oleObj>
              </mc:Choice>
              <mc:Fallback>
                <p:oleObj name="Формула" r:id="rId5" imgW="368300" imgH="139700" progId="Equation.3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534" y="3505200"/>
                        <a:ext cx="140573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93407"/>
              </p:ext>
            </p:extLst>
          </p:nvPr>
        </p:nvGraphicFramePr>
        <p:xfrm>
          <a:off x="1066800" y="4572000"/>
          <a:ext cx="1110343" cy="70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6" name="Формула" r:id="rId7" imgW="279360" imgH="177480" progId="Equation.3">
                  <p:embed/>
                </p:oleObj>
              </mc:Choice>
              <mc:Fallback>
                <p:oleObj name="Формула" r:id="rId7" imgW="279360" imgH="177480" progId="Equation.3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0"/>
                        <a:ext cx="1110343" cy="706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009146"/>
              </p:ext>
            </p:extLst>
          </p:nvPr>
        </p:nvGraphicFramePr>
        <p:xfrm>
          <a:off x="914400" y="5638800"/>
          <a:ext cx="1219200" cy="63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7" name="Формула" r:id="rId9" imgW="342720" imgH="177480" progId="Equation.3">
                  <p:embed/>
                </p:oleObj>
              </mc:Choice>
              <mc:Fallback>
                <p:oleObj name="Формула" r:id="rId9" imgW="342720" imgH="177480" progId="Equation.3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38800"/>
                        <a:ext cx="1219200" cy="632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981384"/>
              </p:ext>
            </p:extLst>
          </p:nvPr>
        </p:nvGraphicFramePr>
        <p:xfrm>
          <a:off x="3352800" y="1371600"/>
          <a:ext cx="799931" cy="673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8" name="Формула" r:id="rId11" imgW="241200" imgH="203040" progId="Equation.3">
                  <p:embed/>
                </p:oleObj>
              </mc:Choice>
              <mc:Fallback>
                <p:oleObj name="Формула" r:id="rId11" imgW="241200" imgH="203040" progId="Equation.3">
                  <p:embed/>
                  <p:pic>
                    <p:nvPicPr>
                      <p:cNvPr id="0" name="Picture 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371600"/>
                        <a:ext cx="799931" cy="673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553796"/>
              </p:ext>
            </p:extLst>
          </p:nvPr>
        </p:nvGraphicFramePr>
        <p:xfrm>
          <a:off x="5486400" y="1371600"/>
          <a:ext cx="762000" cy="641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9" name="Формула" r:id="rId13" imgW="241200" imgH="203040" progId="Equation.3">
                  <p:embed/>
                </p:oleObj>
              </mc:Choice>
              <mc:Fallback>
                <p:oleObj name="Формула" r:id="rId13" imgW="241200" imgH="203040" progId="Equation.3">
                  <p:embed/>
                  <p:pic>
                    <p:nvPicPr>
                      <p:cNvPr id="0" name="Picture 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371600"/>
                        <a:ext cx="762000" cy="6416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536765"/>
              </p:ext>
            </p:extLst>
          </p:nvPr>
        </p:nvGraphicFramePr>
        <p:xfrm>
          <a:off x="7620000" y="1371599"/>
          <a:ext cx="838200" cy="705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0" name="Формула" r:id="rId15" imgW="241200" imgH="203040" progId="Equation.3">
                  <p:embed/>
                </p:oleObj>
              </mc:Choice>
              <mc:Fallback>
                <p:oleObj name="Формула" r:id="rId15" imgW="241200" imgH="203040" progId="Equation.3">
                  <p:embed/>
                  <p:pic>
                    <p:nvPicPr>
                      <p:cNvPr id="0" name="Picture 4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371599"/>
                        <a:ext cx="838200" cy="7058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913141"/>
              </p:ext>
            </p:extLst>
          </p:nvPr>
        </p:nvGraphicFramePr>
        <p:xfrm>
          <a:off x="3505200" y="2362200"/>
          <a:ext cx="30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1" name="Формула" r:id="rId17" imgW="152280" imgH="393480" progId="Equation.3">
                  <p:embed/>
                </p:oleObj>
              </mc:Choice>
              <mc:Fallback>
                <p:oleObj name="Формула" r:id="rId17" imgW="152280" imgH="393480" progId="Equation.3">
                  <p:embed/>
                  <p:pic>
                    <p:nvPicPr>
                      <p:cNvPr id="0" name="Picture 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362200"/>
                        <a:ext cx="304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227776"/>
              </p:ext>
            </p:extLst>
          </p:nvPr>
        </p:nvGraphicFramePr>
        <p:xfrm>
          <a:off x="7848600" y="3429000"/>
          <a:ext cx="30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2" name="Формула" r:id="rId19" imgW="152334" imgH="393529" progId="Equation.3">
                  <p:embed/>
                </p:oleObj>
              </mc:Choice>
              <mc:Fallback>
                <p:oleObj name="Формула" r:id="rId19" imgW="152334" imgH="393529" progId="Equation.3">
                  <p:embed/>
                  <p:pic>
                    <p:nvPicPr>
                      <p:cNvPr id="0" name="Picture 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429000"/>
                        <a:ext cx="304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669018"/>
              </p:ext>
            </p:extLst>
          </p:nvPr>
        </p:nvGraphicFramePr>
        <p:xfrm>
          <a:off x="5562600" y="2362200"/>
          <a:ext cx="495300" cy="801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3" name="Формула" r:id="rId21" imgW="266400" imgH="431640" progId="Equation.3">
                  <p:embed/>
                </p:oleObj>
              </mc:Choice>
              <mc:Fallback>
                <p:oleObj name="Формула" r:id="rId21" imgW="266400" imgH="431640" progId="Equation.3">
                  <p:embed/>
                  <p:pic>
                    <p:nvPicPr>
                      <p:cNvPr id="0" name="Picture 4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362200"/>
                        <a:ext cx="495300" cy="801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854006"/>
              </p:ext>
            </p:extLst>
          </p:nvPr>
        </p:nvGraphicFramePr>
        <p:xfrm>
          <a:off x="5638800" y="3429000"/>
          <a:ext cx="4953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4" name="Формула" r:id="rId23" imgW="266469" imgH="431425" progId="Equation.3">
                  <p:embed/>
                </p:oleObj>
              </mc:Choice>
              <mc:Fallback>
                <p:oleObj name="Формула" r:id="rId23" imgW="266469" imgH="431425" progId="Equation.3">
                  <p:embed/>
                  <p:pic>
                    <p:nvPicPr>
                      <p:cNvPr id="0" name="Picture 4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495300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770617"/>
              </p:ext>
            </p:extLst>
          </p:nvPr>
        </p:nvGraphicFramePr>
        <p:xfrm>
          <a:off x="3352800" y="3276599"/>
          <a:ext cx="571331" cy="97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5" name="Формула" r:id="rId25" imgW="253800" imgH="431640" progId="Equation.3">
                  <p:embed/>
                </p:oleObj>
              </mc:Choice>
              <mc:Fallback>
                <p:oleObj name="Формула" r:id="rId25" imgW="253800" imgH="431640" progId="Equation.3">
                  <p:embed/>
                  <p:pic>
                    <p:nvPicPr>
                      <p:cNvPr id="0" name="Picture 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76599"/>
                        <a:ext cx="571331" cy="97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136574"/>
              </p:ext>
            </p:extLst>
          </p:nvPr>
        </p:nvGraphicFramePr>
        <p:xfrm>
          <a:off x="7696200" y="2286000"/>
          <a:ext cx="5715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6" name="Формула" r:id="rId27" imgW="253890" imgH="431613" progId="Equation.3">
                  <p:embed/>
                </p:oleObj>
              </mc:Choice>
              <mc:Fallback>
                <p:oleObj name="Формула" r:id="rId27" imgW="253890" imgH="431613" progId="Equation.3">
                  <p:embed/>
                  <p:pic>
                    <p:nvPicPr>
                      <p:cNvPr id="0" name="Picture 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286000"/>
                        <a:ext cx="5715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391184"/>
              </p:ext>
            </p:extLst>
          </p:nvPr>
        </p:nvGraphicFramePr>
        <p:xfrm>
          <a:off x="3276600" y="4419600"/>
          <a:ext cx="1066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7" name="Формула" r:id="rId29" imgW="609480" imgH="457200" progId="Equation.3">
                  <p:embed/>
                </p:oleObj>
              </mc:Choice>
              <mc:Fallback>
                <p:oleObj name="Формула" r:id="rId29" imgW="609480" imgH="457200" progId="Equation.3">
                  <p:embed/>
                  <p:pic>
                    <p:nvPicPr>
                      <p:cNvPr id="0" name="Picture 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19600"/>
                        <a:ext cx="10668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27728"/>
              </p:ext>
            </p:extLst>
          </p:nvPr>
        </p:nvGraphicFramePr>
        <p:xfrm>
          <a:off x="7391400" y="5410200"/>
          <a:ext cx="1066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8" name="Формула" r:id="rId31" imgW="609600" imgH="457200" progId="Equation.3">
                  <p:embed/>
                </p:oleObj>
              </mc:Choice>
              <mc:Fallback>
                <p:oleObj name="Формула" r:id="rId31" imgW="609600" imgH="457200" progId="Equation.3">
                  <p:embed/>
                  <p:pic>
                    <p:nvPicPr>
                      <p:cNvPr id="0" name="Picture 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410200"/>
                        <a:ext cx="10668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832502"/>
              </p:ext>
            </p:extLst>
          </p:nvPr>
        </p:nvGraphicFramePr>
        <p:xfrm>
          <a:off x="7772400" y="4419600"/>
          <a:ext cx="723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9" name="Формула" r:id="rId33" imgW="228600" imgH="228600" progId="Equation.3">
                  <p:embed/>
                </p:oleObj>
              </mc:Choice>
              <mc:Fallback>
                <p:oleObj name="Формула" r:id="rId33" imgW="228600" imgH="228600" progId="Equation.3">
                  <p:embed/>
                  <p:pic>
                    <p:nvPicPr>
                      <p:cNvPr id="0" name="Picture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419600"/>
                        <a:ext cx="7239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97806"/>
              </p:ext>
            </p:extLst>
          </p:nvPr>
        </p:nvGraphicFramePr>
        <p:xfrm>
          <a:off x="3429000" y="5410200"/>
          <a:ext cx="723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0" name="Формула" r:id="rId35" imgW="228600" imgH="228600" progId="Equation.3">
                  <p:embed/>
                </p:oleObj>
              </mc:Choice>
              <mc:Fallback>
                <p:oleObj name="Формула" r:id="rId35" imgW="228600" imgH="228600" progId="Equation.3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410200"/>
                        <a:ext cx="7239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646827" y="4495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675402" y="54864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8999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9068"/>
            <a:ext cx="6141428" cy="665893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50026" y="797442"/>
            <a:ext cx="5472608" cy="543987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563563"/>
              </p:ext>
            </p:extLst>
          </p:nvPr>
        </p:nvGraphicFramePr>
        <p:xfrm>
          <a:off x="6961188" y="2887663"/>
          <a:ext cx="6318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3" name="Формула" r:id="rId4" imgW="228600" imgH="241200" progId="Equation.3">
                  <p:embed/>
                </p:oleObj>
              </mc:Choice>
              <mc:Fallback>
                <p:oleObj name="Формула" r:id="rId4" imgW="228600" imgH="241200" progId="Equation.3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8" y="2887663"/>
                        <a:ext cx="631825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254354"/>
              </p:ext>
            </p:extLst>
          </p:nvPr>
        </p:nvGraphicFramePr>
        <p:xfrm>
          <a:off x="3452111" y="148155"/>
          <a:ext cx="7159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4" name="Формула" r:id="rId6" imgW="266400" imgH="241200" progId="Equation.3">
                  <p:embed/>
                </p:oleObj>
              </mc:Choice>
              <mc:Fallback>
                <p:oleObj name="Формула" r:id="rId6" imgW="266400" imgH="241200" progId="Equation.3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111" y="148155"/>
                        <a:ext cx="715962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369135"/>
              </p:ext>
            </p:extLst>
          </p:nvPr>
        </p:nvGraphicFramePr>
        <p:xfrm>
          <a:off x="1635125" y="2820988"/>
          <a:ext cx="76041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" name="Формула" r:id="rId8" imgW="304560" imgH="241200" progId="Equation.3">
                  <p:embed/>
                </p:oleObj>
              </mc:Choice>
              <mc:Fallback>
                <p:oleObj name="Формула" r:id="rId8" imgW="304560" imgH="241200" progId="Equation.3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2820988"/>
                        <a:ext cx="760413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472971"/>
              </p:ext>
            </p:extLst>
          </p:nvPr>
        </p:nvGraphicFramePr>
        <p:xfrm>
          <a:off x="4308475" y="6135688"/>
          <a:ext cx="89376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" name="Формула" r:id="rId10" imgW="317160" imgH="241200" progId="Equation.3">
                  <p:embed/>
                </p:oleObj>
              </mc:Choice>
              <mc:Fallback>
                <p:oleObj name="Формула" r:id="rId10" imgW="317160" imgH="241200" progId="Equation.3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6135688"/>
                        <a:ext cx="893763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578217"/>
              </p:ext>
            </p:extLst>
          </p:nvPr>
        </p:nvGraphicFramePr>
        <p:xfrm>
          <a:off x="6979709" y="3587552"/>
          <a:ext cx="853371" cy="64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7" name="Формула" r:id="rId12" imgW="317160" imgH="241200" progId="Equation.3">
                  <p:embed/>
                </p:oleObj>
              </mc:Choice>
              <mc:Fallback>
                <p:oleObj name="Формула" r:id="rId12" imgW="317160" imgH="241200" progId="Equation.3">
                  <p:embed/>
                  <p:pic>
                    <p:nvPicPr>
                      <p:cNvPr id="0" name="Picture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709" y="3587552"/>
                        <a:ext cx="853371" cy="648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4186329" y="3505002"/>
            <a:ext cx="2809329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09" y="3422452"/>
            <a:ext cx="146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82" name="Прямая соединительная линия 3081"/>
          <p:cNvCxnSpPr/>
          <p:nvPr/>
        </p:nvCxnSpPr>
        <p:spPr>
          <a:xfrm flipV="1">
            <a:off x="4149817" y="797442"/>
            <a:ext cx="36512" cy="2719935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05" y="711717"/>
            <a:ext cx="146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87" name="Прямая соединительная линия 3086"/>
          <p:cNvCxnSpPr>
            <a:stCxn id="3075" idx="1"/>
          </p:cNvCxnSpPr>
          <p:nvPr/>
        </p:nvCxnSpPr>
        <p:spPr>
          <a:xfrm flipV="1">
            <a:off x="1377001" y="3505002"/>
            <a:ext cx="2791072" cy="23532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01" y="3442809"/>
            <a:ext cx="146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96" name="Прямая соединительная линия 3095"/>
          <p:cNvCxnSpPr>
            <a:stCxn id="16" idx="0"/>
          </p:cNvCxnSpPr>
          <p:nvPr/>
        </p:nvCxnSpPr>
        <p:spPr>
          <a:xfrm flipH="1" flipV="1">
            <a:off x="4168073" y="3528534"/>
            <a:ext cx="18257" cy="2623053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05" y="6151587"/>
            <a:ext cx="146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76" y="3408087"/>
            <a:ext cx="146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43705" y="2885526"/>
            <a:ext cx="116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(1; 0)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8496" y="161670"/>
            <a:ext cx="116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(0; 1)</a:t>
            </a:r>
            <a:endParaRPr lang="ru-RU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6291" y="2807031"/>
            <a:ext cx="129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(-1; 0)</a:t>
            </a:r>
            <a:endParaRPr lang="ru-RU" sz="3200" b="1" dirty="0"/>
          </a:p>
        </p:txBody>
      </p:sp>
      <p:sp>
        <p:nvSpPr>
          <p:cNvPr id="3073" name="TextBox 3072"/>
          <p:cNvSpPr txBox="1"/>
          <p:nvPr/>
        </p:nvSpPr>
        <p:spPr>
          <a:xfrm>
            <a:off x="5120297" y="6172220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(0;-1)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484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783" y="228600"/>
            <a:ext cx="2961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Проверим: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82611"/>
              </p:ext>
            </p:extLst>
          </p:nvPr>
        </p:nvGraphicFramePr>
        <p:xfrm>
          <a:off x="577900" y="1143000"/>
          <a:ext cx="8458200" cy="47396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09700"/>
                <a:gridCol w="1409700"/>
                <a:gridCol w="1409700"/>
                <a:gridCol w="1409700"/>
                <a:gridCol w="1409700"/>
                <a:gridCol w="1409700"/>
              </a:tblGrid>
              <a:tr h="838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8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  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 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>
                        <a:alpha val="40000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 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</a:t>
                      </a:r>
                      <a:endParaRPr kumimoji="0" lang="ru-RU" sz="4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449014"/>
              </p:ext>
            </p:extLst>
          </p:nvPr>
        </p:nvGraphicFramePr>
        <p:xfrm>
          <a:off x="685800" y="2057400"/>
          <a:ext cx="1295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3" name="Формула" r:id="rId4" imgW="355138" imgH="177569" progId="Equation.3">
                  <p:embed/>
                </p:oleObj>
              </mc:Choice>
              <mc:Fallback>
                <p:oleObj name="Формула" r:id="rId4" imgW="355138" imgH="177569" progId="Equation.3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1295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716291"/>
              </p:ext>
            </p:extLst>
          </p:nvPr>
        </p:nvGraphicFramePr>
        <p:xfrm>
          <a:off x="609600" y="3200400"/>
          <a:ext cx="1291828" cy="490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4" name="Формула" r:id="rId6" imgW="368300" imgH="139700" progId="Equation.3">
                  <p:embed/>
                </p:oleObj>
              </mc:Choice>
              <mc:Fallback>
                <p:oleObj name="Формула" r:id="rId6" imgW="368300" imgH="139700" progId="Equation.3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00400"/>
                        <a:ext cx="1291828" cy="4901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57599"/>
              </p:ext>
            </p:extLst>
          </p:nvPr>
        </p:nvGraphicFramePr>
        <p:xfrm>
          <a:off x="2438400" y="1219200"/>
          <a:ext cx="6191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" name="Формула" r:id="rId8" imgW="164957" imgH="203024" progId="Equation.3">
                  <p:embed/>
                </p:oleObj>
              </mc:Choice>
              <mc:Fallback>
                <p:oleObj name="Формула" r:id="rId8" imgW="164957" imgH="203024" progId="Equation.3">
                  <p:embed/>
                  <p:pic>
                    <p:nvPicPr>
                      <p:cNvPr id="0" name="Picture 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19200"/>
                        <a:ext cx="6191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812715"/>
              </p:ext>
            </p:extLst>
          </p:nvPr>
        </p:nvGraphicFramePr>
        <p:xfrm>
          <a:off x="3749724" y="1219200"/>
          <a:ext cx="90534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" name="Формула" r:id="rId10" imgW="241195" imgH="203112" progId="Equation.3">
                  <p:embed/>
                </p:oleObj>
              </mc:Choice>
              <mc:Fallback>
                <p:oleObj name="Формула" r:id="rId10" imgW="241195" imgH="203112" progId="Equation.3">
                  <p:embed/>
                  <p:pic>
                    <p:nvPicPr>
                      <p:cNvPr id="0" name="Picture 3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724" y="1219200"/>
                        <a:ext cx="90534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771142"/>
              </p:ext>
            </p:extLst>
          </p:nvPr>
        </p:nvGraphicFramePr>
        <p:xfrm>
          <a:off x="4965614" y="1219200"/>
          <a:ext cx="1193972" cy="767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" name="Формула" r:id="rId12" imgW="355446" imgH="228501" progId="Equation.3">
                  <p:embed/>
                </p:oleObj>
              </mc:Choice>
              <mc:Fallback>
                <p:oleObj name="Формула" r:id="rId12" imgW="355446" imgH="228501" progId="Equation.3">
                  <p:embed/>
                  <p:pic>
                    <p:nvPicPr>
                      <p:cNvPr id="0" name="Picture 3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614" y="1219200"/>
                        <a:ext cx="1193972" cy="767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182265"/>
              </p:ext>
            </p:extLst>
          </p:nvPr>
        </p:nvGraphicFramePr>
        <p:xfrm>
          <a:off x="6402695" y="1219200"/>
          <a:ext cx="1071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" name="Формула" r:id="rId14" imgW="317225" imgH="203024" progId="Equation.3">
                  <p:embed/>
                </p:oleObj>
              </mc:Choice>
              <mc:Fallback>
                <p:oleObj name="Формула" r:id="rId14" imgW="317225" imgH="203024" progId="Equation.3">
                  <p:embed/>
                  <p:pic>
                    <p:nvPicPr>
                      <p:cNvPr id="0" name="Picture 3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695" y="1219200"/>
                        <a:ext cx="10715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895077"/>
              </p:ext>
            </p:extLst>
          </p:nvPr>
        </p:nvGraphicFramePr>
        <p:xfrm>
          <a:off x="7924949" y="1219200"/>
          <a:ext cx="1071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" name="Формула" r:id="rId16" imgW="317225" imgH="203024" progId="Equation.3">
                  <p:embed/>
                </p:oleObj>
              </mc:Choice>
              <mc:Fallback>
                <p:oleObj name="Формула" r:id="rId16" imgW="317225" imgH="203024" progId="Equation.3">
                  <p:embed/>
                  <p:pic>
                    <p:nvPicPr>
                      <p:cNvPr id="0" name="Picture 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949" y="1219200"/>
                        <a:ext cx="10715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503261"/>
              </p:ext>
            </p:extLst>
          </p:nvPr>
        </p:nvGraphicFramePr>
        <p:xfrm>
          <a:off x="762000" y="5029200"/>
          <a:ext cx="12192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" name="Формула" r:id="rId18" imgW="342720" imgH="177480" progId="Equation.3">
                  <p:embed/>
                </p:oleObj>
              </mc:Choice>
              <mc:Fallback>
                <p:oleObj name="Формула" r:id="rId18" imgW="342720" imgH="177480" progId="Equation.3">
                  <p:embed/>
                  <p:pic>
                    <p:nvPicPr>
                      <p:cNvPr id="0" name="Picture 3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29200"/>
                        <a:ext cx="12192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998852"/>
              </p:ext>
            </p:extLst>
          </p:nvPr>
        </p:nvGraphicFramePr>
        <p:xfrm>
          <a:off x="762000" y="4114800"/>
          <a:ext cx="110966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" name="Формула" r:id="rId20" imgW="279360" imgH="177480" progId="Equation.3">
                  <p:embed/>
                </p:oleObj>
              </mc:Choice>
              <mc:Fallback>
                <p:oleObj name="Формула" r:id="rId20" imgW="279360" imgH="177480" progId="Equation.3">
                  <p:embed/>
                  <p:pic>
                    <p:nvPicPr>
                      <p:cNvPr id="0" name="Picture 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14800"/>
                        <a:ext cx="1109663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962400" y="3954958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9354" y="19812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198864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98864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988641"/>
            <a:ext cx="686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ru-RU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00" y="198864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9355" y="3023592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02359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7824" y="3023590"/>
            <a:ext cx="686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ru-RU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406" y="305436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7200" y="2987454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7930" y="39624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5375" y="401955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8977" y="398145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9081" y="50292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93406" y="502919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20043" y="3967480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44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4567" y="4953000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44918" y="4952998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64318" y="4952996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2438400" cy="2643870"/>
          </a:xfrm>
          <a:prstGeom prst="rect">
            <a:avLst/>
          </a:prstGeom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" y="4417696"/>
            <a:ext cx="175577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399" y="152400"/>
            <a:ext cx="7335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Знаки  синуса, косинуса, тангенса, котангенса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координатных  четвертях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" y="1151536"/>
            <a:ext cx="2438400" cy="26438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5" y="1066802"/>
            <a:ext cx="2438400" cy="2643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40" y="1123327"/>
            <a:ext cx="2438400" cy="264387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2"/>
            <a:ext cx="9144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15976"/>
            <a:ext cx="990600" cy="37482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40" y="1085496"/>
            <a:ext cx="695960" cy="44397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838200" cy="4321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</p:pic>
      <p:sp>
        <p:nvSpPr>
          <p:cNvPr id="7" name="Овал 6"/>
          <p:cNvSpPr/>
          <p:nvPr/>
        </p:nvSpPr>
        <p:spPr>
          <a:xfrm>
            <a:off x="952500" y="1638663"/>
            <a:ext cx="1714500" cy="1669616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571612"/>
            <a:ext cx="175577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52" y="1558172"/>
            <a:ext cx="175577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4360" y="184465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399" y="184465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6245" y="175540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1715" y="249098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175539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244526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9750" y="456553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3799" y="528433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6112" y="2322152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6595" y="2326122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72531" y="1632289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65406" y="4501536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172531" y="2315684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809750" y="5133106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86733" y="2322151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41525" y="1623017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43409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name="Формула" r:id="rId10" imgW="114120" imgH="215640" progId="Equation.3">
                  <p:embed/>
                </p:oleObj>
              </mc:Choice>
              <mc:Fallback>
                <p:oleObj name="Формула" r:id="rId10" imgW="114120" imgH="21564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689335"/>
              </p:ext>
            </p:extLst>
          </p:nvPr>
        </p:nvGraphicFramePr>
        <p:xfrm>
          <a:off x="3571868" y="3929066"/>
          <a:ext cx="2205463" cy="2720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Формула" r:id="rId12" imgW="761760" imgH="939600" progId="Equation.3">
                  <p:embed/>
                </p:oleObj>
              </mc:Choice>
              <mc:Fallback>
                <p:oleObj name="Формула" r:id="rId12" imgW="761760" imgH="9396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3929066"/>
                        <a:ext cx="2205463" cy="27200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382858"/>
              </p:ext>
            </p:extLst>
          </p:nvPr>
        </p:nvGraphicFramePr>
        <p:xfrm>
          <a:off x="6538540" y="3868494"/>
          <a:ext cx="2156460" cy="268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Формула" r:id="rId14" imgW="774360" imgH="965160" progId="Equation.3">
                  <p:embed/>
                </p:oleObj>
              </mc:Choice>
              <mc:Fallback>
                <p:oleObj name="Формула" r:id="rId14" imgW="774360" imgH="96516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540" y="3868494"/>
                        <a:ext cx="2156460" cy="268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Овал 33"/>
          <p:cNvSpPr/>
          <p:nvPr/>
        </p:nvSpPr>
        <p:spPr>
          <a:xfrm>
            <a:off x="874712" y="4417696"/>
            <a:ext cx="1731907" cy="1706563"/>
          </a:xfrm>
          <a:prstGeom prst="ellipse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828789" y="1576645"/>
            <a:ext cx="1714500" cy="1669616"/>
          </a:xfrm>
          <a:prstGeom prst="ellipse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805235" y="1566923"/>
            <a:ext cx="1714500" cy="1669616"/>
          </a:xfrm>
          <a:prstGeom prst="ellipse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53539"/>
              </p:ext>
            </p:extLst>
          </p:nvPr>
        </p:nvGraphicFramePr>
        <p:xfrm>
          <a:off x="5105400" y="228600"/>
          <a:ext cx="3797474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" name="Формула" r:id="rId3" imgW="1358640" imgH="927000" progId="Equation.3">
                  <p:embed/>
                </p:oleObj>
              </mc:Choice>
              <mc:Fallback>
                <p:oleObj name="Формула" r:id="rId3" imgW="1358640" imgH="92700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"/>
                        <a:ext cx="3797474" cy="2590800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056455"/>
              </p:ext>
            </p:extLst>
          </p:nvPr>
        </p:nvGraphicFramePr>
        <p:xfrm>
          <a:off x="762000" y="228600"/>
          <a:ext cx="372649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1" name="Формула" r:id="rId5" imgW="1333440" imgH="927000" progId="Equation.3">
                  <p:embed/>
                </p:oleObj>
              </mc:Choice>
              <mc:Fallback>
                <p:oleObj name="Формула" r:id="rId5" imgW="1333440" imgH="9270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"/>
                        <a:ext cx="3726493" cy="2590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407648"/>
              </p:ext>
            </p:extLst>
          </p:nvPr>
        </p:nvGraphicFramePr>
        <p:xfrm>
          <a:off x="609600" y="2971800"/>
          <a:ext cx="830399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" name="Формула" r:id="rId7" imgW="3898800" imgH="393480" progId="Equation.3">
                  <p:embed/>
                </p:oleObj>
              </mc:Choice>
              <mc:Fallback>
                <p:oleObj name="Формула" r:id="rId7" imgW="3898800" imgH="39348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1800"/>
                        <a:ext cx="8303998" cy="838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9517"/>
              </p:ext>
            </p:extLst>
          </p:nvPr>
        </p:nvGraphicFramePr>
        <p:xfrm>
          <a:off x="609600" y="3962400"/>
          <a:ext cx="828859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" name="Формула" r:id="rId9" imgW="3568680" imgH="393480" progId="Equation.3">
                  <p:embed/>
                </p:oleObj>
              </mc:Choice>
              <mc:Fallback>
                <p:oleObj name="Формула" r:id="rId9" imgW="3568680" imgH="39348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62400"/>
                        <a:ext cx="8288594" cy="9144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826021"/>
              </p:ext>
            </p:extLst>
          </p:nvPr>
        </p:nvGraphicFramePr>
        <p:xfrm>
          <a:off x="609600" y="5181600"/>
          <a:ext cx="8382000" cy="51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4" name="Формула" r:id="rId11" imgW="3695400" imgH="228600" progId="Equation.3">
                  <p:embed/>
                </p:oleObj>
              </mc:Choice>
              <mc:Fallback>
                <p:oleObj name="Формула" r:id="rId11" imgW="3695400" imgH="22860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81600"/>
                        <a:ext cx="8382000" cy="518474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257451"/>
              </p:ext>
            </p:extLst>
          </p:nvPr>
        </p:nvGraphicFramePr>
        <p:xfrm>
          <a:off x="609600" y="5867400"/>
          <a:ext cx="8382000" cy="540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5" name="Формула" r:id="rId13" imgW="3543120" imgH="228600" progId="Equation.3">
                  <p:embed/>
                </p:oleObj>
              </mc:Choice>
              <mc:Fallback>
                <p:oleObj name="Формула" r:id="rId13" imgW="3543120" imgH="22860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867400"/>
                        <a:ext cx="8382000" cy="540774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9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463206"/>
              </p:ext>
            </p:extLst>
          </p:nvPr>
        </p:nvGraphicFramePr>
        <p:xfrm>
          <a:off x="838200" y="304800"/>
          <a:ext cx="4114800" cy="1054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5" name="Формула" r:id="rId3" imgW="1536480" imgH="393480" progId="Equation.3">
                  <p:embed/>
                </p:oleObj>
              </mc:Choice>
              <mc:Fallback>
                <p:oleObj name="Формула" r:id="rId3" imgW="1536480" imgH="39348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4800"/>
                        <a:ext cx="4114800" cy="105420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835248"/>
              </p:ext>
            </p:extLst>
          </p:nvPr>
        </p:nvGraphicFramePr>
        <p:xfrm>
          <a:off x="609600" y="1752600"/>
          <a:ext cx="755226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6" name="Формула" r:id="rId5" imgW="2831760" imgH="228600" progId="Equation.3">
                  <p:embed/>
                </p:oleObj>
              </mc:Choice>
              <mc:Fallback>
                <p:oleObj name="Формула" r:id="rId5" imgW="2831760" imgH="2286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7552266" cy="609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633078"/>
              </p:ext>
            </p:extLst>
          </p:nvPr>
        </p:nvGraphicFramePr>
        <p:xfrm>
          <a:off x="609600" y="2590800"/>
          <a:ext cx="7543800" cy="1023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7" name="Формула" r:id="rId7" imgW="3149280" imgH="431640" progId="Equation.3">
                  <p:embed/>
                </p:oleObj>
              </mc:Choice>
              <mc:Fallback>
                <p:oleObj name="Формула" r:id="rId7" imgW="3149280" imgH="43164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7543800" cy="1023784"/>
                      </a:xfrm>
                      <a:prstGeom prst="rect">
                        <a:avLst/>
                      </a:prstGeom>
                      <a:solidFill>
                        <a:srgbClr val="D1D1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943374"/>
              </p:ext>
            </p:extLst>
          </p:nvPr>
        </p:nvGraphicFramePr>
        <p:xfrm>
          <a:off x="609600" y="3886200"/>
          <a:ext cx="75438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8" name="Формула" r:id="rId9" imgW="2743200" imgH="431640" progId="Equation.3">
                  <p:embed/>
                </p:oleObj>
              </mc:Choice>
              <mc:Fallback>
                <p:oleObj name="Формула" r:id="rId9" imgW="2743200" imgH="43164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86200"/>
                        <a:ext cx="7543800" cy="11874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7005"/>
              </p:ext>
            </p:extLst>
          </p:nvPr>
        </p:nvGraphicFramePr>
        <p:xfrm>
          <a:off x="609600" y="5410200"/>
          <a:ext cx="7543800" cy="853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9" name="Формула" r:id="rId11" imgW="3479760" imgH="393480" progId="Equation.3">
                  <p:embed/>
                </p:oleObj>
              </mc:Choice>
              <mc:Fallback>
                <p:oleObj name="Формула" r:id="rId11" imgW="3479760" imgH="39348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10200"/>
                        <a:ext cx="7543800" cy="853496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5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3576" r="9759" b="6767"/>
          <a:stretch/>
        </p:blipFill>
        <p:spPr>
          <a:xfrm>
            <a:off x="3293870" y="2667000"/>
            <a:ext cx="2763268" cy="4029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2901960" cy="3941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2752" y="195590"/>
            <a:ext cx="7957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Эти ученые внесли свой вклад в развитие тригонометрии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1894486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Архимед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320714"/>
            <a:ext cx="125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Фалес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78" y="718810"/>
            <a:ext cx="2894904" cy="3243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4191000"/>
            <a:ext cx="2246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Жозеф Луи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Лагранж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1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561975" y="357166"/>
            <a:ext cx="8582025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Тригонометрия в</a:t>
            </a: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озникла 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развивалась в древности как один из разделов астрономии, как ее вычислительный аппарат, отвечающий практическим нуждам человека. С ее помощью можно определить расстояние до недоступных предметов </a:t>
            </a: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существенно 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упрощать процесс геодезической съемки местности для составления географических карт. Общепринятые понятия тригонометрии, а также обозначения и определения тригонометрических </a:t>
            </a: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функций 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сформировались в процессе долгого исторического развития. </a:t>
            </a: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Тригонометрические 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сведения были известны древним вавилонянам и египтянам, но основы этой науки заложены в Древней </a:t>
            </a: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Греции, 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встречающиеся уже в III веке до н.э. </a:t>
            </a: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работах великих </a:t>
            </a: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математиков – 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Евклида, Архимеда, </a:t>
            </a:r>
            <a:r>
              <a:rPr lang="ru-RU" sz="24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Апполония</a:t>
            </a: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Пергского</a:t>
            </a: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  Древнегреческие 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астрономы успешно решали </a:t>
            </a: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вопросы 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 тригонометрии, связанные с астрономией. </a:t>
            </a:r>
          </a:p>
          <a:p>
            <a:pPr>
              <a:defRPr/>
            </a:pPr>
            <a:endParaRPr lang="ru-RU" sz="1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76672"/>
            <a:ext cx="8190184" cy="6134990"/>
          </a:xfrm>
          <a:ln w="25400">
            <a:solidFill>
              <a:schemeClr val="bg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Тригонометрия</a:t>
            </a: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</a:t>
            </a:r>
            <a:r>
              <a:rPr lang="ru-RU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математическая дисциплина, изучающая зависимость между сторонами и углами треугольника.</a:t>
            </a:r>
            <a:endParaRPr lang="ru-RU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93663" indent="354013" algn="just">
              <a:buNone/>
            </a:pPr>
            <a:r>
              <a:rPr lang="ru-RU" sz="2800" dirty="0">
                <a:solidFill>
                  <a:srgbClr val="663300"/>
                </a:solidFill>
                <a:latin typeface="Arial" pitchFamily="34" charset="0"/>
              </a:rPr>
              <a:t>Тригонометрические вычисления применяются практически во всех областях геометрии, физики и инженерного </a:t>
            </a:r>
            <a:r>
              <a:rPr lang="ru-RU" sz="2800" dirty="0" smtClean="0">
                <a:solidFill>
                  <a:srgbClr val="663300"/>
                </a:solidFill>
                <a:latin typeface="Arial" pitchFamily="34" charset="0"/>
              </a:rPr>
              <a:t>дела, при измерении расстояний до недалёких звёзд в астрономии, между ориентирами в географии, при контроле системы навигации, в теории музыки, акустике, оптике,  электронике, теории вероятностей, статистике, биологии, медицине (включая ультразвуковое исследование (УЗИ) и компьютерную томографию), фармацевтике, химии,  сейсмологии, метеорологии, океанологии, картографии, архитектуре, экономике, электронной технике, машиностроении, компьютерной графике.</a:t>
            </a:r>
          </a:p>
        </p:txBody>
      </p:sp>
    </p:spTree>
    <p:extLst>
      <p:ext uri="{BB962C8B-B14F-4D97-AF65-F5344CB8AC3E}">
        <p14:creationId xmlns:p14="http://schemas.microsoft.com/office/powerpoint/2010/main" val="24690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38225" y="1295400"/>
            <a:ext cx="6934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Синус, косинус , тангенс и котангенс угла</a:t>
            </a:r>
            <a:endParaRPr lang="ru-RU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0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01394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Вспомним: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990600" y="990600"/>
            <a:ext cx="5029200" cy="2590800"/>
          </a:xfrm>
          <a:prstGeom prst="triangle">
            <a:avLst>
              <a:gd name="adj" fmla="val 0"/>
            </a:avLst>
          </a:prstGeom>
          <a:gradFill flip="none" rotWithShape="1">
            <a:gsLst>
              <a:gs pos="80000">
                <a:srgbClr val="FFCC99"/>
              </a:gs>
              <a:gs pos="3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5204" y="21005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4784" y="365760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4933" y="15671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656190"/>
              </p:ext>
            </p:extLst>
          </p:nvPr>
        </p:nvGraphicFramePr>
        <p:xfrm>
          <a:off x="4648200" y="3124200"/>
          <a:ext cx="457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" name="Формула" r:id="rId4" imgW="152280" imgH="139680" progId="Equation.3">
                  <p:embed/>
                </p:oleObj>
              </mc:Choice>
              <mc:Fallback>
                <p:oleObj name="Формула" r:id="rId4" imgW="152280" imgH="139680" progId="Equation.3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24200"/>
                        <a:ext cx="457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348220"/>
              </p:ext>
            </p:extLst>
          </p:nvPr>
        </p:nvGraphicFramePr>
        <p:xfrm>
          <a:off x="1143000" y="1459878"/>
          <a:ext cx="609600" cy="607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0" name="Формула" r:id="rId6" imgW="152280" imgH="203040" progId="Equation.3">
                  <p:embed/>
                </p:oleObj>
              </mc:Choice>
              <mc:Fallback>
                <p:oleObj name="Формула" r:id="rId6" imgW="152280" imgH="203040" progId="Equation.3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59878"/>
                        <a:ext cx="609600" cy="6070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41943"/>
              </p:ext>
            </p:extLst>
          </p:nvPr>
        </p:nvGraphicFramePr>
        <p:xfrm>
          <a:off x="6781800" y="183713"/>
          <a:ext cx="1981200" cy="1279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" name="Формула" r:id="rId8" imgW="609480" imgH="393480" progId="Equation.3">
                  <p:embed/>
                </p:oleObj>
              </mc:Choice>
              <mc:Fallback>
                <p:oleObj name="Формула" r:id="rId8" imgW="609480" imgH="393480" progId="Equation.3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83713"/>
                        <a:ext cx="1981200" cy="1279526"/>
                      </a:xfrm>
                      <a:prstGeom prst="rect">
                        <a:avLst/>
                      </a:prstGeom>
                      <a:solidFill>
                        <a:srgbClr val="D1D1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323909"/>
              </p:ext>
            </p:extLst>
          </p:nvPr>
        </p:nvGraphicFramePr>
        <p:xfrm>
          <a:off x="6781800" y="1447800"/>
          <a:ext cx="1981200" cy="1286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2" name="Формула" r:id="rId10" imgW="622080" imgH="393480" progId="Equation.3">
                  <p:embed/>
                </p:oleObj>
              </mc:Choice>
              <mc:Fallback>
                <p:oleObj name="Формула" r:id="rId10" imgW="622080" imgH="393480" progId="Equation.3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447800"/>
                        <a:ext cx="1981200" cy="1286530"/>
                      </a:xfrm>
                      <a:prstGeom prst="rect">
                        <a:avLst/>
                      </a:prstGeom>
                      <a:solidFill>
                        <a:srgbClr val="BADDE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633640"/>
              </p:ext>
            </p:extLst>
          </p:nvPr>
        </p:nvGraphicFramePr>
        <p:xfrm>
          <a:off x="6781800" y="2661003"/>
          <a:ext cx="1981200" cy="1258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" name="Формула" r:id="rId12" imgW="533160" imgH="393480" progId="Equation.3">
                  <p:embed/>
                </p:oleObj>
              </mc:Choice>
              <mc:Fallback>
                <p:oleObj name="Формула" r:id="rId12" imgW="533160" imgH="393480" progId="Equation.3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661003"/>
                        <a:ext cx="1981200" cy="1258207"/>
                      </a:xfrm>
                      <a:prstGeom prst="rect">
                        <a:avLst/>
                      </a:prstGeom>
                      <a:solidFill>
                        <a:srgbClr val="E6E6E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55204" y="4180820"/>
            <a:ext cx="8260196" cy="224676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Синус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острого угла в прямоугольном треугольнике    —  отношение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противолежащего катета к гипотенузе.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Косинус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— отношение прилежащего катета к гипотенузе.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Тангенс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— отношение противолежащего катета к прилежащему.</a:t>
            </a: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228110"/>
              </p:ext>
            </p:extLst>
          </p:nvPr>
        </p:nvGraphicFramePr>
        <p:xfrm>
          <a:off x="3519488" y="524559"/>
          <a:ext cx="2648318" cy="694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" name="Формула" r:id="rId14" imgW="774360" imgH="203040" progId="Equation.3">
                  <p:embed/>
                </p:oleObj>
              </mc:Choice>
              <mc:Fallback>
                <p:oleObj name="Формула" r:id="rId14" imgW="774360" imgH="203040" progId="Equation.3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524559"/>
                        <a:ext cx="2648318" cy="694641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62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481" y="990600"/>
            <a:ext cx="4593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XVIII веке Леонард Эйлер дал современные, более общие определения, расширив область определения этих функций на всю числовую ось.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72" y="995680"/>
            <a:ext cx="3819085" cy="3974436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324634"/>
              </p:ext>
            </p:extLst>
          </p:nvPr>
        </p:nvGraphicFramePr>
        <p:xfrm>
          <a:off x="674677" y="4343400"/>
          <a:ext cx="4321503" cy="1934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Формула" r:id="rId4" imgW="1333440" imgH="596880" progId="Equation.3">
                  <p:embed/>
                </p:oleObj>
              </mc:Choice>
              <mc:Fallback>
                <p:oleObj name="Формула" r:id="rId4" imgW="1333440" imgH="5968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77" y="4343400"/>
                        <a:ext cx="4321503" cy="1934601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22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1340"/>
            <a:ext cx="6019800" cy="6527055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3" name="Овал 2"/>
          <p:cNvSpPr/>
          <p:nvPr/>
        </p:nvSpPr>
        <p:spPr>
          <a:xfrm>
            <a:off x="1066800" y="762000"/>
            <a:ext cx="5334000" cy="52578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3329544"/>
            <a:ext cx="146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Выгнутая вниз стрелка 11"/>
          <p:cNvSpPr/>
          <p:nvPr/>
        </p:nvSpPr>
        <p:spPr>
          <a:xfrm rot="15499933">
            <a:off x="6183493" y="2772081"/>
            <a:ext cx="3176061" cy="1110680"/>
          </a:xfrm>
          <a:prstGeom prst="curvedUpArrow">
            <a:avLst>
              <a:gd name="adj1" fmla="val 19245"/>
              <a:gd name="adj2" fmla="val 36841"/>
              <a:gd name="adj3" fmla="val 25000"/>
            </a:avLst>
          </a:prstGeom>
          <a:solidFill>
            <a:srgbClr val="FFC0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3.7037E-6 C 0.00694 0.0213 0.0033 0.00116 0.00226 0.01505 C 0.00122 0.02894 0.00052 0.05394 -0.00677 0.08311 C -0.01441 0.1132 -0.02483 0.15579 -0.04149 0.19005 C -0.05799 0.22408 -0.08767 0.26343 -0.10677 0.2875 C -0.12656 0.31158 -0.13802 0.32176 -0.15712 0.33496 C -0.17552 0.34815 -0.19549 0.35741 -0.21771 0.36621 C -0.23993 0.37454 -0.27205 0.38241 -0.28993 0.38473 C -0.3184 0.39352 -0.31389 0.38195 -0.32552 0.37963 C -0.33715 0.37732 -0.34358 0.37709 -0.36024 0.37061 C -0.37674 0.36389 -0.4026 0.35834 -0.42448 0.34098 C -0.44653 0.32361 -0.47604 0.28426 -0.49219 0.26621 C -0.50833 0.24815 -0.50712 0.25973 -0.52118 0.23287 C -0.53524 0.20602 -0.56788 0.12871 -0.57674 0.10556 C -0.58559 0.08241 -0.57431 0.09699 -0.57448 0.09375 C -0.57465 0.09051 -0.57639 0.09422 -0.57778 0.08635 C -0.57917 0.07848 -0.58194 0.05625 -0.58333 0.0463 C -0.58472 0.03635 -0.58524 0.03403 -0.58559 0.02709 C -0.58594 0.02014 -0.58872 0.0301 -0.58559 0.00486 C -0.58247 -0.02037 -0.57187 -0.09652 -0.56667 -0.12407 C -0.56146 -0.15162 -0.55833 -0.15 -0.55451 -0.16111 C -0.55069 -0.17222 -0.54722 -0.1824 -0.5434 -0.19074 C -0.53958 -0.19907 -0.5349 -0.20416 -0.53108 -0.21157 C -0.52726 -0.21898 -0.52326 -0.22893 -0.51997 -0.23518 C -0.51667 -0.24143 -0.51337 -0.24583 -0.51111 -0.24861 C -0.50885 -0.25139 -0.5092 -0.2456 -0.5066 -0.25162 C -0.50399 -0.25764 -0.50174 -0.27569 -0.49549 -0.28402 C -0.48924 -0.29236 -0.50295 -0.28472 -0.46892 -0.30185 C -0.42031 -0.36713 -0.34132 -0.37986 -0.29115 -0.38634 C -0.24097 -0.39444 -0.19392 -0.36203 -0.16771 -0.35069 C -0.14149 -0.33935 -0.14566 -0.33055 -0.13333 -0.31828 C -0.12101 -0.30601 -0.10729 -0.2956 -0.0934 -0.27662 C -0.07951 -0.25764 -0.06233 -0.23078 -0.04965 -0.20416 C -0.03715 -0.17754 -0.02535 -0.13981 -0.01823 -0.11666 C -0.01111 -0.09351 -0.00955 -0.08426 -0.0066 -0.06504 C -0.00365 -0.04537 -0.00156 -0.01342 -0.00035 -3.7037E-6 Z " pathEditMode="relative" rAng="0" ptsTypes="fafaaaafaaaaaaaaaaaaaaaaaaafaaaaaaaf">
                                      <p:cBhvr>
                                        <p:cTn id="6" dur="7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63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719</Words>
  <Application>Microsoft Office PowerPoint</Application>
  <PresentationFormat>Экран (4:3)</PresentationFormat>
  <Paragraphs>180</Paragraphs>
  <Slides>26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Monotype Corsiva</vt:lpstr>
      <vt:lpstr>Times New Roman</vt:lpstr>
      <vt:lpstr>Оформление по умолчанию</vt:lpstr>
      <vt:lpstr>Тема Office</vt:lpstr>
      <vt:lpstr>1_Тема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</vt:lpstr>
      <vt:lpstr>Ответы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тригонометрия 10класс</dc:title>
  <dc:creator>PoMara</dc:creator>
  <cp:lastModifiedBy>Преподаватель</cp:lastModifiedBy>
  <cp:revision>136</cp:revision>
  <cp:lastPrinted>1601-01-01T00:00:00Z</cp:lastPrinted>
  <dcterms:created xsi:type="dcterms:W3CDTF">1601-01-01T00:00:00Z</dcterms:created>
  <dcterms:modified xsi:type="dcterms:W3CDTF">2021-01-27T04:49:21Z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