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63" r:id="rId3"/>
    <p:sldId id="282" r:id="rId4"/>
    <p:sldId id="281" r:id="rId5"/>
    <p:sldId id="271" r:id="rId6"/>
    <p:sldId id="272" r:id="rId7"/>
    <p:sldId id="273" r:id="rId8"/>
    <p:sldId id="274" r:id="rId9"/>
    <p:sldId id="283" r:id="rId10"/>
    <p:sldId id="260" r:id="rId11"/>
    <p:sldId id="277" r:id="rId12"/>
    <p:sldId id="278" r:id="rId13"/>
    <p:sldId id="284" r:id="rId14"/>
    <p:sldId id="285" r:id="rId15"/>
    <p:sldId id="286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02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4" Type="http://schemas.openxmlformats.org/officeDocument/2006/relationships/image" Target="../media/image1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7FFC2EB2-E805-4E9F-A962-6E4576428673}" type="datetimeFigureOut">
              <a:rPr lang="ru-RU" smtClean="0"/>
              <a:pPr/>
              <a:t>27.01.2021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2E5A165-FBA7-4886-92B6-A7D7615AEE8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image" Target="../media/image15.gi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slide" Target="slide2.xml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Тригонометрические формулы</a:t>
            </a:r>
            <a:endParaRPr lang="ru-RU" dirty="0"/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>
                <a:solidFill>
                  <a:schemeClr val="accent2"/>
                </a:solidFill>
              </a:rPr>
              <a:t>Синус, косинус, тангенс, котангенс суммы и разности</a:t>
            </a:r>
            <a:endParaRPr lang="ru-RU" sz="4000" dirty="0">
              <a:solidFill>
                <a:schemeClr val="accent2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idx="1"/>
          </p:nvPr>
        </p:nvSpPr>
        <p:spPr>
          <a:xfrm>
            <a:off x="179512" y="1268760"/>
            <a:ext cx="7924800" cy="649287"/>
          </a:xfrm>
          <a:noFill/>
          <a:ln/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ru-RU" dirty="0"/>
              <a:t>	</a:t>
            </a:r>
            <a:r>
              <a:rPr lang="ru-RU" sz="2400" dirty="0">
                <a:solidFill>
                  <a:schemeClr val="hlink"/>
                </a:solidFill>
              </a:rPr>
              <a:t>Для любых двух углов </a:t>
            </a:r>
            <a:r>
              <a:rPr lang="el-GR" sz="2400" dirty="0">
                <a:solidFill>
                  <a:schemeClr val="hlink"/>
                </a:solidFill>
              </a:rPr>
              <a:t>α</a:t>
            </a:r>
            <a:r>
              <a:rPr lang="ru-RU" sz="2400" dirty="0">
                <a:solidFill>
                  <a:schemeClr val="hlink"/>
                </a:solidFill>
              </a:rPr>
              <a:t> и </a:t>
            </a:r>
            <a:r>
              <a:rPr lang="el-GR" sz="2400" dirty="0">
                <a:solidFill>
                  <a:schemeClr val="hlink"/>
                </a:solidFill>
              </a:rPr>
              <a:t>β</a:t>
            </a:r>
            <a:r>
              <a:rPr lang="ru-RU" sz="2400" dirty="0">
                <a:solidFill>
                  <a:schemeClr val="hlink"/>
                </a:solidFill>
              </a:rPr>
              <a:t> справедливы тождества:</a:t>
            </a:r>
            <a:endParaRPr lang="el-GR" sz="2400" dirty="0">
              <a:solidFill>
                <a:schemeClr val="hlink"/>
              </a:solidFill>
            </a:endParaRPr>
          </a:p>
        </p:txBody>
      </p:sp>
      <p:graphicFrame>
        <p:nvGraphicFramePr>
          <p:cNvPr id="491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319254"/>
              </p:ext>
            </p:extLst>
          </p:nvPr>
        </p:nvGraphicFramePr>
        <p:xfrm>
          <a:off x="179512" y="1916832"/>
          <a:ext cx="5544616" cy="469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2" name="Формула" r:id="rId3" imgW="2705100" imgH="228600" progId="Equation.3">
                  <p:embed/>
                </p:oleObj>
              </mc:Choice>
              <mc:Fallback>
                <p:oleObj name="Формула" r:id="rId3" imgW="270510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1916832"/>
                        <a:ext cx="5544616" cy="4690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59" name="Objec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0927592"/>
              </p:ext>
            </p:extLst>
          </p:nvPr>
        </p:nvGraphicFramePr>
        <p:xfrm>
          <a:off x="35496" y="2348880"/>
          <a:ext cx="5760640" cy="504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Формула" r:id="rId5" imgW="2349360" imgH="215640" progId="Equation.3">
                  <p:embed/>
                </p:oleObj>
              </mc:Choice>
              <mc:Fallback>
                <p:oleObj name="Формула" r:id="rId5" imgW="2349360" imgH="215640" progId="Equation.3">
                  <p:embed/>
                  <p:pic>
                    <p:nvPicPr>
                      <p:cNvPr id="0" name="Picture 3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496" y="2348880"/>
                        <a:ext cx="5760640" cy="5040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1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6515852"/>
              </p:ext>
            </p:extLst>
          </p:nvPr>
        </p:nvGraphicFramePr>
        <p:xfrm>
          <a:off x="179512" y="2840135"/>
          <a:ext cx="5472608" cy="4452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4" name="Формула" r:id="rId7" imgW="2806700" imgH="228600" progId="Equation.3">
                  <p:embed/>
                </p:oleObj>
              </mc:Choice>
              <mc:Fallback>
                <p:oleObj name="Формула" r:id="rId7" imgW="2806700" imgH="2286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2840135"/>
                        <a:ext cx="5472608" cy="44527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1" name="Rectangle 9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491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2469054"/>
              </p:ext>
            </p:extLst>
          </p:nvPr>
        </p:nvGraphicFramePr>
        <p:xfrm>
          <a:off x="179512" y="3337278"/>
          <a:ext cx="5472608" cy="449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Формула" r:id="rId9" imgW="2781300" imgH="228600" progId="Equation.3">
                  <p:embed/>
                </p:oleObj>
              </mc:Choice>
              <mc:Fallback>
                <p:oleObj name="Формула" r:id="rId9" imgW="278130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3337278"/>
                        <a:ext cx="5472608" cy="44900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9163" name="AutoShape 11" descr="Водяные капли">
            <a:hlinkClick r:id="rId11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7956550" y="6092825"/>
            <a:ext cx="720725" cy="576263"/>
          </a:xfrm>
          <a:prstGeom prst="actionButtonReturn">
            <a:avLst/>
          </a:prstGeom>
          <a:blipFill dpi="0" rotWithShape="1">
            <a:blip r:embed="rId12" cstate="print"/>
            <a:srcRect/>
            <a:tile tx="0" ty="0" sx="100000" sy="100000" flip="none" algn="tl"/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2069" name="Picture 21" descr="https://matematikalegko.ru/wp-content/uploads/2015/03/211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789040"/>
            <a:ext cx="3566241" cy="2880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9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2000"/>
                                        <p:tgtEl>
                                          <p:spTgt spid="49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49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9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9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49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двойного аргумента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398904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Sin 2x = 2 sin x </a:t>
            </a:r>
            <a:r>
              <a:rPr lang="en-US" dirty="0" err="1" smtClean="0"/>
              <a:t>cos</a:t>
            </a:r>
            <a:r>
              <a:rPr lang="en-US" dirty="0" smtClean="0"/>
              <a:t> x</a:t>
            </a:r>
          </a:p>
          <a:p>
            <a:pPr marL="0" indent="0">
              <a:buNone/>
            </a:pPr>
            <a:r>
              <a:rPr lang="en-US" dirty="0" err="1" smtClean="0"/>
              <a:t>cos</a:t>
            </a:r>
            <a:r>
              <a:rPr lang="en-US" dirty="0" smtClean="0"/>
              <a:t> 2x =cos</a:t>
            </a:r>
            <a:r>
              <a:rPr lang="en-US" baseline="30000" dirty="0" smtClean="0"/>
              <a:t>2 </a:t>
            </a:r>
            <a:r>
              <a:rPr lang="en-US" dirty="0" smtClean="0"/>
              <a:t>x – sin</a:t>
            </a:r>
            <a:r>
              <a:rPr lang="en-US" baseline="30000" dirty="0" smtClean="0"/>
              <a:t>2</a:t>
            </a:r>
            <a:r>
              <a:rPr lang="en-US" dirty="0" smtClean="0"/>
              <a:t>x</a:t>
            </a:r>
            <a:r>
              <a:rPr lang="ru-RU" dirty="0" smtClean="0"/>
              <a:t>=</a:t>
            </a:r>
            <a:r>
              <a:rPr lang="en-US" dirty="0"/>
              <a:t>1 – 2 </a:t>
            </a:r>
            <a:r>
              <a:rPr lang="en-US" dirty="0" smtClean="0"/>
              <a:t>sin</a:t>
            </a:r>
            <a:r>
              <a:rPr lang="en-US" baseline="30000" dirty="0" smtClean="0"/>
              <a:t>2</a:t>
            </a:r>
            <a:r>
              <a:rPr lang="en-US" dirty="0" smtClean="0"/>
              <a:t>x</a:t>
            </a:r>
            <a:r>
              <a:rPr lang="ru-RU" dirty="0" smtClean="0"/>
              <a:t>=</a:t>
            </a:r>
            <a:r>
              <a:rPr lang="en-US" dirty="0"/>
              <a:t>2 cos</a:t>
            </a:r>
            <a:r>
              <a:rPr lang="en-US" baseline="30000" dirty="0"/>
              <a:t>2 </a:t>
            </a:r>
            <a:r>
              <a:rPr lang="en-US" dirty="0"/>
              <a:t>x – 1</a:t>
            </a:r>
          </a:p>
          <a:p>
            <a:pPr marL="0" indent="0">
              <a:buNone/>
            </a:pPr>
            <a:r>
              <a:rPr lang="en-US" dirty="0" err="1" smtClean="0"/>
              <a:t>tg</a:t>
            </a:r>
            <a:r>
              <a:rPr lang="en-US" dirty="0" smtClean="0"/>
              <a:t> 2x = 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887938" y="2708920"/>
            <a:ext cx="1375301" cy="888316"/>
          </a:xfrm>
          <a:prstGeom prst="rect">
            <a:avLst/>
          </a:prstGeom>
          <a:noFill/>
        </p:spPr>
      </p:pic>
      <p:pic>
        <p:nvPicPr>
          <p:cNvPr id="4100" name="Picture 4" descr="https://mathvox.ru/wp-content/uploads/2017/10/Kotangens-dvoinogo-ugla-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789040"/>
            <a:ext cx="5536378" cy="93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Формулы понижения степени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pPr marL="0" indent="0">
              <a:buNone/>
            </a:pPr>
            <a:r>
              <a:rPr lang="en-US" sz="5400" dirty="0" smtClean="0"/>
              <a:t>cos</a:t>
            </a:r>
            <a:r>
              <a:rPr lang="en-US" sz="5400" baseline="30000" dirty="0" smtClean="0"/>
              <a:t>2 </a:t>
            </a:r>
            <a:r>
              <a:rPr lang="en-US" sz="5400" dirty="0" smtClean="0"/>
              <a:t>x =</a:t>
            </a:r>
            <a:endParaRPr lang="ru-RU" sz="5400" dirty="0" smtClean="0"/>
          </a:p>
          <a:p>
            <a:pPr marL="0" indent="0">
              <a:buNone/>
            </a:pPr>
            <a:endParaRPr lang="ru-RU" sz="5400" dirty="0" smtClean="0"/>
          </a:p>
          <a:p>
            <a:pPr marL="0" indent="0">
              <a:buNone/>
            </a:pPr>
            <a:r>
              <a:rPr lang="en-US" sz="5400" dirty="0" smtClean="0"/>
              <a:t> Sin</a:t>
            </a:r>
            <a:r>
              <a:rPr lang="en-US" sz="5400" baseline="30000" dirty="0" smtClean="0"/>
              <a:t>2 </a:t>
            </a:r>
            <a:r>
              <a:rPr lang="en-US" sz="5400" dirty="0" smtClean="0"/>
              <a:t>x</a:t>
            </a:r>
            <a:r>
              <a:rPr lang="ru-RU" sz="5400" dirty="0" smtClean="0"/>
              <a:t> =</a:t>
            </a:r>
            <a:endParaRPr lang="ru-RU" sz="5400" dirty="0"/>
          </a:p>
        </p:txBody>
      </p:sp>
      <p:sp>
        <p:nvSpPr>
          <p:cNvPr id="3379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3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91024" y="2323065"/>
            <a:ext cx="1406964" cy="803979"/>
          </a:xfrm>
          <a:prstGeom prst="rect">
            <a:avLst/>
          </a:prstGeom>
          <a:noFill/>
        </p:spPr>
      </p:pic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19872" y="4293096"/>
            <a:ext cx="1512169" cy="86409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cf.ppt-online.org/files/slide/c/cRke47EWnHJCSlUMbv8IBYqTasGrgQ0d5Z1Ofp/slide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39779"/>
            <a:ext cx="8820473" cy="6264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54751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8" name="Picture 4" descr="https://ru-static.z-dn.net/files/d61/7666bc3d3e16815277d31787e18652e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878497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78545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s://i.pinimg.com/originals/d8/c3/50/d8c35032dfc12c857bdd7b86efe2055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9036496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27104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76200" y="76200"/>
            <a:ext cx="9004300" cy="6705600"/>
            <a:chOff x="168" y="176"/>
            <a:chExt cx="5408" cy="3928"/>
          </a:xfrm>
        </p:grpSpPr>
        <p:sp>
          <p:nvSpPr>
            <p:cNvPr id="946179" name="Freeform 3"/>
            <p:cNvSpPr>
              <a:spLocks/>
            </p:cNvSpPr>
            <p:nvPr/>
          </p:nvSpPr>
          <p:spPr bwMode="auto">
            <a:xfrm>
              <a:off x="448" y="192"/>
              <a:ext cx="486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64" y="0"/>
                </a:cxn>
              </a:cxnLst>
              <a:rect l="0" t="0" r="r" b="b"/>
              <a:pathLst>
                <a:path w="4864" h="1">
                  <a:moveTo>
                    <a:pt x="0" y="0"/>
                  </a:moveTo>
                  <a:lnTo>
                    <a:pt x="4864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6180" name="Freeform 4"/>
            <p:cNvSpPr>
              <a:spLocks/>
            </p:cNvSpPr>
            <p:nvPr/>
          </p:nvSpPr>
          <p:spPr bwMode="auto">
            <a:xfrm>
              <a:off x="472" y="4096"/>
              <a:ext cx="484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848" y="0"/>
                </a:cxn>
              </a:cxnLst>
              <a:rect l="0" t="0" r="r" b="b"/>
              <a:pathLst>
                <a:path w="4848" h="1">
                  <a:moveTo>
                    <a:pt x="0" y="0"/>
                  </a:moveTo>
                  <a:lnTo>
                    <a:pt x="4848" y="0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6181" name="Freeform 5"/>
            <p:cNvSpPr>
              <a:spLocks/>
            </p:cNvSpPr>
            <p:nvPr/>
          </p:nvSpPr>
          <p:spPr bwMode="auto">
            <a:xfrm>
              <a:off x="5552" y="448"/>
              <a:ext cx="1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376"/>
                </a:cxn>
              </a:cxnLst>
              <a:rect l="0" t="0" r="r" b="b"/>
              <a:pathLst>
                <a:path w="1" h="3376">
                  <a:moveTo>
                    <a:pt x="0" y="0"/>
                  </a:moveTo>
                  <a:lnTo>
                    <a:pt x="0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6182" name="Freeform 6"/>
            <p:cNvSpPr>
              <a:spLocks/>
            </p:cNvSpPr>
            <p:nvPr/>
          </p:nvSpPr>
          <p:spPr bwMode="auto">
            <a:xfrm>
              <a:off x="200" y="448"/>
              <a:ext cx="16" cy="33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6" y="3376"/>
                </a:cxn>
              </a:cxnLst>
              <a:rect l="0" t="0" r="r" b="b"/>
              <a:pathLst>
                <a:path w="16" h="3376">
                  <a:moveTo>
                    <a:pt x="0" y="0"/>
                  </a:moveTo>
                  <a:lnTo>
                    <a:pt x="16" y="3376"/>
                  </a:lnTo>
                </a:path>
              </a:pathLst>
            </a:custGeom>
            <a:noFill/>
            <a:ln w="76200" cap="flat" cmpd="tri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6183" name="Freeform 7"/>
            <p:cNvSpPr>
              <a:spLocks/>
            </p:cNvSpPr>
            <p:nvPr/>
          </p:nvSpPr>
          <p:spPr bwMode="auto">
            <a:xfrm>
              <a:off x="200" y="3816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6184" name="Freeform 8"/>
            <p:cNvSpPr>
              <a:spLocks/>
            </p:cNvSpPr>
            <p:nvPr/>
          </p:nvSpPr>
          <p:spPr bwMode="auto">
            <a:xfrm flipH="1">
              <a:off x="5304" y="380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6185" name="Freeform 9"/>
            <p:cNvSpPr>
              <a:spLocks/>
            </p:cNvSpPr>
            <p:nvPr/>
          </p:nvSpPr>
          <p:spPr bwMode="auto">
            <a:xfrm rot="16200000" flipH="1">
              <a:off x="529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946186" name="Freeform 10"/>
            <p:cNvSpPr>
              <a:spLocks/>
            </p:cNvSpPr>
            <p:nvPr/>
          </p:nvSpPr>
          <p:spPr bwMode="auto">
            <a:xfrm rot="5400000">
              <a:off x="176" y="168"/>
              <a:ext cx="272" cy="2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8" y="80"/>
                </a:cxn>
                <a:cxn ang="0">
                  <a:pos x="272" y="288"/>
                </a:cxn>
              </a:cxnLst>
              <a:rect l="0" t="0" r="r" b="b"/>
              <a:pathLst>
                <a:path w="272" h="288">
                  <a:moveTo>
                    <a:pt x="0" y="0"/>
                  </a:moveTo>
                  <a:cubicBezTo>
                    <a:pt x="81" y="16"/>
                    <a:pt x="163" y="32"/>
                    <a:pt x="208" y="80"/>
                  </a:cubicBezTo>
                  <a:cubicBezTo>
                    <a:pt x="253" y="128"/>
                    <a:pt x="262" y="208"/>
                    <a:pt x="272" y="288"/>
                  </a:cubicBezTo>
                </a:path>
              </a:pathLst>
            </a:custGeom>
            <a:noFill/>
            <a:ln w="76200" cap="flat" cmpd="sng">
              <a:solidFill>
                <a:srgbClr val="0066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838200" y="177800"/>
            <a:ext cx="5670550" cy="6629400"/>
            <a:chOff x="528" y="112"/>
            <a:chExt cx="3572" cy="4176"/>
          </a:xfrm>
        </p:grpSpPr>
        <p:sp>
          <p:nvSpPr>
            <p:cNvPr id="946188" name="Text Box 12"/>
            <p:cNvSpPr txBox="1">
              <a:spLocks noChangeArrowheads="1"/>
            </p:cNvSpPr>
            <p:nvPr/>
          </p:nvSpPr>
          <p:spPr bwMode="auto">
            <a:xfrm>
              <a:off x="528" y="112"/>
              <a:ext cx="3572" cy="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/>
              <a:r>
                <a:rPr lang="ru-RU" sz="2000">
                  <a:effectLst/>
                </a:rPr>
                <a:t>ЗНАКИ тригонометрических функций</a:t>
              </a:r>
            </a:p>
            <a:p>
              <a:endParaRPr lang="ru-RU" sz="2000">
                <a:effectLst/>
              </a:endParaRPr>
            </a:p>
            <a:p>
              <a:endParaRPr lang="ru-RU" sz="2000">
                <a:effectLst/>
              </a:endParaRPr>
            </a:p>
            <a:p>
              <a:r>
                <a:rPr lang="en-US" sz="2000">
                  <a:effectLst/>
                </a:rPr>
                <a:t>sin a</a:t>
              </a:r>
              <a:r>
                <a:rPr lang="ru-RU" sz="2000">
                  <a:effectLst/>
                </a:rPr>
                <a:t>                           </a:t>
              </a:r>
              <a:r>
                <a:rPr lang="en-US" sz="2000">
                  <a:effectLst/>
                </a:rPr>
                <a:t>  </a:t>
              </a:r>
              <a:r>
                <a:rPr lang="ru-RU" sz="2000">
                  <a:effectLst/>
                </a:rPr>
                <a:t> </a:t>
              </a:r>
              <a:r>
                <a:rPr lang="en-US" sz="2000">
                  <a:effectLst/>
                </a:rPr>
                <a:t>cos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/>
                </a:rPr>
                <a:t>a</a:t>
              </a:r>
              <a:r>
                <a:rPr lang="ru-RU" sz="2000">
                  <a:effectLst/>
                </a:rPr>
                <a:t>                    </a:t>
              </a:r>
            </a:p>
            <a:p>
              <a:endParaRPr lang="ru-RU" sz="2000">
                <a:effectLst/>
              </a:endParaRPr>
            </a:p>
            <a:p>
              <a:endParaRPr lang="ru-RU" sz="2000">
                <a:effectLst/>
              </a:endParaRPr>
            </a:p>
            <a:p>
              <a:endParaRPr lang="ru-RU" sz="2000">
                <a:effectLst/>
              </a:endParaRPr>
            </a:p>
            <a:p>
              <a:endParaRPr lang="ru-RU" sz="2000">
                <a:effectLst/>
              </a:endParaRPr>
            </a:p>
            <a:p>
              <a:endParaRPr lang="ru-RU" sz="2000">
                <a:effectLst/>
              </a:endParaRPr>
            </a:p>
            <a:p>
              <a:endParaRPr lang="ru-RU" sz="2000">
                <a:effectLst/>
              </a:endParaRPr>
            </a:p>
            <a:p>
              <a:endParaRPr lang="ru-RU" sz="2000">
                <a:effectLst/>
              </a:endParaRPr>
            </a:p>
            <a:p>
              <a:endParaRPr lang="ru-RU" sz="2000">
                <a:effectLst/>
              </a:endParaRPr>
            </a:p>
            <a:p>
              <a:r>
                <a:rPr lang="en-US" sz="2000">
                  <a:effectLst/>
                </a:rPr>
                <a:t>tg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/>
                </a:rPr>
                <a:t>a</a:t>
              </a:r>
              <a:r>
                <a:rPr lang="ru-RU" sz="2000">
                  <a:effectLst/>
                </a:rPr>
                <a:t>                               </a:t>
              </a:r>
              <a:r>
                <a:rPr lang="en-US" sz="2000">
                  <a:effectLst/>
                </a:rPr>
                <a:t>  ctg</a:t>
              </a:r>
              <a:r>
                <a:rPr lang="en-US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 </a:t>
              </a:r>
              <a:r>
                <a:rPr lang="en-US">
                  <a:effectLst/>
                </a:rPr>
                <a:t>a</a:t>
              </a:r>
              <a:r>
                <a:rPr lang="ru-RU" sz="2000">
                  <a:effectLst/>
                </a:rPr>
                <a:t>          </a:t>
              </a:r>
            </a:p>
          </p:txBody>
        </p:sp>
        <p:grpSp>
          <p:nvGrpSpPr>
            <p:cNvPr id="4" name="Group 13"/>
            <p:cNvGrpSpPr>
              <a:grpSpLocks/>
            </p:cNvGrpSpPr>
            <p:nvPr/>
          </p:nvGrpSpPr>
          <p:grpSpPr bwMode="auto">
            <a:xfrm>
              <a:off x="640" y="477"/>
              <a:ext cx="1546" cy="1692"/>
              <a:chOff x="3135" y="10260"/>
              <a:chExt cx="2205" cy="2430"/>
            </a:xfrm>
          </p:grpSpPr>
          <p:sp>
            <p:nvSpPr>
              <p:cNvPr id="946190" name="Oval 14"/>
              <p:cNvSpPr>
                <a:spLocks noChangeArrowheads="1"/>
              </p:cNvSpPr>
              <p:nvPr/>
            </p:nvSpPr>
            <p:spPr bwMode="auto">
              <a:xfrm>
                <a:off x="3495" y="10695"/>
                <a:ext cx="1500" cy="15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91" name="AutoShape 15"/>
              <p:cNvSpPr>
                <a:spLocks noChangeShapeType="1"/>
              </p:cNvSpPr>
              <p:nvPr/>
            </p:nvSpPr>
            <p:spPr bwMode="auto">
              <a:xfrm>
                <a:off x="3135" y="11445"/>
                <a:ext cx="220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92" name="AutoShape 16"/>
              <p:cNvSpPr>
                <a:spLocks noChangeShapeType="1"/>
              </p:cNvSpPr>
              <p:nvPr/>
            </p:nvSpPr>
            <p:spPr bwMode="auto">
              <a:xfrm flipH="1" flipV="1">
                <a:off x="4215" y="10260"/>
                <a:ext cx="30" cy="24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2459" y="415"/>
              <a:ext cx="1546" cy="1692"/>
              <a:chOff x="3135" y="10260"/>
              <a:chExt cx="2205" cy="2430"/>
            </a:xfrm>
          </p:grpSpPr>
          <p:sp>
            <p:nvSpPr>
              <p:cNvPr id="946194" name="Oval 18"/>
              <p:cNvSpPr>
                <a:spLocks noChangeArrowheads="1"/>
              </p:cNvSpPr>
              <p:nvPr/>
            </p:nvSpPr>
            <p:spPr bwMode="auto">
              <a:xfrm>
                <a:off x="3495" y="10695"/>
                <a:ext cx="1500" cy="15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95" name="AutoShape 19"/>
              <p:cNvSpPr>
                <a:spLocks noChangeShapeType="1"/>
              </p:cNvSpPr>
              <p:nvPr/>
            </p:nvSpPr>
            <p:spPr bwMode="auto">
              <a:xfrm>
                <a:off x="3135" y="11445"/>
                <a:ext cx="220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96" name="AutoShape 20"/>
              <p:cNvSpPr>
                <a:spLocks noChangeShapeType="1"/>
              </p:cNvSpPr>
              <p:nvPr/>
            </p:nvSpPr>
            <p:spPr bwMode="auto">
              <a:xfrm flipH="1" flipV="1">
                <a:off x="4215" y="10260"/>
                <a:ext cx="30" cy="24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6" name="Group 21"/>
            <p:cNvGrpSpPr>
              <a:grpSpLocks/>
            </p:cNvGrpSpPr>
            <p:nvPr/>
          </p:nvGrpSpPr>
          <p:grpSpPr bwMode="auto">
            <a:xfrm>
              <a:off x="640" y="2451"/>
              <a:ext cx="1546" cy="1691"/>
              <a:chOff x="3135" y="10260"/>
              <a:chExt cx="2205" cy="2430"/>
            </a:xfrm>
          </p:grpSpPr>
          <p:sp>
            <p:nvSpPr>
              <p:cNvPr id="946198" name="Oval 22"/>
              <p:cNvSpPr>
                <a:spLocks noChangeArrowheads="1"/>
              </p:cNvSpPr>
              <p:nvPr/>
            </p:nvSpPr>
            <p:spPr bwMode="auto">
              <a:xfrm>
                <a:off x="3495" y="10695"/>
                <a:ext cx="1500" cy="15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199" name="AutoShape 23"/>
              <p:cNvSpPr>
                <a:spLocks noChangeShapeType="1"/>
              </p:cNvSpPr>
              <p:nvPr/>
            </p:nvSpPr>
            <p:spPr bwMode="auto">
              <a:xfrm>
                <a:off x="3135" y="11445"/>
                <a:ext cx="220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00" name="AutoShape 24"/>
              <p:cNvSpPr>
                <a:spLocks noChangeShapeType="1"/>
              </p:cNvSpPr>
              <p:nvPr/>
            </p:nvSpPr>
            <p:spPr bwMode="auto">
              <a:xfrm flipH="1" flipV="1">
                <a:off x="4215" y="10260"/>
                <a:ext cx="30" cy="24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25"/>
            <p:cNvGrpSpPr>
              <a:grpSpLocks/>
            </p:cNvGrpSpPr>
            <p:nvPr/>
          </p:nvGrpSpPr>
          <p:grpSpPr bwMode="auto">
            <a:xfrm>
              <a:off x="2459" y="2388"/>
              <a:ext cx="1546" cy="1691"/>
              <a:chOff x="3135" y="10260"/>
              <a:chExt cx="2205" cy="2430"/>
            </a:xfrm>
          </p:grpSpPr>
          <p:sp>
            <p:nvSpPr>
              <p:cNvPr id="946202" name="Oval 26"/>
              <p:cNvSpPr>
                <a:spLocks noChangeArrowheads="1"/>
              </p:cNvSpPr>
              <p:nvPr/>
            </p:nvSpPr>
            <p:spPr bwMode="auto">
              <a:xfrm>
                <a:off x="3495" y="10695"/>
                <a:ext cx="1500" cy="1500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03" name="AutoShape 27"/>
              <p:cNvSpPr>
                <a:spLocks noChangeShapeType="1"/>
              </p:cNvSpPr>
              <p:nvPr/>
            </p:nvSpPr>
            <p:spPr bwMode="auto">
              <a:xfrm>
                <a:off x="3135" y="11445"/>
                <a:ext cx="2205" cy="1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46204" name="AutoShape 28"/>
              <p:cNvSpPr>
                <a:spLocks noChangeShapeType="1"/>
              </p:cNvSpPr>
              <p:nvPr/>
            </p:nvSpPr>
            <p:spPr bwMode="auto">
              <a:xfrm flipH="1" flipV="1">
                <a:off x="4215" y="10260"/>
                <a:ext cx="30" cy="243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946205" name="Text Box 29"/>
            <p:cNvSpPr txBox="1">
              <a:spLocks noChangeArrowheads="1"/>
            </p:cNvSpPr>
            <p:nvPr/>
          </p:nvSpPr>
          <p:spPr bwMode="auto">
            <a:xfrm>
              <a:off x="2880" y="864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endParaRPr lang="ru-RU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6206" name="Text Box 30"/>
            <p:cNvSpPr txBox="1">
              <a:spLocks noChangeArrowheads="1"/>
            </p:cNvSpPr>
            <p:nvPr/>
          </p:nvSpPr>
          <p:spPr bwMode="auto">
            <a:xfrm>
              <a:off x="3312" y="1296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46207" name="Text Box 31"/>
            <p:cNvSpPr txBox="1">
              <a:spLocks noChangeArrowheads="1"/>
            </p:cNvSpPr>
            <p:nvPr/>
          </p:nvSpPr>
          <p:spPr bwMode="auto">
            <a:xfrm>
              <a:off x="3312" y="864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46208" name="Text Box 32"/>
            <p:cNvSpPr txBox="1">
              <a:spLocks noChangeArrowheads="1"/>
            </p:cNvSpPr>
            <p:nvPr/>
          </p:nvSpPr>
          <p:spPr bwMode="auto">
            <a:xfrm>
              <a:off x="3312" y="2832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46209" name="Text Box 33"/>
            <p:cNvSpPr txBox="1">
              <a:spLocks noChangeArrowheads="1"/>
            </p:cNvSpPr>
            <p:nvPr/>
          </p:nvSpPr>
          <p:spPr bwMode="auto">
            <a:xfrm>
              <a:off x="2928" y="3264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46210" name="Text Box 34"/>
            <p:cNvSpPr txBox="1">
              <a:spLocks noChangeArrowheads="1"/>
            </p:cNvSpPr>
            <p:nvPr/>
          </p:nvSpPr>
          <p:spPr bwMode="auto">
            <a:xfrm>
              <a:off x="1488" y="2880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46211" name="Text Box 35"/>
            <p:cNvSpPr txBox="1">
              <a:spLocks noChangeArrowheads="1"/>
            </p:cNvSpPr>
            <p:nvPr/>
          </p:nvSpPr>
          <p:spPr bwMode="auto">
            <a:xfrm>
              <a:off x="1056" y="3360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46212" name="Text Box 36"/>
            <p:cNvSpPr txBox="1">
              <a:spLocks noChangeArrowheads="1"/>
            </p:cNvSpPr>
            <p:nvPr/>
          </p:nvSpPr>
          <p:spPr bwMode="auto">
            <a:xfrm>
              <a:off x="1488" y="920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46213" name="Text Box 37"/>
            <p:cNvSpPr txBox="1">
              <a:spLocks noChangeArrowheads="1"/>
            </p:cNvSpPr>
            <p:nvPr/>
          </p:nvSpPr>
          <p:spPr bwMode="auto">
            <a:xfrm>
              <a:off x="1048" y="929"/>
              <a:ext cx="247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ru-RU" sz="2800">
                  <a:solidFill>
                    <a:srgbClr val="FF0000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+</a:t>
              </a:r>
            </a:p>
          </p:txBody>
        </p:sp>
        <p:sp>
          <p:nvSpPr>
            <p:cNvPr id="946214" name="Text Box 38"/>
            <p:cNvSpPr txBox="1">
              <a:spLocks noChangeArrowheads="1"/>
            </p:cNvSpPr>
            <p:nvPr/>
          </p:nvSpPr>
          <p:spPr bwMode="auto">
            <a:xfrm>
              <a:off x="2880" y="1296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endParaRPr lang="ru-RU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6215" name="Text Box 39"/>
            <p:cNvSpPr txBox="1">
              <a:spLocks noChangeArrowheads="1"/>
            </p:cNvSpPr>
            <p:nvPr/>
          </p:nvSpPr>
          <p:spPr bwMode="auto">
            <a:xfrm>
              <a:off x="1488" y="1344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endParaRPr lang="ru-RU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6216" name="Text Box 40"/>
            <p:cNvSpPr txBox="1">
              <a:spLocks noChangeArrowheads="1"/>
            </p:cNvSpPr>
            <p:nvPr/>
          </p:nvSpPr>
          <p:spPr bwMode="auto">
            <a:xfrm>
              <a:off x="1056" y="1344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endParaRPr lang="ru-RU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6217" name="Text Box 41"/>
            <p:cNvSpPr txBox="1">
              <a:spLocks noChangeArrowheads="1"/>
            </p:cNvSpPr>
            <p:nvPr/>
          </p:nvSpPr>
          <p:spPr bwMode="auto">
            <a:xfrm>
              <a:off x="1056" y="2880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endParaRPr lang="ru-RU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6218" name="Text Box 42"/>
            <p:cNvSpPr txBox="1">
              <a:spLocks noChangeArrowheads="1"/>
            </p:cNvSpPr>
            <p:nvPr/>
          </p:nvSpPr>
          <p:spPr bwMode="auto">
            <a:xfrm>
              <a:off x="1488" y="3312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endParaRPr lang="ru-RU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6219" name="Text Box 43"/>
            <p:cNvSpPr txBox="1">
              <a:spLocks noChangeArrowheads="1"/>
            </p:cNvSpPr>
            <p:nvPr/>
          </p:nvSpPr>
          <p:spPr bwMode="auto">
            <a:xfrm>
              <a:off x="3312" y="3264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endParaRPr lang="ru-RU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sp>
          <p:nvSpPr>
            <p:cNvPr id="946220" name="Text Box 44"/>
            <p:cNvSpPr txBox="1">
              <a:spLocks noChangeArrowheads="1"/>
            </p:cNvSpPr>
            <p:nvPr/>
          </p:nvSpPr>
          <p:spPr bwMode="auto">
            <a:xfrm>
              <a:off x="2880" y="2832"/>
              <a:ext cx="241" cy="32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C0C0C0"/>
                    </a:outerShdw>
                  </a:effectLst>
                </a:rPr>
                <a:t>–</a:t>
              </a:r>
              <a:endParaRPr lang="ru-RU" sz="2800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</p:grp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sun9-62.userapi.com/impg/jm2A3ekLHp4i3iwi2Gh37S8fGGvy2Q60Voibgg/KJBchanMWSc.jpg?size=1708x1485&amp;quality=96&amp;proxy=1&amp;sign=439835265630c5611b41ef6261bff70a&amp;type=alb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624"/>
            <a:ext cx="8291264" cy="6773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Четность и  нечетность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u="sng" dirty="0" smtClean="0"/>
              <a:t>Нечетные:</a:t>
            </a:r>
          </a:p>
          <a:p>
            <a:r>
              <a:rPr lang="en-US" dirty="0" smtClean="0"/>
              <a:t>Sin(-x) = - sin x</a:t>
            </a:r>
          </a:p>
          <a:p>
            <a:r>
              <a:rPr lang="en-US" dirty="0" err="1" smtClean="0"/>
              <a:t>tg</a:t>
            </a:r>
            <a:r>
              <a:rPr lang="en-US" dirty="0" smtClean="0"/>
              <a:t>(-x) = - </a:t>
            </a:r>
            <a:r>
              <a:rPr lang="en-US" dirty="0" err="1" smtClean="0"/>
              <a:t>tg</a:t>
            </a:r>
            <a:r>
              <a:rPr lang="en-US" dirty="0" smtClean="0"/>
              <a:t> x</a:t>
            </a:r>
          </a:p>
          <a:p>
            <a:r>
              <a:rPr lang="en-US" dirty="0" err="1" smtClean="0"/>
              <a:t>ctg</a:t>
            </a:r>
            <a:r>
              <a:rPr lang="en-US" dirty="0" smtClean="0"/>
              <a:t>(-x) = - </a:t>
            </a:r>
            <a:r>
              <a:rPr lang="en-US" dirty="0" err="1" smtClean="0"/>
              <a:t>ctg</a:t>
            </a:r>
            <a:r>
              <a:rPr lang="en-US" dirty="0" smtClean="0"/>
              <a:t> x</a:t>
            </a:r>
          </a:p>
          <a:p>
            <a:endParaRPr lang="en-US" dirty="0" smtClean="0"/>
          </a:p>
          <a:p>
            <a:r>
              <a:rPr lang="ru-RU" u="sng" dirty="0" smtClean="0"/>
              <a:t>Четная:</a:t>
            </a:r>
          </a:p>
          <a:p>
            <a:r>
              <a:rPr lang="en-US" dirty="0" smtClean="0"/>
              <a:t>Cos(-x) = </a:t>
            </a:r>
            <a:r>
              <a:rPr lang="en-US" dirty="0" err="1" smtClean="0"/>
              <a:t>cos</a:t>
            </a:r>
            <a:r>
              <a:rPr lang="en-US" dirty="0" smtClean="0"/>
              <a:t> x</a:t>
            </a:r>
          </a:p>
          <a:p>
            <a:endParaRPr lang="en-US" dirty="0" smtClean="0"/>
          </a:p>
          <a:p>
            <a:endParaRPr lang="ru-RU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тригонометрические формулы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5400" dirty="0" smtClean="0"/>
              <a:t> </a:t>
            </a:r>
            <a:r>
              <a:rPr lang="ru-RU" sz="5400" dirty="0" smtClean="0"/>
              <a:t> </a:t>
            </a:r>
            <a:r>
              <a:rPr lang="en-US" sz="6000" u="sng" dirty="0" smtClean="0"/>
              <a:t>Sin</a:t>
            </a:r>
            <a:r>
              <a:rPr lang="en-US" sz="6000" u="sng" baseline="30000" dirty="0" smtClean="0"/>
              <a:t>2 </a:t>
            </a:r>
            <a:r>
              <a:rPr lang="en-US" sz="6000" u="sng" dirty="0" smtClean="0"/>
              <a:t>x + cos</a:t>
            </a:r>
            <a:r>
              <a:rPr lang="en-US" sz="6000" u="sng" baseline="30000" dirty="0" smtClean="0"/>
              <a:t>2 </a:t>
            </a:r>
            <a:r>
              <a:rPr lang="en-US" sz="6000" u="sng" dirty="0" smtClean="0"/>
              <a:t>x = 1</a:t>
            </a:r>
            <a:endParaRPr lang="ru-RU" sz="6000" dirty="0" smtClean="0"/>
          </a:p>
          <a:p>
            <a:r>
              <a:rPr lang="ru-RU" sz="6000" dirty="0" smtClean="0"/>
              <a:t> </a:t>
            </a:r>
            <a:r>
              <a:rPr lang="en-US" sz="6000" dirty="0" smtClean="0"/>
              <a:t>Sin</a:t>
            </a:r>
            <a:r>
              <a:rPr lang="en-US" sz="6000" baseline="30000" dirty="0" smtClean="0"/>
              <a:t>2 </a:t>
            </a:r>
            <a:r>
              <a:rPr lang="en-US" sz="6000" dirty="0" smtClean="0"/>
              <a:t>x = 1 - cos</a:t>
            </a:r>
            <a:r>
              <a:rPr lang="en-US" sz="6000" baseline="30000" dirty="0" smtClean="0"/>
              <a:t>2 </a:t>
            </a:r>
            <a:r>
              <a:rPr lang="en-US" sz="6000" dirty="0" smtClean="0"/>
              <a:t>x   </a:t>
            </a:r>
            <a:endParaRPr lang="ru-RU" sz="6000" dirty="0" smtClean="0"/>
          </a:p>
          <a:p>
            <a:r>
              <a:rPr lang="en-US" sz="6000" dirty="0" smtClean="0"/>
              <a:t> cos</a:t>
            </a:r>
            <a:r>
              <a:rPr lang="en-US" sz="6000" baseline="30000" dirty="0" smtClean="0"/>
              <a:t>2 </a:t>
            </a:r>
            <a:r>
              <a:rPr lang="en-US" sz="6000" dirty="0" smtClean="0"/>
              <a:t>x = 1 - Sin</a:t>
            </a:r>
            <a:r>
              <a:rPr lang="en-US" sz="6000" baseline="30000" dirty="0" smtClean="0"/>
              <a:t>2 </a:t>
            </a:r>
            <a:r>
              <a:rPr lang="en-US" sz="6000" dirty="0" smtClean="0"/>
              <a:t>x</a:t>
            </a:r>
            <a:endParaRPr lang="ru-RU" sz="60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тригонометрические формулы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r>
              <a:rPr lang="en-US" sz="5400" dirty="0" err="1" smtClean="0"/>
              <a:t>tg</a:t>
            </a:r>
            <a:r>
              <a:rPr lang="en-US" sz="5400" dirty="0" smtClean="0"/>
              <a:t> x </a:t>
            </a:r>
            <a:r>
              <a:rPr lang="en-US" dirty="0" smtClean="0"/>
              <a:t>=                 </a:t>
            </a:r>
            <a:endParaRPr lang="ru-RU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ru-RU" dirty="0" smtClean="0"/>
          </a:p>
          <a:p>
            <a:endParaRPr lang="ru-RU" dirty="0" smtClean="0"/>
          </a:p>
          <a:p>
            <a:r>
              <a:rPr lang="en-US" sz="5400" dirty="0" err="1" smtClean="0"/>
              <a:t>ctg</a:t>
            </a:r>
            <a:r>
              <a:rPr lang="en-US" sz="5400" dirty="0" smtClean="0"/>
              <a:t> x = </a:t>
            </a:r>
            <a:endParaRPr lang="ru-RU" sz="5400" dirty="0" smtClean="0"/>
          </a:p>
          <a:p>
            <a:endParaRPr lang="ru-RU" dirty="0"/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18125" y="2334573"/>
            <a:ext cx="857731" cy="1047729"/>
          </a:xfrm>
          <a:prstGeom prst="rect">
            <a:avLst/>
          </a:prstGeom>
          <a:noFill/>
        </p:spPr>
      </p:pic>
      <p:sp>
        <p:nvSpPr>
          <p:cNvPr id="1946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4365104"/>
            <a:ext cx="914980" cy="108012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тригонометрические формулы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 </a:t>
            </a:r>
            <a:r>
              <a:rPr lang="en-US" sz="5400" u="sng" dirty="0" err="1" smtClean="0"/>
              <a:t>tg</a:t>
            </a:r>
            <a:r>
              <a:rPr lang="en-US" sz="5400" u="sng" dirty="0" smtClean="0"/>
              <a:t> x </a:t>
            </a:r>
            <a:r>
              <a:rPr lang="en-US" sz="5400" u="sng" dirty="0" err="1" smtClean="0"/>
              <a:t>ctg</a:t>
            </a:r>
            <a:r>
              <a:rPr lang="en-US" sz="5400" u="sng" dirty="0" smtClean="0"/>
              <a:t> x = 1</a:t>
            </a:r>
            <a:endParaRPr lang="ru-RU" sz="5400" u="sng" dirty="0" smtClean="0"/>
          </a:p>
          <a:p>
            <a:r>
              <a:rPr lang="en-US" sz="5400" dirty="0" err="1" smtClean="0"/>
              <a:t>tg</a:t>
            </a:r>
            <a:r>
              <a:rPr lang="en-US" sz="5400" dirty="0" smtClean="0"/>
              <a:t> x</a:t>
            </a:r>
            <a:r>
              <a:rPr lang="ru-RU" sz="5400" dirty="0" smtClean="0"/>
              <a:t> =</a:t>
            </a:r>
          </a:p>
          <a:p>
            <a:endParaRPr lang="ru-RU" sz="5400" dirty="0" smtClean="0"/>
          </a:p>
          <a:p>
            <a:r>
              <a:rPr lang="en-US" sz="5400" dirty="0" err="1" smtClean="0"/>
              <a:t>ctg</a:t>
            </a:r>
            <a:r>
              <a:rPr lang="en-US" sz="5400" dirty="0" smtClean="0"/>
              <a:t> x = </a:t>
            </a:r>
            <a:endParaRPr lang="ru-RU" sz="5400" u="sng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87539" y="2564904"/>
            <a:ext cx="845009" cy="1136391"/>
          </a:xfrm>
          <a:prstGeom prst="rect">
            <a:avLst/>
          </a:prstGeom>
          <a:noFill/>
        </p:spPr>
      </p:pic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15816" y="4581128"/>
            <a:ext cx="803171" cy="1204756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тригонометрические формулы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r>
              <a:rPr lang="en-US" sz="5400" dirty="0" smtClean="0"/>
              <a:t>1 + tg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 x =</a:t>
            </a:r>
          </a:p>
          <a:p>
            <a:pPr>
              <a:buNone/>
            </a:pPr>
            <a:endParaRPr lang="en-US" sz="5400" dirty="0" smtClean="0"/>
          </a:p>
          <a:p>
            <a:pPr>
              <a:buNone/>
            </a:pPr>
            <a:r>
              <a:rPr lang="en-US" sz="5400" dirty="0" smtClean="0"/>
              <a:t> 1 + ctg</a:t>
            </a:r>
            <a:r>
              <a:rPr lang="en-US" sz="5400" baseline="30000" dirty="0" smtClean="0"/>
              <a:t>2</a:t>
            </a:r>
            <a:r>
              <a:rPr lang="en-US" sz="5400" dirty="0" smtClean="0"/>
              <a:t> x = </a:t>
            </a:r>
            <a:endParaRPr lang="ru-RU" sz="5400" dirty="0"/>
          </a:p>
        </p:txBody>
      </p:sp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02239" y="2276872"/>
            <a:ext cx="1231672" cy="852696"/>
          </a:xfrm>
          <a:prstGeom prst="rect">
            <a:avLst/>
          </a:prstGeom>
          <a:noFill/>
        </p:spPr>
      </p:pic>
      <p:sp>
        <p:nvSpPr>
          <p:cNvPr id="29700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4293096"/>
            <a:ext cx="1160495" cy="8355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/>
          <a:lstStyle/>
          <a:p>
            <a:r>
              <a:rPr lang="ru-RU" dirty="0" smtClean="0"/>
              <a:t>Формулы </a:t>
            </a:r>
            <a:r>
              <a:rPr lang="ru-RU" dirty="0"/>
              <a:t>приведения</a:t>
            </a:r>
          </a:p>
        </p:txBody>
      </p:sp>
      <p:pic>
        <p:nvPicPr>
          <p:cNvPr id="3076" name="Picture 4" descr="https://storage.tpu.ru/assets/object/opaket_elem_stranica/749/7f15cb5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268760"/>
            <a:ext cx="877422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480073"/>
      </p:ext>
    </p:extLst>
  </p:cSld>
  <p:clrMapOvr>
    <a:masterClrMapping/>
  </p:clrMapOvr>
</p:sld>
</file>

<file path=ppt/theme/theme1.xml><?xml version="1.0" encoding="utf-8"?>
<a:theme xmlns:a="http://schemas.openxmlformats.org/drawingml/2006/main" name="shablon_01">
  <a:themeElements>
    <a:clrScheme name="Оформление по умолчанию 1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800000"/>
      </a:hlink>
      <a:folHlink>
        <a:srgbClr val="FFCC99"/>
      </a:folHlink>
    </a:clrScheme>
    <a:fontScheme name="Оформление по умолчанию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22B00"/>
        </a:hlink>
        <a:folHlink>
          <a:srgbClr val="FFA95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8000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shablon_01</Template>
  <TotalTime>494</TotalTime>
  <Words>189</Words>
  <Application>Microsoft Office PowerPoint</Application>
  <PresentationFormat>Экран (4:3)</PresentationFormat>
  <Paragraphs>70</Paragraphs>
  <Slides>15</Slides>
  <Notes>0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Times New Roman</vt:lpstr>
      <vt:lpstr>shablon_01</vt:lpstr>
      <vt:lpstr>Формула</vt:lpstr>
      <vt:lpstr>Тригонометрические формулы</vt:lpstr>
      <vt:lpstr>Презентация PowerPoint</vt:lpstr>
      <vt:lpstr>Презентация PowerPoint</vt:lpstr>
      <vt:lpstr>Четность и  нечетность</vt:lpstr>
      <vt:lpstr>Основные тригонометрические формулы</vt:lpstr>
      <vt:lpstr>Основные тригонометрические формулы</vt:lpstr>
      <vt:lpstr>Основные тригонометрические формулы</vt:lpstr>
      <vt:lpstr>Основные тригонометрические формулы</vt:lpstr>
      <vt:lpstr>Формулы приведения</vt:lpstr>
      <vt:lpstr>Синус, косинус, тангенс, котангенс суммы и разности</vt:lpstr>
      <vt:lpstr>Формулы двойного аргумента</vt:lpstr>
      <vt:lpstr>Формулы понижения степени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Формулы  тригонометрии</dc:title>
  <dc:creator>Admin</dc:creator>
  <cp:lastModifiedBy>Преподаватель</cp:lastModifiedBy>
  <cp:revision>37</cp:revision>
  <dcterms:created xsi:type="dcterms:W3CDTF">2011-12-13T14:00:38Z</dcterms:created>
  <dcterms:modified xsi:type="dcterms:W3CDTF">2021-01-27T04:51:56Z</dcterms:modified>
</cp:coreProperties>
</file>