
<file path=[Content_Types].xml><?xml version="1.0" encoding="utf-8"?>
<Types xmlns="http://schemas.openxmlformats.org/package/2006/content-types">
  <Default Extension="bin" ContentType="application/vnd.openxmlformats-officedocument.oleObject"/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dp" ContentType="image/vnd.ms-photo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0" r:id="rId1"/>
  </p:sldMasterIdLst>
  <p:notesMasterIdLst>
    <p:notesMasterId r:id="rId21"/>
  </p:notesMasterIdLst>
  <p:sldIdLst>
    <p:sldId id="260" r:id="rId2"/>
    <p:sldId id="280" r:id="rId3"/>
    <p:sldId id="256" r:id="rId4"/>
    <p:sldId id="257" r:id="rId5"/>
    <p:sldId id="275" r:id="rId6"/>
    <p:sldId id="263" r:id="rId7"/>
    <p:sldId id="258" r:id="rId8"/>
    <p:sldId id="264" r:id="rId9"/>
    <p:sldId id="265" r:id="rId10"/>
    <p:sldId id="279" r:id="rId11"/>
    <p:sldId id="268" r:id="rId12"/>
    <p:sldId id="276" r:id="rId13"/>
    <p:sldId id="286" r:id="rId14"/>
    <p:sldId id="269" r:id="rId15"/>
    <p:sldId id="270" r:id="rId16"/>
    <p:sldId id="271" r:id="rId17"/>
    <p:sldId id="272" r:id="rId18"/>
    <p:sldId id="273" r:id="rId19"/>
    <p:sldId id="274" r:id="rId20"/>
  </p:sldIdLst>
  <p:sldSz cx="9144000" cy="6858000" type="screen4x3"/>
  <p:notesSz cx="6858000" cy="9144000"/>
  <p:defaultTextStyle>
    <a:defPPr>
      <a:defRPr lang="ru-RU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Verdana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Verdana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00"/>
    <a:srgbClr val="FF0066"/>
    <a:srgbClr val="66FF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925" autoAdjust="0"/>
    <p:restoredTop sz="94728" autoAdjust="0"/>
  </p:normalViewPr>
  <p:slideViewPr>
    <p:cSldViewPr>
      <p:cViewPr varScale="1">
        <p:scale>
          <a:sx n="64" d="100"/>
          <a:sy n="64" d="100"/>
        </p:scale>
        <p:origin x="57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image" Target="../media/image3.png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9.wmf"/><Relationship Id="rId2" Type="http://schemas.openxmlformats.org/officeDocument/2006/relationships/image" Target="../media/image8.wmf"/><Relationship Id="rId1" Type="http://schemas.openxmlformats.org/officeDocument/2006/relationships/image" Target="../media/image7.wmf"/></Relationships>
</file>

<file path=ppt/drawings/_rels/vmlDrawing3.vml.rels><?xml version="1.0" encoding="UTF-8" standalone="yes"?>
<Relationships xmlns="http://schemas.openxmlformats.org/package/2006/relationships"><Relationship Id="rId3" Type="http://schemas.openxmlformats.org/officeDocument/2006/relationships/image" Target="../media/image13.wmf"/><Relationship Id="rId2" Type="http://schemas.openxmlformats.org/officeDocument/2006/relationships/image" Target="../media/image12.wmf"/><Relationship Id="rId1" Type="http://schemas.openxmlformats.org/officeDocument/2006/relationships/image" Target="../media/image11.wmf"/><Relationship Id="rId4" Type="http://schemas.openxmlformats.org/officeDocument/2006/relationships/image" Target="../media/image14.w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8.wmf"/><Relationship Id="rId2" Type="http://schemas.openxmlformats.org/officeDocument/2006/relationships/image" Target="../media/image17.wmf"/><Relationship Id="rId1" Type="http://schemas.openxmlformats.org/officeDocument/2006/relationships/image" Target="../media/image16.wmf"/><Relationship Id="rId4" Type="http://schemas.openxmlformats.org/officeDocument/2006/relationships/image" Target="../media/image19.wmf"/></Relationships>
</file>

<file path=ppt/drawings/_rels/vmlDrawing5.vml.rels><?xml version="1.0" encoding="UTF-8" standalone="yes"?>
<Relationships xmlns="http://schemas.openxmlformats.org/package/2006/relationships"><Relationship Id="rId3" Type="http://schemas.openxmlformats.org/officeDocument/2006/relationships/image" Target="../media/image27.wmf"/><Relationship Id="rId2" Type="http://schemas.openxmlformats.org/officeDocument/2006/relationships/image" Target="../media/image26.wmf"/><Relationship Id="rId1" Type="http://schemas.openxmlformats.org/officeDocument/2006/relationships/image" Target="../media/image25.wmf"/><Relationship Id="rId4" Type="http://schemas.openxmlformats.org/officeDocument/2006/relationships/image" Target="../media/image28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B712E88E-5BF6-4DE4-A5F2-C1384FEC8D77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ru-RU" noProof="0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ru-RU" noProof="0"/>
              <a:t>Образец текста</a:t>
            </a:r>
          </a:p>
          <a:p>
            <a:pPr lvl="1"/>
            <a:r>
              <a:rPr lang="ru-RU" noProof="0"/>
              <a:t>Второй уровень</a:t>
            </a:r>
          </a:p>
          <a:p>
            <a:pPr lvl="2"/>
            <a:r>
              <a:rPr lang="ru-RU" noProof="0"/>
              <a:t>Третий уровень</a:t>
            </a:r>
          </a:p>
          <a:p>
            <a:pPr lvl="3"/>
            <a:r>
              <a:rPr lang="ru-RU" noProof="0"/>
              <a:t>Четвертый уровень</a:t>
            </a:r>
          </a:p>
          <a:p>
            <a:pPr lvl="4"/>
            <a:r>
              <a:rPr lang="ru-RU" noProof="0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6532DC61-DAEA-4110-9D56-96C3A9E80115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1676400"/>
            <a:ext cx="7772400" cy="1828800"/>
          </a:xfrm>
        </p:spPr>
        <p:txBody>
          <a:bodyPr/>
          <a:lstStyle>
            <a:lvl1pPr>
              <a:defRPr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55299" name="Rectangle 3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56082F2-B9E5-4AA3-9667-E9D3324D2DB2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010FEED-9A6D-436B-8A6E-0C6E42985BF7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7EA2CC6-0817-4771-8952-D9D3F306364E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2DB1259-1D2B-47CF-8077-531563E17EF9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0874063-6C15-48D4-883C-9BEA603A79E1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835CB04-B406-482E-AC57-499CF4ABEA1E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03061D3-7FBF-4822-8939-8BE8B7774CE9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FAD2DEF-8EF7-4AC6-B541-6AF58AE8EFCE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2C4456C-784C-4FFA-AF01-FB6F4804E4C5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F666E1C-6165-4DBA-B0B2-58E50B08B924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A357515-66D9-4C7D-9A21-F766E8681049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A15EBC9-569A-4581-A8BF-3F316C73BA49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0BF3567-55A0-4EBC-9C04-D89AB654F74B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96AFDA-BFC1-48BB-B8C9-57AD257FB183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8D370F9-8B9F-402B-968E-729925790544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8D10AE4-31B8-4006-B676-0F920DDAE108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B99FF9B-8D48-4BD8-89D6-4A4F85C915A6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4370F9-A793-4BE8-9369-5A78333C2E4E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9115B73-A80A-4921-A939-654871AD7B22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C243388-6075-4141-B020-9A7EE78410E3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381000"/>
            <a:ext cx="2057400" cy="5715000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381000"/>
            <a:ext cx="6019800" cy="5715000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E39C7E8-C002-4FFA-9F40-952DC35889CD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6EDB8E7-03E3-4055-B0F0-E10E5F4D096D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zoom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 cstate="print">
            <a:duotone>
              <a:schemeClr val="bg1"/>
              <a:srgbClr val="FFFFFF"/>
            </a:duotone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381000"/>
            <a:ext cx="82296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/>
              <a:t>Образец заголовка</a:t>
            </a:r>
          </a:p>
        </p:txBody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981200"/>
            <a:ext cx="82296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4276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fld id="{D9F1E9FC-82A1-49F1-8950-D0326F3ED9EA}" type="datetimeFigureOut">
              <a:rPr lang="ru-RU"/>
              <a:pPr>
                <a:defRPr/>
              </a:pPr>
              <a:t>27.05.2024</a:t>
            </a:fld>
            <a:endParaRPr lang="ru-RU"/>
          </a:p>
        </p:txBody>
      </p:sp>
      <p:sp>
        <p:nvSpPr>
          <p:cNvPr id="54277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ctr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4278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fld id="{17B0BCE4-91FF-4853-A339-12D186837F77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691" r:id="rId1"/>
    <p:sldLayoutId id="2147483692" r:id="rId2"/>
    <p:sldLayoutId id="2147483693" r:id="rId3"/>
    <p:sldLayoutId id="2147483694" r:id="rId4"/>
    <p:sldLayoutId id="2147483695" r:id="rId5"/>
    <p:sldLayoutId id="2147483696" r:id="rId6"/>
    <p:sldLayoutId id="2147483697" r:id="rId7"/>
    <p:sldLayoutId id="2147483698" r:id="rId8"/>
    <p:sldLayoutId id="2147483699" r:id="rId9"/>
    <p:sldLayoutId id="2147483700" r:id="rId10"/>
    <p:sldLayoutId id="2147483701" r:id="rId11"/>
  </p:sldLayoutIdLst>
  <p:transition spd="slow">
    <p:zoom/>
  </p:transition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3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itchFamily="2" charset="2"/>
        <a:buChar char="n"/>
        <a:defRPr sz="28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4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7" Type="http://schemas.openxmlformats.org/officeDocument/2006/relationships/image" Target="../media/image4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2.bin"/><Relationship Id="rId5" Type="http://schemas.openxmlformats.org/officeDocument/2006/relationships/image" Target="../media/image3.png"/><Relationship Id="rId4" Type="http://schemas.openxmlformats.org/officeDocument/2006/relationships/oleObject" Target="../embeddings/oleObject1.bin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wmf"/><Relationship Id="rId3" Type="http://schemas.openxmlformats.org/officeDocument/2006/relationships/oleObject" Target="../embeddings/oleObject3.bin"/><Relationship Id="rId7" Type="http://schemas.openxmlformats.org/officeDocument/2006/relationships/oleObject" Target="../embeddings/oleObject5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8.wmf"/><Relationship Id="rId5" Type="http://schemas.openxmlformats.org/officeDocument/2006/relationships/oleObject" Target="../embeddings/oleObject4.bin"/><Relationship Id="rId4" Type="http://schemas.openxmlformats.org/officeDocument/2006/relationships/image" Target="../media/image7.wmf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wmf"/><Relationship Id="rId3" Type="http://schemas.openxmlformats.org/officeDocument/2006/relationships/oleObject" Target="../embeddings/oleObject6.bin"/><Relationship Id="rId7" Type="http://schemas.openxmlformats.org/officeDocument/2006/relationships/oleObject" Target="../embeddings/oleObject8.bin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12.wmf"/><Relationship Id="rId5" Type="http://schemas.openxmlformats.org/officeDocument/2006/relationships/oleObject" Target="../embeddings/oleObject7.bin"/><Relationship Id="rId10" Type="http://schemas.openxmlformats.org/officeDocument/2006/relationships/image" Target="../media/image14.wmf"/><Relationship Id="rId4" Type="http://schemas.openxmlformats.org/officeDocument/2006/relationships/image" Target="../media/image11.wmf"/><Relationship Id="rId9" Type="http://schemas.openxmlformats.org/officeDocument/2006/relationships/oleObject" Target="../embeddings/oleObject9.bin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wmf"/><Relationship Id="rId3" Type="http://schemas.openxmlformats.org/officeDocument/2006/relationships/oleObject" Target="../embeddings/oleObject10.bin"/><Relationship Id="rId7" Type="http://schemas.openxmlformats.org/officeDocument/2006/relationships/oleObject" Target="../embeddings/oleObject12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17.wmf"/><Relationship Id="rId5" Type="http://schemas.openxmlformats.org/officeDocument/2006/relationships/oleObject" Target="../embeddings/oleObject11.bin"/><Relationship Id="rId10" Type="http://schemas.openxmlformats.org/officeDocument/2006/relationships/image" Target="../media/image19.wmf"/><Relationship Id="rId4" Type="http://schemas.openxmlformats.org/officeDocument/2006/relationships/image" Target="../media/image16.wmf"/><Relationship Id="rId9" Type="http://schemas.openxmlformats.org/officeDocument/2006/relationships/oleObject" Target="../embeddings/oleObject13.bin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Relationship Id="rId4" Type="http://schemas.microsoft.com/office/2007/relationships/hdphoto" Target="../media/hdphoto1.wdp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gif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7.wmf"/><Relationship Id="rId3" Type="http://schemas.openxmlformats.org/officeDocument/2006/relationships/oleObject" Target="../embeddings/oleObject14.bin"/><Relationship Id="rId7" Type="http://schemas.openxmlformats.org/officeDocument/2006/relationships/oleObject" Target="../embeddings/oleObject16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26.wmf"/><Relationship Id="rId11" Type="http://schemas.openxmlformats.org/officeDocument/2006/relationships/image" Target="../media/image24.jpeg"/><Relationship Id="rId5" Type="http://schemas.openxmlformats.org/officeDocument/2006/relationships/oleObject" Target="../embeddings/oleObject15.bin"/><Relationship Id="rId10" Type="http://schemas.openxmlformats.org/officeDocument/2006/relationships/image" Target="../media/image28.wmf"/><Relationship Id="rId4" Type="http://schemas.openxmlformats.org/officeDocument/2006/relationships/image" Target="../media/image25.wmf"/><Relationship Id="rId9" Type="http://schemas.openxmlformats.org/officeDocument/2006/relationships/oleObject" Target="../embeddings/oleObject17.bin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9" name="Picture 7" descr="C:\Documents and Settings\Администратор\Мои документы\Мои рисунки\Рисунок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304800" y="-228600"/>
            <a:ext cx="9753600" cy="7315200"/>
          </a:xfrm>
          <a:prstGeom prst="rect">
            <a:avLst/>
          </a:prstGeom>
          <a:noFill/>
        </p:spPr>
      </p:pic>
      <p:sp>
        <p:nvSpPr>
          <p:cNvPr id="8196" name="WordArt 4"/>
          <p:cNvSpPr>
            <a:spLocks noChangeArrowheads="1" noChangeShapeType="1" noTextEdit="1"/>
          </p:cNvSpPr>
          <p:nvPr/>
        </p:nvSpPr>
        <p:spPr bwMode="auto">
          <a:xfrm>
            <a:off x="1028700" y="647700"/>
            <a:ext cx="7086600" cy="1676400"/>
          </a:xfrm>
          <a:prstGeom prst="rect">
            <a:avLst/>
          </a:prstGeom>
        </p:spPr>
        <p:txBody>
          <a:bodyPr wrap="none" fromWordArt="1">
            <a:prstTxWarp prst="textWave1">
              <a:avLst>
                <a:gd name="adj1" fmla="val 13005"/>
                <a:gd name="adj2" fmla="val 0"/>
              </a:avLst>
            </a:prstTxWarp>
          </a:bodyPr>
          <a:lstStyle/>
          <a:p>
            <a:pPr algn="ctr"/>
            <a:r>
              <a:rPr lang="ru-RU" sz="3600" kern="10" dirty="0">
                <a:ln w="9525">
                  <a:noFill/>
                  <a:round/>
                  <a:headEnd/>
                  <a:tailEnd/>
                </a:ln>
                <a:solidFill>
                  <a:srgbClr val="FF0066"/>
                </a:solidFill>
                <a:effectLst>
                  <a:outerShdw dist="53882" dir="2700000" algn="ctr" rotWithShape="0">
                    <a:srgbClr val="C0C0C0">
                      <a:alpha val="79999"/>
                    </a:srgbClr>
                  </a:outerShdw>
                </a:effectLst>
                <a:latin typeface="Times New Roman"/>
                <a:cs typeface="Times New Roman"/>
              </a:rPr>
              <a:t>Тела вращения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C4B41489-4D7A-4A63-9AF3-1DC16823D961}"/>
              </a:ext>
            </a:extLst>
          </p:cNvPr>
          <p:cNvSpPr>
            <a:spLocks noGrp="1"/>
          </p:cNvSpPr>
          <p:nvPr>
            <p:ph type="subTitle" sz="quarter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Заголовок 4">
            <a:extLst>
              <a:ext uri="{FF2B5EF4-FFF2-40B4-BE49-F238E27FC236}">
                <a16:creationId xmlns:a16="http://schemas.microsoft.com/office/drawing/2014/main" id="{943D7427-68F1-42A0-9AE2-58CB994E47BD}"/>
              </a:ext>
            </a:extLst>
          </p:cNvPr>
          <p:cNvSpPr>
            <a:spLocks noGrp="1"/>
          </p:cNvSpPr>
          <p:nvPr>
            <p:ph type="ctrTitle" sz="quarter"/>
          </p:nvPr>
        </p:nvSpPr>
        <p:spPr/>
        <p:txBody>
          <a:bodyPr/>
          <a:lstStyle/>
          <a:p>
            <a:endParaRPr lang="ru-RU" dirty="0">
              <a:solidFill>
                <a:srgbClr val="000000"/>
              </a:solidFill>
            </a:endParaRPr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5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3000"/>
                                        <p:tgtEl>
                                          <p:spTgt spid="819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3000" fill="hold"/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3000" fill="hold"/>
                                        <p:tgtEl>
                                          <p:spTgt spid="819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3000" fill="hold"/>
                                        <p:tgtEl>
                                          <p:spTgt spid="819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196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8" name="Text Box 6"/>
          <p:cNvSpPr txBox="1">
            <a:spLocks noChangeArrowheads="1"/>
          </p:cNvSpPr>
          <p:nvPr/>
        </p:nvSpPr>
        <p:spPr bwMode="auto">
          <a:xfrm>
            <a:off x="971550" y="3068638"/>
            <a:ext cx="475138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endParaRPr lang="ru-RU" sz="2400">
              <a:latin typeface="Arial" charset="0"/>
            </a:endParaRPr>
          </a:p>
        </p:txBody>
      </p:sp>
      <p:sp>
        <p:nvSpPr>
          <p:cNvPr id="267272" name="Text Box 8"/>
          <p:cNvSpPr txBox="1">
            <a:spLocks noChangeArrowheads="1"/>
          </p:cNvSpPr>
          <p:nvPr/>
        </p:nvSpPr>
        <p:spPr bwMode="auto">
          <a:xfrm>
            <a:off x="684213" y="6021388"/>
            <a:ext cx="6481762" cy="579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endParaRPr lang="ru-RU" sz="3200" b="1">
              <a:solidFill>
                <a:srgbClr val="CC3300"/>
              </a:solidFill>
              <a:effectLst>
                <a:outerShdw blurRad="38100" dist="38100" dir="2700000" algn="tl">
                  <a:srgbClr val="000000"/>
                </a:outerShdw>
              </a:effectLst>
              <a:latin typeface="Arial" charset="0"/>
            </a:endParaRPr>
          </a:p>
        </p:txBody>
      </p:sp>
      <p:sp>
        <p:nvSpPr>
          <p:cNvPr id="1030" name="Text Box 10"/>
          <p:cNvSpPr txBox="1">
            <a:spLocks noChangeArrowheads="1"/>
          </p:cNvSpPr>
          <p:nvPr/>
        </p:nvSpPr>
        <p:spPr bwMode="auto">
          <a:xfrm>
            <a:off x="0" y="404813"/>
            <a:ext cx="9144000" cy="452431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ru-RU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  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В далеком прошлом, важнейшей задачей египетской и вавилонской геометрии было определение объема различных пространственных тел. Эта задача отвечала необходимости строить дома, дворцы, храмы и другие сооружения. Объемы сооружений в виде кубов, призм и цилиндров египтяне и вавилоняне, китайцы и индийцы вычисляли путем умножения площади основания на высоту. Однако древнему Востоку были известны в основном только отдельные правила, найденные опытным путем. В более позднее время, когда геометрия сформировалась как наука, был найден общий подход к вычислению площадей и объемов многогранников и тел вращения. Среди замечательных греческих ученых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V-IV 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вв. до н.э., которые разрабатывали теорию объемов, были</a:t>
            </a:r>
            <a:r>
              <a:rPr lang="ru-RU" sz="2400" dirty="0">
                <a:solidFill>
                  <a:srgbClr val="000000"/>
                </a:solidFill>
              </a:rPr>
              <a:t>:</a:t>
            </a:r>
          </a:p>
        </p:txBody>
      </p:sp>
      <p:sp>
        <p:nvSpPr>
          <p:cNvPr id="1031" name="Text Box 12"/>
          <p:cNvSpPr txBox="1">
            <a:spLocks noChangeArrowheads="1"/>
          </p:cNvSpPr>
          <p:nvPr/>
        </p:nvSpPr>
        <p:spPr bwMode="auto">
          <a:xfrm>
            <a:off x="468313" y="4868863"/>
            <a:ext cx="1582737" cy="36671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endParaRPr lang="ru-RU"/>
          </a:p>
        </p:txBody>
      </p:sp>
      <p:sp>
        <p:nvSpPr>
          <p:cNvPr id="1032" name="Text Box 13"/>
          <p:cNvSpPr txBox="1">
            <a:spLocks noChangeArrowheads="1"/>
          </p:cNvSpPr>
          <p:nvPr/>
        </p:nvSpPr>
        <p:spPr bwMode="auto">
          <a:xfrm>
            <a:off x="395288" y="4797425"/>
            <a:ext cx="1223962" cy="366713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endParaRPr lang="ru-RU"/>
          </a:p>
        </p:txBody>
      </p:sp>
      <p:pic>
        <p:nvPicPr>
          <p:cNvPr id="1033" name="Picture 14" descr="pe_01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21740" y="4974198"/>
            <a:ext cx="1871661" cy="18123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1026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10516366"/>
              </p:ext>
            </p:extLst>
          </p:nvPr>
        </p:nvGraphicFramePr>
        <p:xfrm>
          <a:off x="84772" y="4915900"/>
          <a:ext cx="1728788" cy="187066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4" name="Точечный рисунок" r:id="rId4" imgW="1771429" imgH="1971950" progId="PBrush">
                  <p:embed/>
                </p:oleObj>
              </mc:Choice>
              <mc:Fallback>
                <p:oleObj name="Точечный рисунок" r:id="rId4" imgW="1771429" imgH="1971950" progId="PBrush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4772" y="4915900"/>
                        <a:ext cx="1728788" cy="1870664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7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265978814"/>
              </p:ext>
            </p:extLst>
          </p:nvPr>
        </p:nvGraphicFramePr>
        <p:xfrm>
          <a:off x="6050076" y="4974198"/>
          <a:ext cx="1653162" cy="181236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5" name="Точечный рисунок" r:id="rId6" imgW="1771429" imgH="1971950" progId="PBrush">
                  <p:embed/>
                </p:oleObj>
              </mc:Choice>
              <mc:Fallback>
                <p:oleObj name="Точечный рисунок" r:id="rId6" imgW="1771429" imgH="1971950" progId="PBrush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50076" y="4974198"/>
                        <a:ext cx="1653162" cy="181236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34" name="Text Box 19"/>
          <p:cNvSpPr txBox="1">
            <a:spLocks noChangeArrowheads="1"/>
          </p:cNvSpPr>
          <p:nvPr/>
        </p:nvSpPr>
        <p:spPr bwMode="auto">
          <a:xfrm>
            <a:off x="900113" y="0"/>
            <a:ext cx="7632700" cy="46166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ru-RU" sz="2400" b="1" dirty="0">
                <a:solidFill>
                  <a:srgbClr val="CC3300"/>
                </a:solidFill>
                <a:latin typeface="Times New Roman" pitchFamily="18" charset="0"/>
                <a:cs typeface="Times New Roman" pitchFamily="18" charset="0"/>
              </a:rPr>
              <a:t>«Знаете ли Вы, что…»</a:t>
            </a:r>
          </a:p>
        </p:txBody>
      </p:sp>
      <p:sp>
        <p:nvSpPr>
          <p:cNvPr id="267284" name="Text Box 20"/>
          <p:cNvSpPr txBox="1">
            <a:spLocks noChangeArrowheads="1"/>
          </p:cNvSpPr>
          <p:nvPr/>
        </p:nvSpPr>
        <p:spPr bwMode="auto">
          <a:xfrm>
            <a:off x="1531944" y="6451262"/>
            <a:ext cx="1728788" cy="36671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ru-RU" b="1" dirty="0">
                <a:solidFill>
                  <a:srgbClr val="CC33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Архимед</a:t>
            </a:r>
          </a:p>
        </p:txBody>
      </p:sp>
      <p:sp>
        <p:nvSpPr>
          <p:cNvPr id="267285" name="Text Box 21"/>
          <p:cNvSpPr txBox="1">
            <a:spLocks noChangeArrowheads="1"/>
          </p:cNvSpPr>
          <p:nvPr/>
        </p:nvSpPr>
        <p:spPr bwMode="auto">
          <a:xfrm>
            <a:off x="4469309" y="6521421"/>
            <a:ext cx="1871662" cy="36671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ru-RU" b="1" dirty="0">
                <a:solidFill>
                  <a:srgbClr val="CC33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Евклид</a:t>
            </a:r>
          </a:p>
        </p:txBody>
      </p:sp>
      <p:sp>
        <p:nvSpPr>
          <p:cNvPr id="267287" name="Text Box 23"/>
          <p:cNvSpPr txBox="1">
            <a:spLocks noChangeArrowheads="1"/>
          </p:cNvSpPr>
          <p:nvPr/>
        </p:nvSpPr>
        <p:spPr bwMode="auto">
          <a:xfrm>
            <a:off x="7438720" y="6468854"/>
            <a:ext cx="1871663" cy="366712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ru-RU" b="1" dirty="0" err="1">
                <a:solidFill>
                  <a:srgbClr val="CC33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Демокрит</a:t>
            </a:r>
            <a:endParaRPr lang="ru-RU" b="1" dirty="0">
              <a:solidFill>
                <a:srgbClr val="CC33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 spd="slow">
    <p:zoom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1" name="WordArt 5"/>
          <p:cNvSpPr>
            <a:spLocks noChangeArrowheads="1" noChangeShapeType="1" noTextEdit="1"/>
          </p:cNvSpPr>
          <p:nvPr/>
        </p:nvSpPr>
        <p:spPr bwMode="auto">
          <a:xfrm>
            <a:off x="2819400" y="-131162"/>
            <a:ext cx="3505200" cy="1295400"/>
          </a:xfrm>
          <a:prstGeom prst="rect">
            <a:avLst/>
          </a:prstGeom>
          <a:noFill/>
        </p:spPr>
        <p:txBody>
          <a:bodyPr wrap="none" fromWordArt="1">
            <a:prstTxWarp prst="textTriangle">
              <a:avLst>
                <a:gd name="adj" fmla="val 50000"/>
              </a:avLst>
            </a:prstTxWarp>
            <a:scene3d>
              <a:camera prst="legacyObliqueTopLeft"/>
              <a:lightRig rig="legacyNormal3" dir="r"/>
            </a:scene3d>
            <a:sp3d extrusionH="201600" prstMaterial="legacyMatte">
              <a:extrusionClr>
                <a:srgbClr val="0066CC"/>
              </a:extrusionClr>
            </a:sp3d>
          </a:bodyPr>
          <a:lstStyle/>
          <a:p>
            <a:pPr algn="ctr"/>
            <a:r>
              <a:rPr lang="ru-RU" sz="3600" kern="10" dirty="0">
                <a:ln w="9525">
                  <a:round/>
                  <a:headEnd/>
                  <a:tailEnd/>
                </a:ln>
                <a:gradFill rotWithShape="1">
                  <a:gsLst>
                    <a:gs pos="0">
                      <a:srgbClr val="FFFFCC"/>
                    </a:gs>
                    <a:gs pos="100000">
                      <a:srgbClr val="FF9999"/>
                    </a:gs>
                  </a:gsLst>
                  <a:lin ang="5400000" scaled="1"/>
                </a:gradFill>
                <a:latin typeface="Times New Roman"/>
                <a:cs typeface="Times New Roman"/>
              </a:rPr>
              <a:t>Цилиндр</a:t>
            </a:r>
          </a:p>
        </p:txBody>
      </p:sp>
      <p:sp>
        <p:nvSpPr>
          <p:cNvPr id="4104" name="Oval 8"/>
          <p:cNvSpPr>
            <a:spLocks noChangeArrowheads="1"/>
          </p:cNvSpPr>
          <p:nvPr/>
        </p:nvSpPr>
        <p:spPr bwMode="auto">
          <a:xfrm>
            <a:off x="3276600" y="3429000"/>
            <a:ext cx="2286000" cy="6858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5" name="Oval 9"/>
          <p:cNvSpPr>
            <a:spLocks noChangeArrowheads="1"/>
          </p:cNvSpPr>
          <p:nvPr/>
        </p:nvSpPr>
        <p:spPr bwMode="auto">
          <a:xfrm>
            <a:off x="3276600" y="5791200"/>
            <a:ext cx="2286000" cy="7620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6" name="Line 10"/>
          <p:cNvSpPr>
            <a:spLocks noChangeShapeType="1"/>
          </p:cNvSpPr>
          <p:nvPr/>
        </p:nvSpPr>
        <p:spPr bwMode="auto">
          <a:xfrm>
            <a:off x="3276600" y="3810000"/>
            <a:ext cx="0" cy="23622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7" name="Line 11"/>
          <p:cNvSpPr>
            <a:spLocks noChangeShapeType="1"/>
          </p:cNvSpPr>
          <p:nvPr/>
        </p:nvSpPr>
        <p:spPr bwMode="auto">
          <a:xfrm>
            <a:off x="5562600" y="3886200"/>
            <a:ext cx="0" cy="2286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098" name="Rectangle 2"/>
          <p:cNvSpPr>
            <a:spLocks noGrp="1" noChangeArrowheads="1"/>
          </p:cNvSpPr>
          <p:nvPr>
            <p:ph type="ctrTitle" sz="quarter" idx="4294967295"/>
          </p:nvPr>
        </p:nvSpPr>
        <p:spPr>
          <a:xfrm>
            <a:off x="533400" y="1600201"/>
            <a:ext cx="8373528" cy="990600"/>
          </a:xfrm>
        </p:spPr>
        <p:txBody>
          <a:bodyPr anchor="b" anchorCtr="1"/>
          <a:lstStyle/>
          <a:p>
            <a:pPr algn="just" eaLnBrk="1" hangingPunct="1">
              <a:defRPr/>
            </a:pP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Цилиндром (круговым цилиндром)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называется тело, которое состоит из двух кругов, не лежащих в одной плоскости и совмещаемых параллельным переносом, и всех отрезков, соединяющих соответствующие точки этих кругов.</a:t>
            </a:r>
          </a:p>
        </p:txBody>
      </p:sp>
      <p:pic>
        <p:nvPicPr>
          <p:cNvPr id="20482" name="Picture 2" descr="http://dom.novosel24.ru/upload/media/images/PRODUCT_156351_SIZE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387193" y="2740152"/>
            <a:ext cx="2548466" cy="1834896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048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048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410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4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4104">
                                            <p:bg/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4104">
                                            <p:bg/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4104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2000" fill="hold"/>
                                        <p:tgtEl>
                                          <p:spTgt spid="410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410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" dur="2000"/>
                                        <p:tgtEl>
                                          <p:spTgt spid="4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410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410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2000"/>
                                        <p:tgtEl>
                                          <p:spTgt spid="41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2000" fill="hold"/>
                                        <p:tgtEl>
                                          <p:spTgt spid="410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2000" fill="hold"/>
                                        <p:tgtEl>
                                          <p:spTgt spid="410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3" dur="2000"/>
                                        <p:tgtEl>
                                          <p:spTgt spid="41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53" presetClass="entr" presetSubtype="0" fill="hold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44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410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2000" fill="hold"/>
                                        <p:tgtEl>
                                          <p:spTgt spid="410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2000"/>
                                        <p:tgtEl>
                                          <p:spTgt spid="410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01" grpId="0" animBg="1"/>
      <p:bldP spid="4104" grpId="0" build="allAtOnce" animBg="1"/>
      <p:bldP spid="4105" grpId="0" animBg="1"/>
      <p:bldP spid="4106" grpId="0" animBg="1"/>
      <p:bldP spid="4107" grpId="0" animBg="1"/>
      <p:bldP spid="4098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-533400" y="0"/>
            <a:ext cx="7391400" cy="977900"/>
          </a:xfrm>
        </p:spPr>
        <p:txBody>
          <a:bodyPr anchorCtr="1"/>
          <a:lstStyle/>
          <a:p>
            <a:pPr algn="l" eaLnBrk="1" hangingPunct="1"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Круги называются </a:t>
            </a:r>
            <a:r>
              <a:rPr lang="ru-RU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основаниями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цилиндра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b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sz="2400" dirty="0">
              <a:solidFill>
                <a:srgbClr val="0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124" name="Oval 4"/>
          <p:cNvSpPr>
            <a:spLocks noChangeArrowheads="1"/>
          </p:cNvSpPr>
          <p:nvPr/>
        </p:nvSpPr>
        <p:spPr bwMode="auto">
          <a:xfrm>
            <a:off x="5257800" y="1143000"/>
            <a:ext cx="2590800" cy="9144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r>
              <a:rPr lang="en-US" b="1" dirty="0"/>
              <a:t>               </a:t>
            </a:r>
            <a:r>
              <a:rPr lang="en-US" b="1" dirty="0">
                <a:solidFill>
                  <a:srgbClr val="000000"/>
                </a:solidFill>
              </a:rPr>
              <a:t>R</a:t>
            </a:r>
            <a:endParaRPr lang="ru-RU" b="1" dirty="0">
              <a:solidFill>
                <a:srgbClr val="000000"/>
              </a:solidFill>
            </a:endParaRPr>
          </a:p>
        </p:txBody>
      </p:sp>
      <p:sp>
        <p:nvSpPr>
          <p:cNvPr id="5125" name="Oval 5"/>
          <p:cNvSpPr>
            <a:spLocks noChangeArrowheads="1"/>
          </p:cNvSpPr>
          <p:nvPr/>
        </p:nvSpPr>
        <p:spPr bwMode="auto">
          <a:xfrm>
            <a:off x="5257800" y="4191000"/>
            <a:ext cx="2590800" cy="9906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6" name="Line 6"/>
          <p:cNvSpPr>
            <a:spLocks noChangeShapeType="1"/>
          </p:cNvSpPr>
          <p:nvPr/>
        </p:nvSpPr>
        <p:spPr bwMode="auto">
          <a:xfrm>
            <a:off x="5257800" y="1600200"/>
            <a:ext cx="0" cy="3048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7" name="Line 7"/>
          <p:cNvSpPr>
            <a:spLocks noChangeShapeType="1"/>
          </p:cNvSpPr>
          <p:nvPr/>
        </p:nvSpPr>
        <p:spPr bwMode="auto">
          <a:xfrm>
            <a:off x="7848600" y="1600200"/>
            <a:ext cx="0" cy="31242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8" name="Line 8"/>
          <p:cNvSpPr>
            <a:spLocks noChangeShapeType="1"/>
          </p:cNvSpPr>
          <p:nvPr/>
        </p:nvSpPr>
        <p:spPr bwMode="auto">
          <a:xfrm flipH="1">
            <a:off x="6553200" y="1600200"/>
            <a:ext cx="1295400" cy="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9" name="Line 9"/>
          <p:cNvSpPr>
            <a:spLocks noChangeShapeType="1"/>
          </p:cNvSpPr>
          <p:nvPr/>
        </p:nvSpPr>
        <p:spPr bwMode="auto">
          <a:xfrm flipH="1">
            <a:off x="6553200" y="4724400"/>
            <a:ext cx="1219200" cy="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0" name="Line 10"/>
          <p:cNvSpPr>
            <a:spLocks noChangeShapeType="1"/>
          </p:cNvSpPr>
          <p:nvPr/>
        </p:nvSpPr>
        <p:spPr bwMode="auto">
          <a:xfrm>
            <a:off x="6553200" y="1600200"/>
            <a:ext cx="0" cy="31242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1" name="Text Box 11"/>
          <p:cNvSpPr txBox="1">
            <a:spLocks noChangeArrowheads="1"/>
          </p:cNvSpPr>
          <p:nvPr/>
        </p:nvSpPr>
        <p:spPr bwMode="auto">
          <a:xfrm>
            <a:off x="6019800" y="3124200"/>
            <a:ext cx="381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H</a:t>
            </a:r>
            <a:endParaRPr lang="ru-RU" sz="2400"/>
          </a:p>
        </p:txBody>
      </p:sp>
      <p:sp>
        <p:nvSpPr>
          <p:cNvPr id="5132" name="Text Box 12"/>
          <p:cNvSpPr txBox="1">
            <a:spLocks noChangeArrowheads="1"/>
          </p:cNvSpPr>
          <p:nvPr/>
        </p:nvSpPr>
        <p:spPr bwMode="auto">
          <a:xfrm>
            <a:off x="7848600" y="3124200"/>
            <a:ext cx="457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400"/>
              <a:t>L</a:t>
            </a:r>
            <a:endParaRPr lang="ru-RU" sz="2400"/>
          </a:p>
        </p:txBody>
      </p:sp>
      <p:sp>
        <p:nvSpPr>
          <p:cNvPr id="5133" name="Rectangle 13"/>
          <p:cNvSpPr>
            <a:spLocks noChangeArrowheads="1"/>
          </p:cNvSpPr>
          <p:nvPr/>
        </p:nvSpPr>
        <p:spPr bwMode="auto">
          <a:xfrm>
            <a:off x="228599" y="519971"/>
            <a:ext cx="5029200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а отрезки, соединяющие соответствующие точки окружностей кругов, - </a:t>
            </a:r>
            <a:r>
              <a:rPr lang="ru-RU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образующими цилиндра(</a:t>
            </a:r>
            <a:r>
              <a:rPr lang="en-US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L)</a:t>
            </a: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5134" name="Rectangle 14"/>
          <p:cNvSpPr>
            <a:spLocks noChangeArrowheads="1"/>
          </p:cNvSpPr>
          <p:nvPr/>
        </p:nvSpPr>
        <p:spPr bwMode="auto">
          <a:xfrm>
            <a:off x="76200" y="2171700"/>
            <a:ext cx="51054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Радиусом цилиндра</a:t>
            </a:r>
            <a:r>
              <a:rPr lang="en-US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 (R)</a:t>
            </a: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 называется  радиус его основания.</a:t>
            </a:r>
          </a:p>
        </p:txBody>
      </p:sp>
      <p:sp>
        <p:nvSpPr>
          <p:cNvPr id="5135" name="Rectangle 15"/>
          <p:cNvSpPr>
            <a:spLocks noChangeArrowheads="1"/>
          </p:cNvSpPr>
          <p:nvPr/>
        </p:nvSpPr>
        <p:spPr bwMode="auto">
          <a:xfrm>
            <a:off x="292308" y="3196652"/>
            <a:ext cx="4800600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0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rPr>
              <a:t>В</a:t>
            </a:r>
            <a:r>
              <a:rPr lang="ru-RU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ысотой цилиндра</a:t>
            </a:r>
            <a:r>
              <a:rPr lang="en-US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(</a:t>
            </a:r>
            <a:r>
              <a:rPr lang="en-US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H)</a:t>
            </a: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 называется расстояние между плоскостями его оснований. </a:t>
            </a:r>
          </a:p>
        </p:txBody>
      </p:sp>
      <p:sp>
        <p:nvSpPr>
          <p:cNvPr id="5136" name="Rectangle 16"/>
          <p:cNvSpPr>
            <a:spLocks noChangeArrowheads="1"/>
          </p:cNvSpPr>
          <p:nvPr/>
        </p:nvSpPr>
        <p:spPr bwMode="auto">
          <a:xfrm>
            <a:off x="131787" y="4432300"/>
            <a:ext cx="4038600" cy="1600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u="sng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Осью цилиндра</a:t>
            </a: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 называется прямая, проходящая через центры оснований.</a:t>
            </a:r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51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4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5124">
                                            <p:bg/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124">
                                            <p:bg/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5124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51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51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5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51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51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51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51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51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51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51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5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3000"/>
                            </p:stCondLst>
                            <p:childTnLst>
                              <p:par>
                                <p:cTn id="38" presetID="53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51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51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51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4000"/>
                            </p:stCondLst>
                            <p:childTnLst>
                              <p:par>
                                <p:cTn id="44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51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2000" fill="hold"/>
                                        <p:tgtEl>
                                          <p:spTgt spid="51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6000"/>
                            </p:stCondLst>
                            <p:childTnLst>
                              <p:par>
                                <p:cTn id="49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51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51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3" dur="1000"/>
                                        <p:tgtEl>
                                          <p:spTgt spid="51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51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51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8" dur="1000"/>
                                        <p:tgtEl>
                                          <p:spTgt spid="51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51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51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3" dur="1000"/>
                                        <p:tgtEl>
                                          <p:spTgt spid="51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7000"/>
                            </p:stCondLst>
                            <p:childTnLst>
                              <p:par>
                                <p:cTn id="6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" dur="2000" fill="hold"/>
                                        <p:tgtEl>
                                          <p:spTgt spid="51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2000" fill="hold"/>
                                        <p:tgtEl>
                                          <p:spTgt spid="51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9000"/>
                            </p:stCondLst>
                            <p:childTnLst>
                              <p:par>
                                <p:cTn id="70" presetID="53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2" dur="1000" fill="hold"/>
                                        <p:tgtEl>
                                          <p:spTgt spid="51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51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4" dur="1000"/>
                                        <p:tgtEl>
                                          <p:spTgt spid="51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5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7" dur="1000" fill="hold"/>
                                        <p:tgtEl>
                                          <p:spTgt spid="51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8" dur="1000" fill="hold"/>
                                        <p:tgtEl>
                                          <p:spTgt spid="51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9" dur="1000"/>
                                        <p:tgtEl>
                                          <p:spTgt spid="51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0" fill="hold">
                            <p:stCondLst>
                              <p:cond delay="10000"/>
                            </p:stCondLst>
                            <p:childTnLst>
                              <p:par>
                                <p:cTn id="81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3" dur="2000" fill="hold"/>
                                        <p:tgtEl>
                                          <p:spTgt spid="51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4" dur="2000" fill="hold"/>
                                        <p:tgtEl>
                                          <p:spTgt spid="51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2" grpId="0"/>
      <p:bldP spid="5124" grpId="0" build="allAtOnce" animBg="1"/>
      <p:bldP spid="5125" grpId="0" animBg="1"/>
      <p:bldP spid="5126" grpId="0" animBg="1"/>
      <p:bldP spid="5127" grpId="0" animBg="1"/>
      <p:bldP spid="5128" grpId="0" animBg="1"/>
      <p:bldP spid="5129" grpId="0" animBg="1"/>
      <p:bldP spid="5130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val 15"/>
          <p:cNvSpPr>
            <a:spLocks noChangeArrowheads="1"/>
          </p:cNvSpPr>
          <p:nvPr/>
        </p:nvSpPr>
        <p:spPr bwMode="auto">
          <a:xfrm>
            <a:off x="914400" y="152400"/>
            <a:ext cx="2057400" cy="6096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r>
              <a:rPr lang="en-US" b="1"/>
              <a:t>               </a:t>
            </a:r>
            <a:endParaRPr lang="ru-RU" b="1">
              <a:solidFill>
                <a:srgbClr val="000000"/>
              </a:solidFill>
            </a:endParaRPr>
          </a:p>
        </p:txBody>
      </p:sp>
      <p:sp>
        <p:nvSpPr>
          <p:cNvPr id="5" name="Oval 16"/>
          <p:cNvSpPr>
            <a:spLocks noChangeArrowheads="1"/>
          </p:cNvSpPr>
          <p:nvPr/>
        </p:nvSpPr>
        <p:spPr bwMode="auto">
          <a:xfrm>
            <a:off x="990600" y="1905000"/>
            <a:ext cx="2057400" cy="6858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6" name="Line 17"/>
          <p:cNvSpPr>
            <a:spLocks noChangeShapeType="1"/>
          </p:cNvSpPr>
          <p:nvPr/>
        </p:nvSpPr>
        <p:spPr bwMode="auto">
          <a:xfrm>
            <a:off x="914400" y="457200"/>
            <a:ext cx="76200" cy="18288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7" name="Line 18"/>
          <p:cNvSpPr>
            <a:spLocks noChangeShapeType="1"/>
          </p:cNvSpPr>
          <p:nvPr/>
        </p:nvSpPr>
        <p:spPr bwMode="auto">
          <a:xfrm>
            <a:off x="2971800" y="457200"/>
            <a:ext cx="76200" cy="18288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2" name="Rectangle 38"/>
          <p:cNvSpPr txBox="1">
            <a:spLocks noChangeArrowheads="1"/>
          </p:cNvSpPr>
          <p:nvPr/>
        </p:nvSpPr>
        <p:spPr bwMode="auto">
          <a:xfrm>
            <a:off x="609600" y="2628900"/>
            <a:ext cx="48768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0000"/>
              <a:defRPr/>
            </a:pPr>
            <a:r>
              <a:rPr lang="ru-RU" sz="2400" kern="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Сечение цилиндра плоскостью, параллельна его оси</a:t>
            </a:r>
          </a:p>
        </p:txBody>
      </p:sp>
      <p:sp>
        <p:nvSpPr>
          <p:cNvPr id="13" name="Параллелограмм 12"/>
          <p:cNvSpPr>
            <a:spLocks noChangeArrowheads="1"/>
          </p:cNvSpPr>
          <p:nvPr/>
        </p:nvSpPr>
        <p:spPr bwMode="auto">
          <a:xfrm rot="19250173">
            <a:off x="1528745" y="696258"/>
            <a:ext cx="1916348" cy="1435117"/>
          </a:xfrm>
          <a:prstGeom prst="parallelogram">
            <a:avLst>
              <a:gd name="adj" fmla="val 78182"/>
            </a:avLst>
          </a:prstGeom>
          <a:solidFill>
            <a:srgbClr val="66FFCC">
              <a:alpha val="45097"/>
            </a:srgbClr>
          </a:solidFill>
          <a:ln w="9525" algn="ctr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8" name="Rectangle 13"/>
          <p:cNvSpPr txBox="1">
            <a:spLocks noChangeArrowheads="1"/>
          </p:cNvSpPr>
          <p:nvPr/>
        </p:nvSpPr>
        <p:spPr bwMode="auto">
          <a:xfrm>
            <a:off x="4381500" y="4267200"/>
            <a:ext cx="52578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1" compatLnSpc="1">
            <a:prstTxWarp prst="textNoShape">
              <a:avLst/>
            </a:prstTxWarp>
          </a:bodyPr>
          <a:lstStyle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Сечение цилиндра плоскостью, проходящей через его ось</a:t>
            </a:r>
          </a:p>
        </p:txBody>
      </p:sp>
      <p:sp>
        <p:nvSpPr>
          <p:cNvPr id="9" name="Oval 15"/>
          <p:cNvSpPr>
            <a:spLocks noChangeArrowheads="1"/>
          </p:cNvSpPr>
          <p:nvPr/>
        </p:nvSpPr>
        <p:spPr bwMode="auto">
          <a:xfrm>
            <a:off x="6629400" y="1905000"/>
            <a:ext cx="1905000" cy="3810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r>
              <a:rPr lang="en-US" b="1"/>
              <a:t>               </a:t>
            </a:r>
            <a:endParaRPr lang="ru-RU" b="1">
              <a:solidFill>
                <a:srgbClr val="000000"/>
              </a:solidFill>
            </a:endParaRPr>
          </a:p>
        </p:txBody>
      </p:sp>
      <p:sp>
        <p:nvSpPr>
          <p:cNvPr id="11" name="Line 17"/>
          <p:cNvSpPr>
            <a:spLocks noChangeShapeType="1"/>
          </p:cNvSpPr>
          <p:nvPr/>
        </p:nvSpPr>
        <p:spPr bwMode="auto">
          <a:xfrm>
            <a:off x="8534400" y="2133600"/>
            <a:ext cx="45719" cy="1905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4" name="Line 18"/>
          <p:cNvSpPr>
            <a:spLocks noChangeShapeType="1"/>
          </p:cNvSpPr>
          <p:nvPr/>
        </p:nvSpPr>
        <p:spPr bwMode="auto">
          <a:xfrm>
            <a:off x="6629400" y="2057400"/>
            <a:ext cx="76200" cy="2057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7" name="Line 12"/>
          <p:cNvSpPr>
            <a:spLocks noChangeShapeType="1"/>
          </p:cNvSpPr>
          <p:nvPr/>
        </p:nvSpPr>
        <p:spPr bwMode="auto">
          <a:xfrm>
            <a:off x="8305800" y="1981200"/>
            <a:ext cx="45719" cy="19812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8" name="Line 10"/>
          <p:cNvSpPr>
            <a:spLocks noChangeShapeType="1"/>
          </p:cNvSpPr>
          <p:nvPr/>
        </p:nvSpPr>
        <p:spPr bwMode="auto">
          <a:xfrm flipH="1">
            <a:off x="6934200" y="1981200"/>
            <a:ext cx="1371600" cy="2286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1" name="Rectangle 38"/>
          <p:cNvSpPr txBox="1">
            <a:spLocks noChangeArrowheads="1"/>
          </p:cNvSpPr>
          <p:nvPr/>
        </p:nvSpPr>
        <p:spPr bwMode="auto">
          <a:xfrm>
            <a:off x="3581400" y="152400"/>
            <a:ext cx="5181598" cy="1333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algn="ctr">
              <a:spcBef>
                <a:spcPct val="20000"/>
              </a:spcBef>
              <a:buClr>
                <a:schemeClr val="hlink"/>
              </a:buClr>
              <a:buSzPct val="60000"/>
              <a:defRPr/>
            </a:pPr>
            <a:r>
              <a:rPr lang="ru-RU" sz="4800" kern="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Сечения цилиндра</a:t>
            </a:r>
          </a:p>
        </p:txBody>
      </p:sp>
      <p:sp>
        <p:nvSpPr>
          <p:cNvPr id="22" name="Oval 15"/>
          <p:cNvSpPr>
            <a:spLocks noChangeArrowheads="1"/>
          </p:cNvSpPr>
          <p:nvPr/>
        </p:nvSpPr>
        <p:spPr bwMode="auto">
          <a:xfrm>
            <a:off x="6705600" y="3886200"/>
            <a:ext cx="1905000" cy="3810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r>
              <a:rPr lang="en-US" b="1"/>
              <a:t>               </a:t>
            </a:r>
            <a:endParaRPr lang="ru-RU" b="1">
              <a:solidFill>
                <a:srgbClr val="000000"/>
              </a:solidFill>
            </a:endParaRPr>
          </a:p>
        </p:txBody>
      </p:sp>
      <p:sp>
        <p:nvSpPr>
          <p:cNvPr id="16" name="Line 12"/>
          <p:cNvSpPr>
            <a:spLocks noChangeShapeType="1"/>
          </p:cNvSpPr>
          <p:nvPr/>
        </p:nvSpPr>
        <p:spPr bwMode="auto">
          <a:xfrm>
            <a:off x="6934200" y="2209800"/>
            <a:ext cx="45719" cy="19812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" name="Line 11"/>
          <p:cNvSpPr>
            <a:spLocks noChangeShapeType="1"/>
          </p:cNvSpPr>
          <p:nvPr/>
        </p:nvSpPr>
        <p:spPr bwMode="auto">
          <a:xfrm flipV="1">
            <a:off x="7010400" y="3962400"/>
            <a:ext cx="1371600" cy="2286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9" name="Line 9"/>
          <p:cNvSpPr>
            <a:spLocks noChangeShapeType="1"/>
          </p:cNvSpPr>
          <p:nvPr/>
        </p:nvSpPr>
        <p:spPr bwMode="auto">
          <a:xfrm>
            <a:off x="7696200" y="1371600"/>
            <a:ext cx="45719" cy="30480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3" name="Rectangle 16"/>
          <p:cNvSpPr txBox="1">
            <a:spLocks noChangeArrowheads="1"/>
          </p:cNvSpPr>
          <p:nvPr/>
        </p:nvSpPr>
        <p:spPr bwMode="auto">
          <a:xfrm>
            <a:off x="2781300" y="5566972"/>
            <a:ext cx="44958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1" compatLnSpc="1">
            <a:prstTxWarp prst="textNoShape">
              <a:avLst/>
            </a:prstTxWarp>
          </a:bodyPr>
          <a:lstStyle/>
          <a:p>
            <a:pPr marL="0" marR="0" lvl="0" indent="0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Сечение цилиндра плоскостью, параллельной плоскостям основания цилиндра</a:t>
            </a:r>
          </a:p>
        </p:txBody>
      </p:sp>
      <p:sp>
        <p:nvSpPr>
          <p:cNvPr id="24" name="Oval 4"/>
          <p:cNvSpPr>
            <a:spLocks noChangeArrowheads="1"/>
          </p:cNvSpPr>
          <p:nvPr/>
        </p:nvSpPr>
        <p:spPr bwMode="auto">
          <a:xfrm>
            <a:off x="609600" y="3810000"/>
            <a:ext cx="2133600" cy="4572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r>
              <a:rPr lang="en-US" b="1"/>
              <a:t>               </a:t>
            </a:r>
            <a:endParaRPr lang="ru-RU" b="1">
              <a:solidFill>
                <a:srgbClr val="000000"/>
              </a:solidFill>
            </a:endParaRPr>
          </a:p>
        </p:txBody>
      </p:sp>
      <p:sp>
        <p:nvSpPr>
          <p:cNvPr id="25" name="Oval 4"/>
          <p:cNvSpPr>
            <a:spLocks noChangeArrowheads="1"/>
          </p:cNvSpPr>
          <p:nvPr/>
        </p:nvSpPr>
        <p:spPr bwMode="auto">
          <a:xfrm>
            <a:off x="685800" y="6096000"/>
            <a:ext cx="2133600" cy="457200"/>
          </a:xfrm>
          <a:prstGeom prst="ellipse">
            <a:avLst/>
          </a:prstGeom>
          <a:solidFill>
            <a:srgbClr val="FFFFFF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r>
              <a:rPr lang="en-US" b="1"/>
              <a:t>               </a:t>
            </a:r>
            <a:endParaRPr lang="ru-RU" b="1">
              <a:solidFill>
                <a:srgbClr val="000000"/>
              </a:solidFill>
            </a:endParaRPr>
          </a:p>
        </p:txBody>
      </p:sp>
      <p:sp>
        <p:nvSpPr>
          <p:cNvPr id="26" name="Oval 12"/>
          <p:cNvSpPr>
            <a:spLocks noChangeArrowheads="1"/>
          </p:cNvSpPr>
          <p:nvPr/>
        </p:nvSpPr>
        <p:spPr bwMode="auto">
          <a:xfrm>
            <a:off x="609600" y="4648200"/>
            <a:ext cx="2133600" cy="533400"/>
          </a:xfrm>
          <a:prstGeom prst="ellipse">
            <a:avLst/>
          </a:prstGeom>
          <a:solidFill>
            <a:srgbClr val="FFFF00"/>
          </a:solidFill>
          <a:ln w="2857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7" name="Line 6"/>
          <p:cNvSpPr>
            <a:spLocks noChangeShapeType="1"/>
          </p:cNvSpPr>
          <p:nvPr/>
        </p:nvSpPr>
        <p:spPr bwMode="auto">
          <a:xfrm>
            <a:off x="609600" y="4038600"/>
            <a:ext cx="76200" cy="23622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8" name="Line 6"/>
          <p:cNvSpPr>
            <a:spLocks noChangeShapeType="1"/>
          </p:cNvSpPr>
          <p:nvPr/>
        </p:nvSpPr>
        <p:spPr bwMode="auto">
          <a:xfrm>
            <a:off x="2743200" y="4038600"/>
            <a:ext cx="76200" cy="2286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9" name="AutoShape 15"/>
          <p:cNvSpPr>
            <a:spLocks noChangeArrowheads="1"/>
          </p:cNvSpPr>
          <p:nvPr/>
        </p:nvSpPr>
        <p:spPr bwMode="auto">
          <a:xfrm>
            <a:off x="0" y="4648200"/>
            <a:ext cx="3505200" cy="533400"/>
          </a:xfrm>
          <a:prstGeom prst="parallelogram">
            <a:avLst>
              <a:gd name="adj" fmla="val 47838"/>
            </a:avLst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7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2000"/>
                            </p:stCondLst>
                            <p:childTnLst>
                              <p:par>
                                <p:cTn id="16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1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4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4000"/>
                            </p:stCondLst>
                            <p:childTnLst>
                              <p:par>
                                <p:cTn id="2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1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2000"/>
                            </p:stCondLst>
                            <p:childTnLst>
                              <p:par>
                                <p:cTn id="3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1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2500"/>
                            </p:stCondLst>
                            <p:childTnLst>
                              <p:par>
                                <p:cTn id="43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5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000"/>
                            </p:stCondLst>
                            <p:childTnLst>
                              <p:par>
                                <p:cTn id="47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9" dur="3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2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5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8" dur="3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1" dur="3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4" dur="3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7" dur="3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2" dur="2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2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4" fill="hold">
                            <p:stCondLst>
                              <p:cond delay="2000"/>
                            </p:stCondLst>
                            <p:childTnLst>
                              <p:par>
                                <p:cTn id="7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7" dur="2000"/>
                                        <p:tgtEl>
                                          <p:spTgt spid="24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8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0" dur="2000"/>
                                        <p:tgtEl>
                                          <p:spTgt spid="25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1" fill="hold">
                            <p:stCondLst>
                              <p:cond delay="4000"/>
                            </p:stCondLst>
                            <p:childTnLst>
                              <p:par>
                                <p:cTn id="82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4" dur="2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7" dur="2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8" fill="hold">
                            <p:stCondLst>
                              <p:cond delay="6000"/>
                            </p:stCondLst>
                            <p:childTnLst>
                              <p:par>
                                <p:cTn id="8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1" dur="2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2" fill="hold">
                            <p:stCondLst>
                              <p:cond delay="8000"/>
                            </p:stCondLst>
                            <p:childTnLst>
                              <p:par>
                                <p:cTn id="93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5" dur="2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13" grpId="0" animBg="1"/>
      <p:bldP spid="8" grpId="0"/>
      <p:bldP spid="9" grpId="0" animBg="1"/>
      <p:bldP spid="11" grpId="0" animBg="1"/>
      <p:bldP spid="14" grpId="0" animBg="1"/>
      <p:bldP spid="17" grpId="0" animBg="1"/>
      <p:bldP spid="18" grpId="0" animBg="1"/>
      <p:bldP spid="21" grpId="0" build="allAtOnce"/>
      <p:bldP spid="22" grpId="0" animBg="1"/>
      <p:bldP spid="16" grpId="0" animBg="1"/>
      <p:bldP spid="20" grpId="0" animBg="1"/>
      <p:bldP spid="19" grpId="0" animBg="1"/>
      <p:bldP spid="23" grpId="0"/>
      <p:bldP spid="24" grpId="0" build="allAtOnce" animBg="1"/>
      <p:bldP spid="25" grpId="0" build="allAtOnce" animBg="1"/>
      <p:bldP spid="26" grpId="0" animBg="1"/>
      <p:bldP spid="27" grpId="0" animBg="1"/>
      <p:bldP spid="28" grpId="0" animBg="1"/>
      <p:bldP spid="29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381000" y="152400"/>
            <a:ext cx="8229600" cy="949325"/>
          </a:xfrm>
        </p:spPr>
        <p:txBody>
          <a:bodyPr anchorCtr="1"/>
          <a:lstStyle/>
          <a:p>
            <a:pPr eaLnBrk="1" hangingPunct="1">
              <a:defRPr/>
            </a:pPr>
            <a:r>
              <a:rPr lang="ru-RU" sz="40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Основные формулы:</a:t>
            </a:r>
          </a:p>
        </p:txBody>
      </p:sp>
      <p:sp>
        <p:nvSpPr>
          <p:cNvPr id="15363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152400" y="1143000"/>
            <a:ext cx="8610600" cy="1066800"/>
          </a:xfrm>
        </p:spPr>
        <p:txBody>
          <a:bodyPr/>
          <a:lstStyle/>
          <a:p>
            <a:pPr marL="609600" indent="-609600" eaLnBrk="1" hangingPunct="1">
              <a:buFont typeface="Wingdings" pitchFamily="2" charset="2"/>
              <a:buNone/>
              <a:defRPr/>
            </a:pPr>
            <a:r>
              <a:rPr lang="ru-RU" sz="2000" dirty="0">
                <a:solidFill>
                  <a:srgbClr val="000000"/>
                </a:solidFill>
              </a:rPr>
              <a:t>1. 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Объем цилиндра равен произведению площади основания на высоту.</a:t>
            </a:r>
          </a:p>
        </p:txBody>
      </p:sp>
      <p:sp>
        <p:nvSpPr>
          <p:cNvPr id="2055" name="Rectangle 5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ru-RU"/>
          </a:p>
        </p:txBody>
      </p:sp>
      <p:graphicFrame>
        <p:nvGraphicFramePr>
          <p:cNvPr id="1536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4952407"/>
              </p:ext>
            </p:extLst>
          </p:nvPr>
        </p:nvGraphicFramePr>
        <p:xfrm>
          <a:off x="2219325" y="1648488"/>
          <a:ext cx="3790950" cy="67675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77" name="Формула" r:id="rId3" imgW="1028520" imgH="203040" progId="Equation.3">
                  <p:embed/>
                </p:oleObj>
              </mc:Choice>
              <mc:Fallback>
                <p:oleObj name="Формула" r:id="rId3" imgW="1028520" imgH="203040" progId="Equation.3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19325" y="1648488"/>
                        <a:ext cx="3790950" cy="676756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056" name="Rectangle 7"/>
          <p:cNvSpPr>
            <a:spLocks noChangeArrowheads="1"/>
          </p:cNvSpPr>
          <p:nvPr/>
        </p:nvSpPr>
        <p:spPr bwMode="auto">
          <a:xfrm>
            <a:off x="0" y="333851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ru-RU"/>
          </a:p>
        </p:txBody>
      </p:sp>
      <p:graphicFrame>
        <p:nvGraphicFramePr>
          <p:cNvPr id="15366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17066652"/>
              </p:ext>
            </p:extLst>
          </p:nvPr>
        </p:nvGraphicFramePr>
        <p:xfrm>
          <a:off x="2219325" y="3233736"/>
          <a:ext cx="3505200" cy="5349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78" name="Формула" r:id="rId5" imgW="990360" imgH="177480" progId="Equation.3">
                  <p:embed/>
                </p:oleObj>
              </mc:Choice>
              <mc:Fallback>
                <p:oleObj name="Формула" r:id="rId5" imgW="990360" imgH="177480" progId="Equation.3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19325" y="3233736"/>
                        <a:ext cx="3505200" cy="5349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5368" name="Rectangle 8"/>
          <p:cNvSpPr>
            <a:spLocks noChangeArrowheads="1"/>
          </p:cNvSpPr>
          <p:nvPr/>
        </p:nvSpPr>
        <p:spPr bwMode="auto">
          <a:xfrm>
            <a:off x="0" y="2667000"/>
            <a:ext cx="91440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2. Площадь боковой поверхности цилиндра вычисляется по формуле</a:t>
            </a:r>
          </a:p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endParaRPr lang="ru-RU" sz="2000" dirty="0">
              <a:solidFill>
                <a:srgbClr val="00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sp>
        <p:nvSpPr>
          <p:cNvPr id="11" name="Rectangle 8"/>
          <p:cNvSpPr>
            <a:spLocks noChangeArrowheads="1"/>
          </p:cNvSpPr>
          <p:nvPr/>
        </p:nvSpPr>
        <p:spPr bwMode="auto">
          <a:xfrm>
            <a:off x="1219200" y="6095999"/>
            <a:ext cx="89154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где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– радиус цилиндра,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H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–  высота,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L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- образующая </a:t>
            </a:r>
          </a:p>
          <a:p>
            <a:pPr marL="609600" indent="-609600" algn="ctr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endParaRPr lang="ru-RU" sz="2000" dirty="0">
              <a:solidFill>
                <a:srgbClr val="000000"/>
              </a:solidFill>
            </a:endParaRPr>
          </a:p>
        </p:txBody>
      </p:sp>
      <p:graphicFrame>
        <p:nvGraphicFramePr>
          <p:cNvPr id="15369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94731436"/>
              </p:ext>
            </p:extLst>
          </p:nvPr>
        </p:nvGraphicFramePr>
        <p:xfrm>
          <a:off x="1524000" y="4876799"/>
          <a:ext cx="5770885" cy="121920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79" name="Формула" r:id="rId7" imgW="1396800" imgH="431640" progId="Equation.3">
                  <p:embed/>
                </p:oleObj>
              </mc:Choice>
              <mc:Fallback>
                <p:oleObj name="Формула" r:id="rId7" imgW="1396800" imgH="431640" progId="Equation.3">
                  <p:embed/>
                  <p:pic>
                    <p:nvPicPr>
                      <p:cNvPr id="0" name="Object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24000" y="4876799"/>
                        <a:ext cx="5770885" cy="1219201"/>
                      </a:xfrm>
                      <a:prstGeom prst="rect">
                        <a:avLst/>
                      </a:prstGeom>
                      <a:noFill/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" name="Rectangle 8"/>
          <p:cNvSpPr>
            <a:spLocks noChangeArrowheads="1"/>
          </p:cNvSpPr>
          <p:nvPr/>
        </p:nvSpPr>
        <p:spPr bwMode="auto">
          <a:xfrm>
            <a:off x="0" y="4305744"/>
            <a:ext cx="82296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3. Площадь  полной поверхности цилиндра вычисляется по формуле</a:t>
            </a:r>
          </a:p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endParaRPr lang="ru-RU" sz="2000" dirty="0">
              <a:solidFill>
                <a:srgbClr val="000000"/>
              </a:solidFill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536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536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536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500"/>
                            </p:stCondLst>
                            <p:childTnLst>
                              <p:par>
                                <p:cTn id="11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3000" fill="hold"/>
                                        <p:tgtEl>
                                          <p:spTgt spid="15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3000" fill="hold"/>
                                        <p:tgtEl>
                                          <p:spTgt spid="15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30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30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3000"/>
                                        <p:tgtEl>
                                          <p:spTgt spid="153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3000" fill="hold"/>
                                        <p:tgtEl>
                                          <p:spTgt spid="1536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3000" fill="hold"/>
                                        <p:tgtEl>
                                          <p:spTgt spid="1536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3000" fill="hold"/>
                                        <p:tgtEl>
                                          <p:spTgt spid="1536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3000" fill="hold"/>
                                        <p:tgtEl>
                                          <p:spTgt spid="1536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" dur="3000"/>
                                        <p:tgtEl>
                                          <p:spTgt spid="153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3000"/>
                            </p:stCondLst>
                            <p:childTnLst>
                              <p:par>
                                <p:cTn id="35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3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3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3000" fill="hold"/>
                                        <p:tgtEl>
                                          <p:spTgt spid="1536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3000" fill="hold"/>
                                        <p:tgtEl>
                                          <p:spTgt spid="1536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3000"/>
                                        <p:tgtEl>
                                          <p:spTgt spid="153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000"/>
                            </p:stCondLst>
                            <p:childTnLst>
                              <p:par>
                                <p:cTn id="47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" dur="3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3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362" grpId="0"/>
      <p:bldP spid="15363" grpId="0" build="p"/>
      <p:bldP spid="15368" grpId="0"/>
      <p:bldP spid="11" grpId="0"/>
      <p:bldP spid="13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0" y="1524000"/>
            <a:ext cx="8763000" cy="1600200"/>
          </a:xfrm>
        </p:spPr>
        <p:txBody>
          <a:bodyPr/>
          <a:lstStyle/>
          <a:p>
            <a:pPr indent="17463" algn="just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ru-RU" sz="2400" b="1" u="sng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Конусом (круговым конусом)</a:t>
            </a:r>
            <a:r>
              <a:rPr lang="ru-RU" sz="2400" b="1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называется тело, которое состоит из круга – основания конуса, точки, не лежащей в плоскости этого круга, - вершины конуса и всех отрезков, соединяющих вершину конуса с точками основания.</a:t>
            </a:r>
          </a:p>
        </p:txBody>
      </p:sp>
      <p:sp>
        <p:nvSpPr>
          <p:cNvPr id="6148" name="WordArt 4"/>
          <p:cNvSpPr>
            <a:spLocks noChangeArrowheads="1" noChangeShapeType="1" noTextEdit="1"/>
          </p:cNvSpPr>
          <p:nvPr/>
        </p:nvSpPr>
        <p:spPr bwMode="auto">
          <a:xfrm>
            <a:off x="2438400" y="228600"/>
            <a:ext cx="4495800" cy="1066800"/>
          </a:xfrm>
          <a:prstGeom prst="rect">
            <a:avLst/>
          </a:prstGeom>
          <a:noFill/>
        </p:spPr>
        <p:txBody>
          <a:bodyPr wrap="none" fromWordArt="1">
            <a:prstTxWarp prst="textTriangle">
              <a:avLst>
                <a:gd name="adj" fmla="val 50000"/>
              </a:avLst>
            </a:prstTxWarp>
            <a:scene3d>
              <a:camera prst="legacyObliqueTopLeft"/>
              <a:lightRig rig="legacyNormal3" dir="r"/>
            </a:scene3d>
            <a:sp3d extrusionH="201600" prstMaterial="legacyMatte">
              <a:extrusionClr>
                <a:srgbClr val="0066CC"/>
              </a:extrusionClr>
            </a:sp3d>
          </a:bodyPr>
          <a:lstStyle/>
          <a:p>
            <a:pPr algn="ctr"/>
            <a:r>
              <a:rPr lang="ru-RU" sz="3600" kern="10" dirty="0">
                <a:ln w="9525">
                  <a:round/>
                  <a:headEnd/>
                  <a:tailEnd/>
                </a:ln>
                <a:gradFill rotWithShape="1">
                  <a:gsLst>
                    <a:gs pos="0">
                      <a:srgbClr val="FFFFCC"/>
                    </a:gs>
                    <a:gs pos="100000">
                      <a:srgbClr val="FF9999"/>
                    </a:gs>
                  </a:gsLst>
                  <a:lin ang="5400000" scaled="1"/>
                </a:gradFill>
                <a:latin typeface="Times New Roman"/>
                <a:cs typeface="Times New Roman"/>
              </a:rPr>
              <a:t>Конус</a:t>
            </a:r>
          </a:p>
        </p:txBody>
      </p:sp>
      <p:sp>
        <p:nvSpPr>
          <p:cNvPr id="6150" name="Oval 6"/>
          <p:cNvSpPr>
            <a:spLocks noChangeArrowheads="1"/>
          </p:cNvSpPr>
          <p:nvPr/>
        </p:nvSpPr>
        <p:spPr bwMode="auto">
          <a:xfrm>
            <a:off x="3200400" y="5486400"/>
            <a:ext cx="2590800" cy="10668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6152" name="Line 8"/>
          <p:cNvSpPr>
            <a:spLocks noChangeShapeType="1"/>
          </p:cNvSpPr>
          <p:nvPr/>
        </p:nvSpPr>
        <p:spPr bwMode="auto">
          <a:xfrm flipH="1">
            <a:off x="3200400" y="3276600"/>
            <a:ext cx="1295400" cy="2667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6153" name="Line 9"/>
          <p:cNvSpPr>
            <a:spLocks noChangeShapeType="1"/>
          </p:cNvSpPr>
          <p:nvPr/>
        </p:nvSpPr>
        <p:spPr bwMode="auto">
          <a:xfrm>
            <a:off x="4495800" y="3276600"/>
            <a:ext cx="1295400" cy="2667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6154" name="Line 10"/>
          <p:cNvSpPr>
            <a:spLocks noChangeShapeType="1"/>
          </p:cNvSpPr>
          <p:nvPr/>
        </p:nvSpPr>
        <p:spPr bwMode="auto">
          <a:xfrm>
            <a:off x="4495800" y="3276600"/>
            <a:ext cx="0" cy="26670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6155" name="Line 11"/>
          <p:cNvSpPr>
            <a:spLocks noChangeShapeType="1"/>
          </p:cNvSpPr>
          <p:nvPr/>
        </p:nvSpPr>
        <p:spPr bwMode="auto">
          <a:xfrm flipV="1">
            <a:off x="3657600" y="5943600"/>
            <a:ext cx="838200" cy="4572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6156" name="Line 12"/>
          <p:cNvSpPr>
            <a:spLocks noChangeShapeType="1"/>
          </p:cNvSpPr>
          <p:nvPr/>
        </p:nvSpPr>
        <p:spPr bwMode="auto">
          <a:xfrm flipH="1">
            <a:off x="3657600" y="3276600"/>
            <a:ext cx="838200" cy="31242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6157" name="Text Box 13"/>
          <p:cNvSpPr txBox="1">
            <a:spLocks noChangeArrowheads="1"/>
          </p:cNvSpPr>
          <p:nvPr/>
        </p:nvSpPr>
        <p:spPr bwMode="auto">
          <a:xfrm>
            <a:off x="4191000" y="6096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>
                <a:solidFill>
                  <a:srgbClr val="000000"/>
                </a:solidFill>
              </a:rPr>
              <a:t>R</a:t>
            </a:r>
            <a:endParaRPr lang="ru-RU" b="1">
              <a:solidFill>
                <a:srgbClr val="000000"/>
              </a:solidFill>
            </a:endParaRPr>
          </a:p>
        </p:txBody>
      </p:sp>
      <p:sp>
        <p:nvSpPr>
          <p:cNvPr id="6158" name="Text Box 14"/>
          <p:cNvSpPr txBox="1">
            <a:spLocks noChangeArrowheads="1"/>
          </p:cNvSpPr>
          <p:nvPr/>
        </p:nvSpPr>
        <p:spPr bwMode="auto">
          <a:xfrm>
            <a:off x="4572000" y="4343400"/>
            <a:ext cx="381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/>
              <a:t>H</a:t>
            </a:r>
            <a:endParaRPr lang="ru-RU" b="1"/>
          </a:p>
        </p:txBody>
      </p:sp>
      <p:sp>
        <p:nvSpPr>
          <p:cNvPr id="6159" name="Text Box 15"/>
          <p:cNvSpPr txBox="1">
            <a:spLocks noChangeArrowheads="1"/>
          </p:cNvSpPr>
          <p:nvPr/>
        </p:nvSpPr>
        <p:spPr bwMode="auto">
          <a:xfrm>
            <a:off x="3733800" y="4800600"/>
            <a:ext cx="304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/>
              <a:t>L</a:t>
            </a:r>
            <a:endParaRPr lang="ru-RU" b="1"/>
          </a:p>
        </p:txBody>
      </p:sp>
      <p:pic>
        <p:nvPicPr>
          <p:cNvPr id="24578" name="Picture 2" descr="http://www.opt-union.ru/l1528176/images/photocat/1000x1000/99985385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934200" y="3677123"/>
            <a:ext cx="1676395" cy="2065980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457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457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614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14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1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61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3000" fill="hold"/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3000" fill="hold"/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4000"/>
                            </p:stCondLst>
                            <p:childTnLst>
                              <p:par>
                                <p:cTn id="23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61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61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2000"/>
                                        <p:tgtEl>
                                          <p:spTgt spid="61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615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2000" fill="hold"/>
                                        <p:tgtEl>
                                          <p:spTgt spid="615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2000"/>
                                        <p:tgtEl>
                                          <p:spTgt spid="61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61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61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2000"/>
                                        <p:tgtEl>
                                          <p:spTgt spid="61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61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2000" fill="hold"/>
                                        <p:tgtEl>
                                          <p:spTgt spid="61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" dur="2000"/>
                                        <p:tgtEl>
                                          <p:spTgt spid="61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2000" fill="hold"/>
                                        <p:tgtEl>
                                          <p:spTgt spid="615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615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2000"/>
                                        <p:tgtEl>
                                          <p:spTgt spid="61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2000" fill="hold"/>
                                        <p:tgtEl>
                                          <p:spTgt spid="615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2000" fill="hold"/>
                                        <p:tgtEl>
                                          <p:spTgt spid="615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" dur="2000"/>
                                        <p:tgtEl>
                                          <p:spTgt spid="61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" dur="2000" fill="hold"/>
                                        <p:tgtEl>
                                          <p:spTgt spid="615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2000" fill="hold"/>
                                        <p:tgtEl>
                                          <p:spTgt spid="615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7" dur="2000"/>
                                        <p:tgtEl>
                                          <p:spTgt spid="615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" dur="2000" fill="hold"/>
                                        <p:tgtEl>
                                          <p:spTgt spid="615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2000" fill="hold"/>
                                        <p:tgtEl>
                                          <p:spTgt spid="615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2" dur="2000"/>
                                        <p:tgtEl>
                                          <p:spTgt spid="61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3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5" dur="5000" fill="hold"/>
                                        <p:tgtEl>
                                          <p:spTgt spid="61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5000" fill="hold"/>
                                        <p:tgtEl>
                                          <p:spTgt spid="61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7" dur="5000"/>
                                        <p:tgtEl>
                                          <p:spTgt spid="61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47" grpId="0" build="p"/>
      <p:bldP spid="6148" grpId="0" animBg="1"/>
      <p:bldP spid="6150" grpId="0" animBg="1"/>
      <p:bldP spid="6152" grpId="0" animBg="1"/>
      <p:bldP spid="6153" grpId="0" animBg="1"/>
      <p:bldP spid="6154" grpId="0" animBg="1"/>
      <p:bldP spid="6155" grpId="0" animBg="1"/>
      <p:bldP spid="6156" grpId="0" animBg="1"/>
      <p:bldP spid="6158" grpId="0"/>
      <p:bldP spid="6159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-38100" y="228600"/>
            <a:ext cx="5943600" cy="1524000"/>
          </a:xfrm>
        </p:spPr>
        <p:txBody>
          <a:bodyPr anchorCtr="1"/>
          <a:lstStyle/>
          <a:p>
            <a:pPr algn="l" eaLnBrk="1" hangingPunct="1">
              <a:defRPr/>
            </a:pPr>
            <a:r>
              <a:rPr lang="ru-RU" sz="2400" u="sng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Конус называется прямым</a:t>
            </a:r>
            <a:r>
              <a:rPr lang="ru-RU" sz="2400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, если прямая, соединяющая вершину конуса с центром основания, перпендикулярна плоскости основания.</a:t>
            </a:r>
          </a:p>
        </p:txBody>
      </p:sp>
      <p:sp>
        <p:nvSpPr>
          <p:cNvPr id="18436" name="Oval 4"/>
          <p:cNvSpPr>
            <a:spLocks noChangeArrowheads="1"/>
          </p:cNvSpPr>
          <p:nvPr/>
        </p:nvSpPr>
        <p:spPr bwMode="auto">
          <a:xfrm>
            <a:off x="5257800" y="3886200"/>
            <a:ext cx="2590800" cy="10668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8437" name="Line 5"/>
          <p:cNvSpPr>
            <a:spLocks noChangeShapeType="1"/>
          </p:cNvSpPr>
          <p:nvPr/>
        </p:nvSpPr>
        <p:spPr bwMode="auto">
          <a:xfrm flipH="1">
            <a:off x="5257800" y="1676400"/>
            <a:ext cx="1295400" cy="2667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8438" name="Line 6"/>
          <p:cNvSpPr>
            <a:spLocks noChangeShapeType="1"/>
          </p:cNvSpPr>
          <p:nvPr/>
        </p:nvSpPr>
        <p:spPr bwMode="auto">
          <a:xfrm>
            <a:off x="6553200" y="1676400"/>
            <a:ext cx="1295400" cy="2667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8439" name="Line 7"/>
          <p:cNvSpPr>
            <a:spLocks noChangeShapeType="1"/>
          </p:cNvSpPr>
          <p:nvPr/>
        </p:nvSpPr>
        <p:spPr bwMode="auto">
          <a:xfrm>
            <a:off x="6553200" y="1676400"/>
            <a:ext cx="0" cy="26670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8440" name="Line 8"/>
          <p:cNvSpPr>
            <a:spLocks noChangeShapeType="1"/>
          </p:cNvSpPr>
          <p:nvPr/>
        </p:nvSpPr>
        <p:spPr bwMode="auto">
          <a:xfrm flipV="1">
            <a:off x="5715000" y="4343400"/>
            <a:ext cx="838200" cy="4572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8441" name="Line 9"/>
          <p:cNvSpPr>
            <a:spLocks noChangeShapeType="1"/>
          </p:cNvSpPr>
          <p:nvPr/>
        </p:nvSpPr>
        <p:spPr bwMode="auto">
          <a:xfrm flipH="1">
            <a:off x="5715000" y="1676400"/>
            <a:ext cx="838200" cy="31242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8442" name="Text Box 10"/>
          <p:cNvSpPr txBox="1">
            <a:spLocks noChangeArrowheads="1"/>
          </p:cNvSpPr>
          <p:nvPr/>
        </p:nvSpPr>
        <p:spPr bwMode="auto">
          <a:xfrm>
            <a:off x="6248400" y="4495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>
                <a:solidFill>
                  <a:srgbClr val="000000"/>
                </a:solidFill>
              </a:rPr>
              <a:t>R</a:t>
            </a:r>
            <a:endParaRPr lang="ru-RU" b="1">
              <a:solidFill>
                <a:srgbClr val="000000"/>
              </a:solidFill>
            </a:endParaRPr>
          </a:p>
        </p:txBody>
      </p:sp>
      <p:sp>
        <p:nvSpPr>
          <p:cNvPr id="18443" name="Text Box 11"/>
          <p:cNvSpPr txBox="1">
            <a:spLocks noChangeArrowheads="1"/>
          </p:cNvSpPr>
          <p:nvPr/>
        </p:nvSpPr>
        <p:spPr bwMode="auto">
          <a:xfrm>
            <a:off x="6629400" y="2743200"/>
            <a:ext cx="381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/>
              <a:t>H</a:t>
            </a:r>
            <a:endParaRPr lang="ru-RU" b="1"/>
          </a:p>
        </p:txBody>
      </p:sp>
      <p:sp>
        <p:nvSpPr>
          <p:cNvPr id="18444" name="Text Box 12"/>
          <p:cNvSpPr txBox="1">
            <a:spLocks noChangeArrowheads="1"/>
          </p:cNvSpPr>
          <p:nvPr/>
        </p:nvSpPr>
        <p:spPr bwMode="auto">
          <a:xfrm>
            <a:off x="5791200" y="3200400"/>
            <a:ext cx="304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b="1"/>
              <a:t>L</a:t>
            </a:r>
            <a:endParaRPr lang="ru-RU" b="1"/>
          </a:p>
        </p:txBody>
      </p:sp>
      <p:sp>
        <p:nvSpPr>
          <p:cNvPr id="18446" name="Rectangle 14"/>
          <p:cNvSpPr>
            <a:spLocks noChangeArrowheads="1"/>
          </p:cNvSpPr>
          <p:nvPr/>
        </p:nvSpPr>
        <p:spPr bwMode="auto">
          <a:xfrm>
            <a:off x="0" y="1752600"/>
            <a:ext cx="5257800" cy="205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Высотой конуса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H) 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называется перпендикуляр, опущенный из его вершины на плоскость основания.</a:t>
            </a:r>
            <a:b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У прямого конуса основание высоты совпадает с центром основания.</a:t>
            </a:r>
          </a:p>
        </p:txBody>
      </p:sp>
      <p:sp>
        <p:nvSpPr>
          <p:cNvPr id="18447" name="Rectangle 15"/>
          <p:cNvSpPr>
            <a:spLocks noChangeArrowheads="1"/>
          </p:cNvSpPr>
          <p:nvPr/>
        </p:nvSpPr>
        <p:spPr bwMode="auto">
          <a:xfrm>
            <a:off x="4914900" y="4845843"/>
            <a:ext cx="4191000" cy="685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 algn="ctr">
              <a:defRPr/>
            </a:pP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-радиус основания конуса</a:t>
            </a:r>
          </a:p>
        </p:txBody>
      </p:sp>
      <p:sp>
        <p:nvSpPr>
          <p:cNvPr id="14" name="Rectangle 15"/>
          <p:cNvSpPr>
            <a:spLocks noChangeArrowheads="1"/>
          </p:cNvSpPr>
          <p:nvPr/>
        </p:nvSpPr>
        <p:spPr bwMode="auto">
          <a:xfrm>
            <a:off x="-152400" y="5257800"/>
            <a:ext cx="48768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Образующая конуса </a:t>
            </a:r>
            <a:r>
              <a:rPr lang="en-US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L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отрезок соединяющий вершину конуса с точкой окружности основания.</a:t>
            </a:r>
          </a:p>
        </p:txBody>
      </p:sp>
      <p:sp>
        <p:nvSpPr>
          <p:cNvPr id="2" name="Rectangle 15"/>
          <p:cNvSpPr>
            <a:spLocks noChangeArrowheads="1"/>
          </p:cNvSpPr>
          <p:nvPr/>
        </p:nvSpPr>
        <p:spPr bwMode="auto">
          <a:xfrm>
            <a:off x="0" y="3886200"/>
            <a:ext cx="51054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Осью прямого кругового конуса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называется прямая, содержащая его высоту.</a:t>
            </a:r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184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184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1843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1843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184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1843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1843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2000"/>
                                        <p:tgtEl>
                                          <p:spTgt spid="184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1843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1843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2000"/>
                                        <p:tgtEl>
                                          <p:spTgt spid="184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184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184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2000"/>
                            </p:stCondLst>
                            <p:childTnLst>
                              <p:par>
                                <p:cTn id="32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1843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1843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6" dur="2000"/>
                                        <p:tgtEl>
                                          <p:spTgt spid="184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184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184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2000"/>
                                        <p:tgtEl>
                                          <p:spTgt spid="184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2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2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4" fill="hold">
                            <p:stCondLst>
                              <p:cond delay="2000"/>
                            </p:stCondLst>
                            <p:childTnLst>
                              <p:par>
                                <p:cTn id="55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" dur="2000" fill="hold"/>
                                        <p:tgtEl>
                                          <p:spTgt spid="1844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2000" fill="hold"/>
                                        <p:tgtEl>
                                          <p:spTgt spid="1844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9" dur="2000"/>
                                        <p:tgtEl>
                                          <p:spTgt spid="184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" dur="2000" fill="hold"/>
                                        <p:tgtEl>
                                          <p:spTgt spid="184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2000" fill="hold"/>
                                        <p:tgtEl>
                                          <p:spTgt spid="184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4" dur="2000"/>
                                        <p:tgtEl>
                                          <p:spTgt spid="184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" dur="2000" fill="hold"/>
                                        <p:tgtEl>
                                          <p:spTgt spid="1844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2000" fill="hold"/>
                                        <p:tgtEl>
                                          <p:spTgt spid="1844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9" dur="2000"/>
                                        <p:tgtEl>
                                          <p:spTgt spid="184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0" fill="hold">
                            <p:stCondLst>
                              <p:cond delay="4000"/>
                            </p:stCondLst>
                            <p:childTnLst>
                              <p:par>
                                <p:cTn id="71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3" dur="2000" fill="hold"/>
                                        <p:tgtEl>
                                          <p:spTgt spid="1844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2000" fill="hold"/>
                                        <p:tgtEl>
                                          <p:spTgt spid="1844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5" dur="2000"/>
                                        <p:tgtEl>
                                          <p:spTgt spid="184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0" dur="5000" fill="hold"/>
                                        <p:tgtEl>
                                          <p:spTgt spid="184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5000" fill="hold"/>
                                        <p:tgtEl>
                                          <p:spTgt spid="184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4" grpId="0"/>
      <p:bldP spid="18436" grpId="0" animBg="1"/>
      <p:bldP spid="18437" grpId="0" animBg="1"/>
      <p:bldP spid="18438" grpId="0" animBg="1"/>
      <p:bldP spid="18439" grpId="0" animBg="1"/>
      <p:bldP spid="18440" grpId="0" animBg="1"/>
      <p:bldP spid="18441" grpId="0" animBg="1"/>
      <p:bldP spid="1844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1758846" y="533400"/>
            <a:ext cx="4343400" cy="1143000"/>
          </a:xfrm>
        </p:spPr>
        <p:txBody>
          <a:bodyPr/>
          <a:lstStyle/>
          <a:p>
            <a:pPr eaLnBrk="1" hangingPunct="1"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Сечение конуса плоскостью, проходящей через его вершину и две образующие</a:t>
            </a:r>
          </a:p>
        </p:txBody>
      </p:sp>
      <p:sp>
        <p:nvSpPr>
          <p:cNvPr id="19467" name="Oval 11"/>
          <p:cNvSpPr>
            <a:spLocks noChangeArrowheads="1"/>
          </p:cNvSpPr>
          <p:nvPr/>
        </p:nvSpPr>
        <p:spPr bwMode="auto">
          <a:xfrm>
            <a:off x="304800" y="1981200"/>
            <a:ext cx="1981200" cy="7620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9468" name="Line 12"/>
          <p:cNvSpPr>
            <a:spLocks noChangeShapeType="1"/>
          </p:cNvSpPr>
          <p:nvPr/>
        </p:nvSpPr>
        <p:spPr bwMode="auto">
          <a:xfrm flipH="1">
            <a:off x="304800" y="228600"/>
            <a:ext cx="990600" cy="21336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9469" name="Line 13"/>
          <p:cNvSpPr>
            <a:spLocks noChangeShapeType="1"/>
          </p:cNvSpPr>
          <p:nvPr/>
        </p:nvSpPr>
        <p:spPr bwMode="auto">
          <a:xfrm>
            <a:off x="1295400" y="228600"/>
            <a:ext cx="990600" cy="21336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9471" name="Line 15"/>
          <p:cNvSpPr>
            <a:spLocks noChangeShapeType="1"/>
          </p:cNvSpPr>
          <p:nvPr/>
        </p:nvSpPr>
        <p:spPr bwMode="auto">
          <a:xfrm flipV="1">
            <a:off x="838200" y="2514600"/>
            <a:ext cx="1371600" cy="1524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9472" name="Line 16"/>
          <p:cNvSpPr>
            <a:spLocks noChangeShapeType="1"/>
          </p:cNvSpPr>
          <p:nvPr/>
        </p:nvSpPr>
        <p:spPr bwMode="auto">
          <a:xfrm flipH="1">
            <a:off x="838200" y="228600"/>
            <a:ext cx="457200" cy="24384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9476" name="Line 20"/>
          <p:cNvSpPr>
            <a:spLocks noChangeShapeType="1"/>
          </p:cNvSpPr>
          <p:nvPr/>
        </p:nvSpPr>
        <p:spPr bwMode="auto">
          <a:xfrm>
            <a:off x="1295400" y="228600"/>
            <a:ext cx="914400" cy="22860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9" name="Rectangle 2"/>
          <p:cNvSpPr txBox="1">
            <a:spLocks noChangeArrowheads="1"/>
          </p:cNvSpPr>
          <p:nvPr/>
        </p:nvSpPr>
        <p:spPr bwMode="auto">
          <a:xfrm>
            <a:off x="4381500" y="4121046"/>
            <a:ext cx="4800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1" compatLnSpc="1">
            <a:prstTxWarp prst="textNoShape">
              <a:avLst/>
            </a:prstTxWarp>
          </a:bodyPr>
          <a:lstStyle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Осевое сечение, сечение которое проходит через ось конуса</a:t>
            </a:r>
          </a:p>
        </p:txBody>
      </p:sp>
      <p:sp>
        <p:nvSpPr>
          <p:cNvPr id="10" name="Oval 20"/>
          <p:cNvSpPr>
            <a:spLocks noChangeArrowheads="1"/>
          </p:cNvSpPr>
          <p:nvPr/>
        </p:nvSpPr>
        <p:spPr bwMode="auto">
          <a:xfrm>
            <a:off x="5791200" y="3352800"/>
            <a:ext cx="1981200" cy="6858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1" name="Line 21"/>
          <p:cNvSpPr>
            <a:spLocks noChangeShapeType="1"/>
          </p:cNvSpPr>
          <p:nvPr/>
        </p:nvSpPr>
        <p:spPr bwMode="auto">
          <a:xfrm flipH="1">
            <a:off x="5791200" y="1524000"/>
            <a:ext cx="990600" cy="21336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2" name="Line 22"/>
          <p:cNvSpPr>
            <a:spLocks noChangeShapeType="1"/>
          </p:cNvSpPr>
          <p:nvPr/>
        </p:nvSpPr>
        <p:spPr bwMode="auto">
          <a:xfrm>
            <a:off x="6781800" y="1524000"/>
            <a:ext cx="990600" cy="22098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3" name="Line 24"/>
          <p:cNvSpPr>
            <a:spLocks noChangeShapeType="1"/>
          </p:cNvSpPr>
          <p:nvPr/>
        </p:nvSpPr>
        <p:spPr bwMode="auto">
          <a:xfrm flipH="1">
            <a:off x="6096000" y="1524000"/>
            <a:ext cx="685800" cy="24384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4" name="Line 25"/>
          <p:cNvSpPr>
            <a:spLocks noChangeShapeType="1"/>
          </p:cNvSpPr>
          <p:nvPr/>
        </p:nvSpPr>
        <p:spPr bwMode="auto">
          <a:xfrm>
            <a:off x="6781800" y="1524000"/>
            <a:ext cx="533400" cy="19050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5" name="Line 23"/>
          <p:cNvSpPr>
            <a:spLocks noChangeShapeType="1"/>
          </p:cNvSpPr>
          <p:nvPr/>
        </p:nvSpPr>
        <p:spPr bwMode="auto">
          <a:xfrm flipV="1">
            <a:off x="6096000" y="3429000"/>
            <a:ext cx="1219200" cy="5334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6" name="Line 26"/>
          <p:cNvSpPr>
            <a:spLocks noChangeShapeType="1"/>
          </p:cNvSpPr>
          <p:nvPr/>
        </p:nvSpPr>
        <p:spPr bwMode="auto">
          <a:xfrm>
            <a:off x="6781800" y="1219200"/>
            <a:ext cx="45719" cy="3048000"/>
          </a:xfrm>
          <a:prstGeom prst="line">
            <a:avLst/>
          </a:prstGeom>
          <a:noFill/>
          <a:ln w="9525">
            <a:solidFill>
              <a:srgbClr val="000000"/>
            </a:solidFill>
            <a:prstDash val="lgDashDot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7" name="Rectangle 13"/>
          <p:cNvSpPr>
            <a:spLocks noChangeArrowheads="1"/>
          </p:cNvSpPr>
          <p:nvPr/>
        </p:nvSpPr>
        <p:spPr bwMode="auto">
          <a:xfrm>
            <a:off x="2857500" y="5670030"/>
            <a:ext cx="48006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Сечение конуса плоскостью, параллельной плоскости основания конуса</a:t>
            </a:r>
          </a:p>
        </p:txBody>
      </p:sp>
      <p:sp>
        <p:nvSpPr>
          <p:cNvPr id="18" name="Oval 14"/>
          <p:cNvSpPr>
            <a:spLocks noChangeArrowheads="1"/>
          </p:cNvSpPr>
          <p:nvPr/>
        </p:nvSpPr>
        <p:spPr bwMode="auto">
          <a:xfrm>
            <a:off x="533400" y="5943600"/>
            <a:ext cx="2514600" cy="9144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9" name="Line 15"/>
          <p:cNvSpPr>
            <a:spLocks noChangeShapeType="1"/>
          </p:cNvSpPr>
          <p:nvPr/>
        </p:nvSpPr>
        <p:spPr bwMode="auto">
          <a:xfrm flipH="1">
            <a:off x="533400" y="3657600"/>
            <a:ext cx="1295400" cy="27432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1" name="Line 16"/>
          <p:cNvSpPr>
            <a:spLocks noChangeShapeType="1"/>
          </p:cNvSpPr>
          <p:nvPr/>
        </p:nvSpPr>
        <p:spPr bwMode="auto">
          <a:xfrm>
            <a:off x="1828800" y="3657600"/>
            <a:ext cx="1219200" cy="2667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2" name="AutoShape 22"/>
          <p:cNvSpPr>
            <a:spLocks noChangeArrowheads="1"/>
          </p:cNvSpPr>
          <p:nvPr/>
        </p:nvSpPr>
        <p:spPr bwMode="auto">
          <a:xfrm>
            <a:off x="228600" y="4648200"/>
            <a:ext cx="3581400" cy="533400"/>
          </a:xfrm>
          <a:prstGeom prst="parallelogram">
            <a:avLst>
              <a:gd name="adj" fmla="val 76923"/>
            </a:avLst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3" name="Oval 20"/>
          <p:cNvSpPr>
            <a:spLocks noChangeArrowheads="1"/>
          </p:cNvSpPr>
          <p:nvPr/>
        </p:nvSpPr>
        <p:spPr bwMode="auto">
          <a:xfrm>
            <a:off x="1219200" y="4648200"/>
            <a:ext cx="1143000" cy="533400"/>
          </a:xfrm>
          <a:prstGeom prst="ellipse">
            <a:avLst/>
          </a:prstGeom>
          <a:solidFill>
            <a:schemeClr val="tx1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4" name="Rectangle 38"/>
          <p:cNvSpPr txBox="1">
            <a:spLocks noChangeArrowheads="1"/>
          </p:cNvSpPr>
          <p:nvPr/>
        </p:nvSpPr>
        <p:spPr bwMode="auto">
          <a:xfrm>
            <a:off x="4305300" y="14990"/>
            <a:ext cx="52578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algn="ctr">
              <a:spcBef>
                <a:spcPct val="20000"/>
              </a:spcBef>
              <a:buClr>
                <a:schemeClr val="hlink"/>
              </a:buClr>
              <a:buSzPct val="60000"/>
              <a:defRPr/>
            </a:pPr>
            <a:r>
              <a:rPr lang="ru-RU" sz="4000" b="1" kern="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Сечения конуса</a:t>
            </a:r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10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7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194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194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1000"/>
                                        <p:tgtEl>
                                          <p:spTgt spid="194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1000"/>
                                        <p:tgtEl>
                                          <p:spTgt spid="194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1000"/>
                                        <p:tgtEl>
                                          <p:spTgt spid="194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3000"/>
                            </p:stCondLst>
                            <p:childTnLst>
                              <p:par>
                                <p:cTn id="2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1000"/>
                                        <p:tgtEl>
                                          <p:spTgt spid="194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0" dur="1000"/>
                                        <p:tgtEl>
                                          <p:spTgt spid="194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3" dur="1000"/>
                                        <p:tgtEl>
                                          <p:spTgt spid="194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2000"/>
                            </p:stCondLst>
                            <p:childTnLst>
                              <p:par>
                                <p:cTn id="4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3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6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9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3000"/>
                            </p:stCondLst>
                            <p:childTnLst>
                              <p:par>
                                <p:cTn id="51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3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6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9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2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7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" dur="2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2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2000"/>
                            </p:stCondLst>
                            <p:childTnLst>
                              <p:par>
                                <p:cTn id="7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2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3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5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6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8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9" fill="hold">
                            <p:stCondLst>
                              <p:cond delay="3000"/>
                            </p:stCondLst>
                            <p:childTnLst>
                              <p:par>
                                <p:cTn id="8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2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3" fill="hold">
                            <p:stCondLst>
                              <p:cond delay="4000"/>
                            </p:stCondLst>
                            <p:childTnLst>
                              <p:par>
                                <p:cTn id="84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6" dur="2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467" grpId="0" animBg="1"/>
      <p:bldP spid="19468" grpId="0" animBg="1"/>
      <p:bldP spid="19469" grpId="0" animBg="1"/>
      <p:bldP spid="19471" grpId="0" animBg="1"/>
      <p:bldP spid="19472" grpId="0" animBg="1"/>
      <p:bldP spid="19476" grpId="0" animBg="1"/>
      <p:bldP spid="9" grpId="0"/>
      <p:bldP spid="10" grpId="0" animBg="1"/>
      <p:bldP spid="11" grpId="0" animBg="1"/>
      <p:bldP spid="12" grpId="0" animBg="1"/>
      <p:bldP spid="13" grpId="0" animBg="1"/>
      <p:bldP spid="14" grpId="0" animBg="1"/>
      <p:bldP spid="15" grpId="0" animBg="1"/>
      <p:bldP spid="16" grpId="0" animBg="1"/>
      <p:bldP spid="18" grpId="0" animBg="1"/>
      <p:bldP spid="19" grpId="0" animBg="1"/>
      <p:bldP spid="21" grpId="0" animBg="1"/>
      <p:bldP spid="22" grpId="0" animBg="1"/>
      <p:bldP spid="23" grpId="0" animBg="1"/>
      <p:bldP spid="24" grpId="1" build="allAtOnce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sz="quarter"/>
          </p:nvPr>
        </p:nvSpPr>
        <p:spPr>
          <a:xfrm>
            <a:off x="685800" y="304800"/>
            <a:ext cx="7772400" cy="533400"/>
          </a:xfrm>
        </p:spPr>
        <p:txBody>
          <a:bodyPr/>
          <a:lstStyle/>
          <a:p>
            <a:pPr eaLnBrk="1" hangingPunct="1">
              <a:defRPr/>
            </a:pPr>
            <a:r>
              <a:rPr lang="ru-RU" sz="4000" dirty="0">
                <a:solidFill>
                  <a:srgbClr val="000000"/>
                </a:solidFill>
              </a:rPr>
              <a:t>Основные формулы</a:t>
            </a: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sz="quarter" idx="1"/>
          </p:nvPr>
        </p:nvSpPr>
        <p:spPr>
          <a:xfrm>
            <a:off x="570875" y="4975485"/>
            <a:ext cx="7391400" cy="381000"/>
          </a:xfrm>
        </p:spPr>
        <p:txBody>
          <a:bodyPr/>
          <a:lstStyle/>
          <a:p>
            <a:pPr algn="l" eaLnBrk="1" hangingPunct="1"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4. Площадь полной поверхности конуса равна </a:t>
            </a:r>
          </a:p>
        </p:txBody>
      </p:sp>
      <p:sp>
        <p:nvSpPr>
          <p:cNvPr id="4" name="Подзаголовок 2"/>
          <p:cNvSpPr txBox="1">
            <a:spLocks/>
          </p:cNvSpPr>
          <p:nvPr/>
        </p:nvSpPr>
        <p:spPr bwMode="auto">
          <a:xfrm>
            <a:off x="570875" y="2242912"/>
            <a:ext cx="6934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2. Площадь основания равна.</a:t>
            </a:r>
          </a:p>
        </p:txBody>
      </p:sp>
      <p:sp>
        <p:nvSpPr>
          <p:cNvPr id="5" name="Подзаголовок 2"/>
          <p:cNvSpPr txBox="1">
            <a:spLocks/>
          </p:cNvSpPr>
          <p:nvPr/>
        </p:nvSpPr>
        <p:spPr bwMode="auto">
          <a:xfrm>
            <a:off x="470941" y="3393824"/>
            <a:ext cx="8077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None/>
              <a:defRPr/>
            </a:pPr>
            <a:r>
              <a:rPr lang="ru-RU" sz="2400" kern="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 3. Площадь боковой поверхности прямого  конуса равна </a:t>
            </a:r>
          </a:p>
        </p:txBody>
      </p:sp>
      <p:sp>
        <p:nvSpPr>
          <p:cNvPr id="6" name="Подзаголовок 2"/>
          <p:cNvSpPr txBox="1">
            <a:spLocks/>
          </p:cNvSpPr>
          <p:nvPr/>
        </p:nvSpPr>
        <p:spPr bwMode="auto">
          <a:xfrm>
            <a:off x="470941" y="1035623"/>
            <a:ext cx="7086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Times New Roman" pitchFamily="18" charset="0"/>
                <a:cs typeface="Times New Roman" pitchFamily="18" charset="0"/>
              </a:rPr>
              <a:t> 1. Объем конуса равен </a:t>
            </a:r>
          </a:p>
        </p:txBody>
      </p:sp>
      <p:sp>
        <p:nvSpPr>
          <p:cNvPr id="7" name="Подзаголовок 2"/>
          <p:cNvSpPr txBox="1">
            <a:spLocks/>
          </p:cNvSpPr>
          <p:nvPr/>
        </p:nvSpPr>
        <p:spPr bwMode="auto">
          <a:xfrm>
            <a:off x="609600" y="1447800"/>
            <a:ext cx="7391400" cy="38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algn="ctr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None/>
              <a:defRPr/>
            </a:pPr>
            <a:endParaRPr lang="ru-RU" sz="2000">
              <a:effectLst>
                <a:outerShdw blurRad="38100" dist="38100" dir="2700000" algn="tl">
                  <a:srgbClr val="000000"/>
                </a:outerShdw>
              </a:effectLst>
              <a:latin typeface="Tahoma" pitchFamily="34" charset="0"/>
            </a:endParaRPr>
          </a:p>
        </p:txBody>
      </p:sp>
      <p:graphicFrame>
        <p:nvGraphicFramePr>
          <p:cNvPr id="1536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52822999"/>
              </p:ext>
            </p:extLst>
          </p:nvPr>
        </p:nvGraphicFramePr>
        <p:xfrm>
          <a:off x="2620336" y="5432685"/>
          <a:ext cx="4350835" cy="762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10" name="Формула" r:id="rId3" imgW="1180800" imgH="228600" progId="Equation.3">
                  <p:embed/>
                </p:oleObj>
              </mc:Choice>
              <mc:Fallback>
                <p:oleObj name="Формула" r:id="rId3" imgW="1180800" imgH="228600" progId="Equation.3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620336" y="5432685"/>
                        <a:ext cx="4350835" cy="762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72601514"/>
              </p:ext>
            </p:extLst>
          </p:nvPr>
        </p:nvGraphicFramePr>
        <p:xfrm>
          <a:off x="4795753" y="2148701"/>
          <a:ext cx="2635251" cy="71172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11" name="Формула" r:id="rId5" imgW="698400" imgH="241200" progId="Equation.3">
                  <p:embed/>
                </p:oleObj>
              </mc:Choice>
              <mc:Fallback>
                <p:oleObj name="Формула" r:id="rId5" imgW="698400" imgH="241200" progId="Equation.3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795753" y="2148701"/>
                        <a:ext cx="2635251" cy="711723"/>
                      </a:xfrm>
                      <a:prstGeom prst="rect">
                        <a:avLst/>
                      </a:prstGeom>
                      <a:noFill/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9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31975750"/>
              </p:ext>
            </p:extLst>
          </p:nvPr>
        </p:nvGraphicFramePr>
        <p:xfrm>
          <a:off x="3736298" y="1023137"/>
          <a:ext cx="4493302" cy="914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12" name="Формула" r:id="rId7" imgW="1447560" imgH="393480" progId="Equation.3">
                  <p:embed/>
                </p:oleObj>
              </mc:Choice>
              <mc:Fallback>
                <p:oleObj name="Формула" r:id="rId7" imgW="1447560" imgH="393480" progId="Equation.3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36298" y="1023137"/>
                        <a:ext cx="4493302" cy="914400"/>
                      </a:xfrm>
                      <a:prstGeom prst="rect">
                        <a:avLst/>
                      </a:prstGeom>
                      <a:noFill/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681065617"/>
              </p:ext>
            </p:extLst>
          </p:nvPr>
        </p:nvGraphicFramePr>
        <p:xfrm>
          <a:off x="2938726" y="3973811"/>
          <a:ext cx="3174652" cy="685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13" name="Формула" r:id="rId9" imgW="761760" imgH="228600" progId="Equation.3">
                  <p:embed/>
                </p:oleObj>
              </mc:Choice>
              <mc:Fallback>
                <p:oleObj name="Формула" r:id="rId9" imgW="761760" imgH="228600" progId="Equation.3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938726" y="3973811"/>
                        <a:ext cx="3174652" cy="6858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Подзаголовок 2"/>
          <p:cNvSpPr txBox="1">
            <a:spLocks/>
          </p:cNvSpPr>
          <p:nvPr/>
        </p:nvSpPr>
        <p:spPr bwMode="auto">
          <a:xfrm>
            <a:off x="838200" y="6194685"/>
            <a:ext cx="8077200" cy="457200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algn="ctr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Н-высота конуса,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R-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радиус основания,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L - 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образующая </a:t>
            </a:r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" dur="20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20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2" dur="2000"/>
                                        <p:tgtEl>
                                          <p:spTgt spid="153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3" fill="hold">
                            <p:stCondLst>
                              <p:cond delay="2000"/>
                            </p:stCondLst>
                            <p:childTnLst>
                              <p:par>
                                <p:cTn id="64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6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/>
      <p:bldP spid="4" grpId="0"/>
      <p:bldP spid="5" grpId="0"/>
      <p:bldP spid="6" grpId="0"/>
      <p:bldP spid="11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1" name="Rectangle 3"/>
          <p:cNvSpPr>
            <a:spLocks noGrp="1" noChangeArrowheads="1"/>
          </p:cNvSpPr>
          <p:nvPr>
            <p:ph idx="4294967295"/>
          </p:nvPr>
        </p:nvSpPr>
        <p:spPr>
          <a:xfrm>
            <a:off x="3581400" y="4572000"/>
            <a:ext cx="5562600" cy="2286000"/>
          </a:xfrm>
        </p:spPr>
        <p:txBody>
          <a:bodyPr/>
          <a:lstStyle/>
          <a:p>
            <a:pPr algn="ctr" eaLnBrk="1" hangingPunct="1">
              <a:lnSpc>
                <a:spcPct val="90000"/>
              </a:lnSpc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Плоскость, параллельная основанию конуса и пересекающая конус, отсекает от него меньший конус. Оставшаяся часть называется 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усеченным конусом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22532" name="Oval 4"/>
          <p:cNvSpPr>
            <a:spLocks noChangeArrowheads="1"/>
          </p:cNvSpPr>
          <p:nvPr/>
        </p:nvSpPr>
        <p:spPr bwMode="auto">
          <a:xfrm>
            <a:off x="1066800" y="3810000"/>
            <a:ext cx="2590800" cy="12954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2533" name="Line 5"/>
          <p:cNvSpPr>
            <a:spLocks noChangeShapeType="1"/>
          </p:cNvSpPr>
          <p:nvPr/>
        </p:nvSpPr>
        <p:spPr bwMode="auto">
          <a:xfrm flipH="1">
            <a:off x="1066800" y="2590800"/>
            <a:ext cx="685800" cy="17526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2534" name="Line 6"/>
          <p:cNvSpPr>
            <a:spLocks noChangeShapeType="1"/>
          </p:cNvSpPr>
          <p:nvPr/>
        </p:nvSpPr>
        <p:spPr bwMode="auto">
          <a:xfrm>
            <a:off x="2895600" y="2590800"/>
            <a:ext cx="762000" cy="18288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2535" name="Oval 7"/>
          <p:cNvSpPr>
            <a:spLocks noChangeArrowheads="1"/>
          </p:cNvSpPr>
          <p:nvPr/>
        </p:nvSpPr>
        <p:spPr bwMode="auto">
          <a:xfrm>
            <a:off x="1752600" y="2286000"/>
            <a:ext cx="1143000" cy="533400"/>
          </a:xfrm>
          <a:prstGeom prst="ellipse">
            <a:avLst/>
          </a:prstGeom>
          <a:solidFill>
            <a:schemeClr val="tx1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7" name="WordArt 4"/>
          <p:cNvSpPr>
            <a:spLocks noChangeArrowheads="1" noChangeShapeType="1" noTextEdit="1"/>
          </p:cNvSpPr>
          <p:nvPr/>
        </p:nvSpPr>
        <p:spPr bwMode="auto">
          <a:xfrm>
            <a:off x="1981200" y="0"/>
            <a:ext cx="5486400" cy="1905000"/>
          </a:xfrm>
          <a:prstGeom prst="rect">
            <a:avLst/>
          </a:prstGeom>
        </p:spPr>
        <p:txBody>
          <a:bodyPr wrap="none" fromWordArt="1">
            <a:prstTxWarp prst="textTriangle">
              <a:avLst>
                <a:gd name="adj" fmla="val 50000"/>
              </a:avLst>
            </a:prstTxWarp>
            <a:scene3d>
              <a:camera prst="legacyObliqueTopLeft"/>
              <a:lightRig rig="legacyNormal3" dir="r"/>
            </a:scene3d>
            <a:sp3d extrusionH="201600" prstMaterial="legacyMatte">
              <a:extrusionClr>
                <a:srgbClr val="0066CC"/>
              </a:extrusionClr>
            </a:sp3d>
          </a:bodyPr>
          <a:lstStyle/>
          <a:p>
            <a:pPr algn="ctr"/>
            <a:r>
              <a:rPr lang="ru-RU" sz="3600" kern="10" dirty="0">
                <a:ln w="9525">
                  <a:round/>
                  <a:headEnd/>
                  <a:tailEnd/>
                </a:ln>
                <a:gradFill rotWithShape="1">
                  <a:gsLst>
                    <a:gs pos="0">
                      <a:srgbClr val="FFFFCC"/>
                    </a:gs>
                    <a:gs pos="100000">
                      <a:srgbClr val="FF9999"/>
                    </a:gs>
                  </a:gsLst>
                  <a:lin ang="5400000" scaled="1"/>
                </a:gradFill>
                <a:latin typeface="Times New Roman"/>
                <a:cs typeface="Times New Roman"/>
              </a:rPr>
              <a:t>Усеченный конус</a:t>
            </a:r>
          </a:p>
        </p:txBody>
      </p:sp>
      <p:pic>
        <p:nvPicPr>
          <p:cNvPr id="28674" name="Picture 2" descr="http://s6.favim.com/orig/65/hot-cake-cakes-chocolate-Favim.com-579639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0" y="1905000"/>
            <a:ext cx="3619500" cy="2410588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7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225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225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5" dur="3000"/>
                                        <p:tgtEl>
                                          <p:spTgt spid="225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8" dur="3000"/>
                                        <p:tgtEl>
                                          <p:spTgt spid="225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3000"/>
                            </p:stCondLst>
                            <p:childTnLst>
                              <p:par>
                                <p:cTn id="3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3000"/>
                                        <p:tgtEl>
                                          <p:spTgt spid="225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5" dur="3000"/>
                                        <p:tgtEl>
                                          <p:spTgt spid="225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532" grpId="0" animBg="1"/>
      <p:bldP spid="22533" grpId="0" animBg="1"/>
      <p:bldP spid="22534" grpId="0" animBg="1"/>
      <p:bldP spid="22535" grpId="0" animBg="1"/>
      <p:bldP spid="7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val 4"/>
          <p:cNvSpPr>
            <a:spLocks noChangeArrowheads="1"/>
          </p:cNvSpPr>
          <p:nvPr/>
        </p:nvSpPr>
        <p:spPr bwMode="auto">
          <a:xfrm>
            <a:off x="6019800" y="3886200"/>
            <a:ext cx="2590800" cy="12954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5" name="Line 5"/>
          <p:cNvSpPr>
            <a:spLocks noChangeShapeType="1"/>
          </p:cNvSpPr>
          <p:nvPr/>
        </p:nvSpPr>
        <p:spPr bwMode="auto">
          <a:xfrm flipH="1">
            <a:off x="6019800" y="2667000"/>
            <a:ext cx="685800" cy="17526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6" name="Line 6"/>
          <p:cNvSpPr>
            <a:spLocks noChangeShapeType="1"/>
          </p:cNvSpPr>
          <p:nvPr/>
        </p:nvSpPr>
        <p:spPr bwMode="auto">
          <a:xfrm>
            <a:off x="7924800" y="2590800"/>
            <a:ext cx="685800" cy="1905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7" name="Oval 7"/>
          <p:cNvSpPr>
            <a:spLocks noChangeArrowheads="1"/>
          </p:cNvSpPr>
          <p:nvPr/>
        </p:nvSpPr>
        <p:spPr bwMode="auto">
          <a:xfrm>
            <a:off x="6705600" y="2362200"/>
            <a:ext cx="1219200" cy="533400"/>
          </a:xfrm>
          <a:prstGeom prst="ellipse">
            <a:avLst/>
          </a:prstGeom>
          <a:solidFill>
            <a:schemeClr val="tx1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8" name="Rectangle 2"/>
          <p:cNvSpPr txBox="1">
            <a:spLocks noChangeArrowheads="1"/>
          </p:cNvSpPr>
          <p:nvPr/>
        </p:nvSpPr>
        <p:spPr bwMode="auto">
          <a:xfrm>
            <a:off x="152400" y="228600"/>
            <a:ext cx="5105400" cy="83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kern="0" dirty="0">
                <a:solidFill>
                  <a:srgbClr val="000000"/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Круги называются </a:t>
            </a:r>
            <a:r>
              <a:rPr lang="ru-RU" sz="2400" u="sng" kern="0" dirty="0">
                <a:solidFill>
                  <a:srgbClr val="000000"/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основаниями усеченного конуса</a:t>
            </a:r>
            <a:r>
              <a:rPr lang="ru-RU" sz="2400" kern="0" dirty="0">
                <a:solidFill>
                  <a:srgbClr val="000000"/>
                </a:solidFill>
                <a:latin typeface="Times New Roman" pitchFamily="18" charset="0"/>
                <a:ea typeface="+mj-ea"/>
                <a:cs typeface="Times New Roman" pitchFamily="18" charset="0"/>
              </a:rPr>
              <a:t>, </a:t>
            </a:r>
            <a:br>
              <a:rPr lang="en-US" sz="2400" kern="0" dirty="0">
                <a:solidFill>
                  <a:srgbClr val="000000"/>
                </a:solidFill>
                <a:latin typeface="Times New Roman" pitchFamily="18" charset="0"/>
                <a:ea typeface="+mj-ea"/>
                <a:cs typeface="Times New Roman" pitchFamily="18" charset="0"/>
              </a:rPr>
            </a:br>
            <a:endParaRPr lang="ru-RU" sz="2400" kern="0" dirty="0">
              <a:solidFill>
                <a:srgbClr val="000000"/>
              </a:solidFill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sp>
        <p:nvSpPr>
          <p:cNvPr id="9" name="Rectangle 13"/>
          <p:cNvSpPr>
            <a:spLocks noChangeArrowheads="1"/>
          </p:cNvSpPr>
          <p:nvPr/>
        </p:nvSpPr>
        <p:spPr bwMode="auto">
          <a:xfrm>
            <a:off x="304800" y="963118"/>
            <a:ext cx="55626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а отрезки, соединяющие соответствующие точки окружностей кругов, - 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образующими (</a:t>
            </a:r>
            <a:r>
              <a:rPr lang="en-US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L)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усеченного конуса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10" name="Rectangle 14"/>
          <p:cNvSpPr>
            <a:spLocks noChangeArrowheads="1"/>
          </p:cNvSpPr>
          <p:nvPr/>
        </p:nvSpPr>
        <p:spPr bwMode="auto">
          <a:xfrm>
            <a:off x="4572000" y="5372100"/>
            <a:ext cx="50292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 algn="ctr">
              <a:defRPr/>
            </a:pP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 </a:t>
            </a:r>
            <a:r>
              <a:rPr lang="en-US" sz="2400" baseline="-250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</a:t>
            </a:r>
            <a:r>
              <a:rPr lang="en-US" sz="2400" baseline="-250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– 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радиусы оснований усеченного конуса</a:t>
            </a:r>
          </a:p>
        </p:txBody>
      </p:sp>
      <p:sp>
        <p:nvSpPr>
          <p:cNvPr id="11" name="Rectangle 15"/>
          <p:cNvSpPr>
            <a:spLocks noChangeArrowheads="1"/>
          </p:cNvSpPr>
          <p:nvPr/>
        </p:nvSpPr>
        <p:spPr bwMode="auto">
          <a:xfrm>
            <a:off x="76200" y="2375706"/>
            <a:ext cx="5181600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Высотой </a:t>
            </a:r>
            <a:r>
              <a:rPr lang="en-US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(H) 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усеченного конуса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называется расстояние между плоскостями его оснований. </a:t>
            </a:r>
          </a:p>
        </p:txBody>
      </p:sp>
      <p:sp>
        <p:nvSpPr>
          <p:cNvPr id="12" name="Rectangle 16"/>
          <p:cNvSpPr>
            <a:spLocks noChangeArrowheads="1"/>
          </p:cNvSpPr>
          <p:nvPr/>
        </p:nvSpPr>
        <p:spPr bwMode="auto">
          <a:xfrm>
            <a:off x="413479" y="3771900"/>
            <a:ext cx="5029200" cy="1295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Осью усеченного конуса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называется прямая, проходящая через центры оснований.</a:t>
            </a:r>
          </a:p>
        </p:txBody>
      </p:sp>
      <p:cxnSp>
        <p:nvCxnSpPr>
          <p:cNvPr id="19" name="Прямая соединительная линия 18"/>
          <p:cNvCxnSpPr>
            <a:cxnSpLocks noChangeShapeType="1"/>
            <a:stCxn id="6" idx="1"/>
          </p:cNvCxnSpPr>
          <p:nvPr/>
        </p:nvCxnSpPr>
        <p:spPr bwMode="auto">
          <a:xfrm rot="16200000" flipV="1">
            <a:off x="7962900" y="3848101"/>
            <a:ext cx="3175" cy="1295400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cxnSp>
        <p:nvCxnSpPr>
          <p:cNvPr id="21" name="Прямая соединительная линия 20"/>
          <p:cNvCxnSpPr>
            <a:cxnSpLocks noChangeShapeType="1"/>
            <a:stCxn id="7" idx="6"/>
          </p:cNvCxnSpPr>
          <p:nvPr/>
        </p:nvCxnSpPr>
        <p:spPr bwMode="auto">
          <a:xfrm flipH="1" flipV="1">
            <a:off x="7315200" y="2590800"/>
            <a:ext cx="609600" cy="38100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cxnSp>
        <p:nvCxnSpPr>
          <p:cNvPr id="25" name="Прямая соединительная линия 24"/>
          <p:cNvCxnSpPr>
            <a:cxnSpLocks noChangeShapeType="1"/>
          </p:cNvCxnSpPr>
          <p:nvPr/>
        </p:nvCxnSpPr>
        <p:spPr bwMode="auto">
          <a:xfrm rot="5400000" flipH="1" flipV="1">
            <a:off x="6363494" y="3542506"/>
            <a:ext cx="1905000" cy="1588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sp>
        <p:nvSpPr>
          <p:cNvPr id="29" name="TextBox 28"/>
          <p:cNvSpPr txBox="1">
            <a:spLocks noChangeArrowheads="1"/>
          </p:cNvSpPr>
          <p:nvPr/>
        </p:nvSpPr>
        <p:spPr bwMode="auto">
          <a:xfrm>
            <a:off x="7467600" y="4572000"/>
            <a:ext cx="533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>
                <a:solidFill>
                  <a:srgbClr val="000000"/>
                </a:solidFill>
              </a:rPr>
              <a:t>R</a:t>
            </a:r>
            <a:r>
              <a:rPr lang="en-US" baseline="-25000">
                <a:solidFill>
                  <a:srgbClr val="000000"/>
                </a:solidFill>
              </a:rPr>
              <a:t>1</a:t>
            </a:r>
            <a:endParaRPr lang="ru-RU">
              <a:solidFill>
                <a:srgbClr val="000000"/>
              </a:solidFill>
            </a:endParaRPr>
          </a:p>
        </p:txBody>
      </p:sp>
      <p:sp>
        <p:nvSpPr>
          <p:cNvPr id="31" name="TextBox 30"/>
          <p:cNvSpPr txBox="1">
            <a:spLocks noChangeArrowheads="1"/>
          </p:cNvSpPr>
          <p:nvPr/>
        </p:nvSpPr>
        <p:spPr bwMode="auto">
          <a:xfrm>
            <a:off x="7239000" y="2133600"/>
            <a:ext cx="533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>
                <a:solidFill>
                  <a:srgbClr val="000000"/>
                </a:solidFill>
              </a:rPr>
              <a:t>R</a:t>
            </a:r>
            <a:r>
              <a:rPr lang="en-US" baseline="-25000">
                <a:solidFill>
                  <a:srgbClr val="000000"/>
                </a:solidFill>
              </a:rPr>
              <a:t>2</a:t>
            </a:r>
            <a:endParaRPr lang="ru-RU">
              <a:solidFill>
                <a:srgbClr val="000000"/>
              </a:solidFill>
            </a:endParaRPr>
          </a:p>
        </p:txBody>
      </p:sp>
      <p:sp>
        <p:nvSpPr>
          <p:cNvPr id="33" name="TextBox 32"/>
          <p:cNvSpPr txBox="1">
            <a:spLocks noChangeArrowheads="1"/>
          </p:cNvSpPr>
          <p:nvPr/>
        </p:nvSpPr>
        <p:spPr bwMode="auto">
          <a:xfrm>
            <a:off x="6858000" y="32766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>
                <a:solidFill>
                  <a:srgbClr val="000000"/>
                </a:solidFill>
              </a:rPr>
              <a:t>H</a:t>
            </a:r>
            <a:endParaRPr lang="ru-RU">
              <a:solidFill>
                <a:srgbClr val="000000"/>
              </a:solidFill>
            </a:endParaRPr>
          </a:p>
        </p:txBody>
      </p:sp>
      <p:sp>
        <p:nvSpPr>
          <p:cNvPr id="34" name="TextBox 33"/>
          <p:cNvSpPr txBox="1">
            <a:spLocks noChangeArrowheads="1"/>
          </p:cNvSpPr>
          <p:nvPr/>
        </p:nvSpPr>
        <p:spPr bwMode="auto">
          <a:xfrm>
            <a:off x="8229600" y="3048000"/>
            <a:ext cx="533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>
                <a:solidFill>
                  <a:srgbClr val="000000"/>
                </a:solidFill>
              </a:rPr>
              <a:t>L</a:t>
            </a:r>
            <a:endParaRPr lang="ru-RU">
              <a:solidFill>
                <a:srgbClr val="000000"/>
              </a:solidFill>
            </a:endParaRPr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2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6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30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4" dur="3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3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6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8" dur="3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1" dur="3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4" dur="2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7" dur="2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2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2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6" dur="30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9" dur="2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4" dur="20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2000" fill="hold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6" grpId="0" animBg="1"/>
      <p:bldP spid="7" grpId="0" animBg="1"/>
      <p:bldP spid="8" grpId="0"/>
      <p:bldP spid="29" grpId="0"/>
      <p:bldP spid="31" grpId="0"/>
      <p:bldP spid="33" grpId="0"/>
      <p:bldP spid="34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2"/>
          <p:cNvSpPr txBox="1">
            <a:spLocks noChangeArrowheads="1"/>
          </p:cNvSpPr>
          <p:nvPr/>
        </p:nvSpPr>
        <p:spPr bwMode="auto">
          <a:xfrm>
            <a:off x="1753225" y="1409700"/>
            <a:ext cx="4442463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1" compatLnSpc="1">
            <a:prstTxWarp prst="textNoShape">
              <a:avLst/>
            </a:prstTxWarp>
          </a:bodyPr>
          <a:lstStyle/>
          <a:p>
            <a:pPr marL="0" marR="0" lvl="0" indent="0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Осевое сечение, сечение которое проходит через ось конуса</a:t>
            </a:r>
          </a:p>
        </p:txBody>
      </p:sp>
      <p:sp>
        <p:nvSpPr>
          <p:cNvPr id="10" name="Oval 20"/>
          <p:cNvSpPr>
            <a:spLocks noChangeArrowheads="1"/>
          </p:cNvSpPr>
          <p:nvPr/>
        </p:nvSpPr>
        <p:spPr bwMode="auto">
          <a:xfrm>
            <a:off x="5791200" y="3352800"/>
            <a:ext cx="1981200" cy="6858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1" name="Line 21"/>
          <p:cNvSpPr>
            <a:spLocks noChangeShapeType="1"/>
          </p:cNvSpPr>
          <p:nvPr/>
        </p:nvSpPr>
        <p:spPr bwMode="auto">
          <a:xfrm flipH="1">
            <a:off x="5791200" y="2438400"/>
            <a:ext cx="533400" cy="12192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2" name="Line 22"/>
          <p:cNvSpPr>
            <a:spLocks noChangeShapeType="1"/>
          </p:cNvSpPr>
          <p:nvPr/>
        </p:nvSpPr>
        <p:spPr bwMode="auto">
          <a:xfrm>
            <a:off x="7239000" y="2438400"/>
            <a:ext cx="533400" cy="1295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3" name="Line 24"/>
          <p:cNvSpPr>
            <a:spLocks noChangeShapeType="1"/>
          </p:cNvSpPr>
          <p:nvPr/>
        </p:nvSpPr>
        <p:spPr bwMode="auto">
          <a:xfrm flipH="1">
            <a:off x="6096000" y="2514600"/>
            <a:ext cx="304800" cy="14478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4" name="Line 25"/>
          <p:cNvSpPr>
            <a:spLocks noChangeShapeType="1"/>
          </p:cNvSpPr>
          <p:nvPr/>
        </p:nvSpPr>
        <p:spPr bwMode="auto">
          <a:xfrm>
            <a:off x="7010400" y="2286000"/>
            <a:ext cx="304800" cy="11430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5" name="Line 23"/>
          <p:cNvSpPr>
            <a:spLocks noChangeShapeType="1"/>
          </p:cNvSpPr>
          <p:nvPr/>
        </p:nvSpPr>
        <p:spPr bwMode="auto">
          <a:xfrm flipV="1">
            <a:off x="6096000" y="3429000"/>
            <a:ext cx="1219200" cy="533400"/>
          </a:xfrm>
          <a:prstGeom prst="line">
            <a:avLst/>
          </a:prstGeom>
          <a:noFill/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6" name="Line 26"/>
          <p:cNvSpPr>
            <a:spLocks noChangeShapeType="1"/>
          </p:cNvSpPr>
          <p:nvPr/>
        </p:nvSpPr>
        <p:spPr bwMode="auto">
          <a:xfrm>
            <a:off x="6781800" y="1219200"/>
            <a:ext cx="45719" cy="3048000"/>
          </a:xfrm>
          <a:prstGeom prst="line">
            <a:avLst/>
          </a:prstGeom>
          <a:noFill/>
          <a:ln w="9525">
            <a:solidFill>
              <a:srgbClr val="000000"/>
            </a:solidFill>
            <a:prstDash val="lgDashDot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7" name="Rectangle 13"/>
          <p:cNvSpPr>
            <a:spLocks noChangeArrowheads="1"/>
          </p:cNvSpPr>
          <p:nvPr/>
        </p:nvSpPr>
        <p:spPr bwMode="auto">
          <a:xfrm>
            <a:off x="3505200" y="5548859"/>
            <a:ext cx="49530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Сечение конуса плоскостью, параллельной плоскости основания конуса</a:t>
            </a:r>
          </a:p>
        </p:txBody>
      </p:sp>
      <p:sp>
        <p:nvSpPr>
          <p:cNvPr id="18" name="Oval 14"/>
          <p:cNvSpPr>
            <a:spLocks noChangeArrowheads="1"/>
          </p:cNvSpPr>
          <p:nvPr/>
        </p:nvSpPr>
        <p:spPr bwMode="auto">
          <a:xfrm>
            <a:off x="533400" y="5943600"/>
            <a:ext cx="2514600" cy="914400"/>
          </a:xfrm>
          <a:prstGeom prst="ellipse">
            <a:avLst/>
          </a:prstGeom>
          <a:solidFill>
            <a:schemeClr val="tx1"/>
          </a:solidFill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9" name="Line 15"/>
          <p:cNvSpPr>
            <a:spLocks noChangeShapeType="1"/>
          </p:cNvSpPr>
          <p:nvPr/>
        </p:nvSpPr>
        <p:spPr bwMode="auto">
          <a:xfrm flipH="1">
            <a:off x="533400" y="4495800"/>
            <a:ext cx="914400" cy="1905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1" name="Line 16"/>
          <p:cNvSpPr>
            <a:spLocks noChangeShapeType="1"/>
          </p:cNvSpPr>
          <p:nvPr/>
        </p:nvSpPr>
        <p:spPr bwMode="auto">
          <a:xfrm>
            <a:off x="2209800" y="4495800"/>
            <a:ext cx="838200" cy="18288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2" name="AutoShape 22"/>
          <p:cNvSpPr>
            <a:spLocks noChangeArrowheads="1"/>
          </p:cNvSpPr>
          <p:nvPr/>
        </p:nvSpPr>
        <p:spPr bwMode="auto">
          <a:xfrm>
            <a:off x="152400" y="4953000"/>
            <a:ext cx="3581400" cy="381000"/>
          </a:xfrm>
          <a:prstGeom prst="parallelogram">
            <a:avLst>
              <a:gd name="adj" fmla="val 76923"/>
            </a:avLst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3" name="Oval 20"/>
          <p:cNvSpPr>
            <a:spLocks noChangeArrowheads="1"/>
          </p:cNvSpPr>
          <p:nvPr/>
        </p:nvSpPr>
        <p:spPr bwMode="auto">
          <a:xfrm>
            <a:off x="1143000" y="4953000"/>
            <a:ext cx="1371600" cy="381000"/>
          </a:xfrm>
          <a:prstGeom prst="ellipse">
            <a:avLst/>
          </a:prstGeom>
          <a:solidFill>
            <a:schemeClr val="tx1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4" name="Rectangle 38"/>
          <p:cNvSpPr txBox="1">
            <a:spLocks noChangeArrowheads="1"/>
          </p:cNvSpPr>
          <p:nvPr/>
        </p:nvSpPr>
        <p:spPr bwMode="auto">
          <a:xfrm>
            <a:off x="1371600" y="152400"/>
            <a:ext cx="7086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algn="ctr">
              <a:spcBef>
                <a:spcPct val="20000"/>
              </a:spcBef>
              <a:buClr>
                <a:schemeClr val="hlink"/>
              </a:buClr>
              <a:buSzPct val="60000"/>
              <a:defRPr/>
            </a:pPr>
            <a:r>
              <a:rPr lang="ru-RU" sz="4000" b="1" kern="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Сечения  усеченного конуса</a:t>
            </a:r>
          </a:p>
        </p:txBody>
      </p:sp>
      <p:sp>
        <p:nvSpPr>
          <p:cNvPr id="25" name="Oval 20"/>
          <p:cNvSpPr>
            <a:spLocks noChangeArrowheads="1"/>
          </p:cNvSpPr>
          <p:nvPr/>
        </p:nvSpPr>
        <p:spPr bwMode="auto">
          <a:xfrm>
            <a:off x="6324600" y="2286000"/>
            <a:ext cx="914400" cy="304800"/>
          </a:xfrm>
          <a:prstGeom prst="ellipse">
            <a:avLst/>
          </a:prstGeom>
          <a:solidFill>
            <a:schemeClr val="tx1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6" name="Line 24"/>
          <p:cNvSpPr>
            <a:spLocks noChangeShapeType="1"/>
          </p:cNvSpPr>
          <p:nvPr/>
        </p:nvSpPr>
        <p:spPr bwMode="auto">
          <a:xfrm flipH="1">
            <a:off x="6400800" y="2286000"/>
            <a:ext cx="609600" cy="228600"/>
          </a:xfrm>
          <a:prstGeom prst="line">
            <a:avLst/>
          </a:prstGeom>
          <a:noFill/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7" name="Oval 20"/>
          <p:cNvSpPr>
            <a:spLocks noChangeArrowheads="1"/>
          </p:cNvSpPr>
          <p:nvPr/>
        </p:nvSpPr>
        <p:spPr bwMode="auto">
          <a:xfrm>
            <a:off x="1447800" y="4343400"/>
            <a:ext cx="762000" cy="228600"/>
          </a:xfrm>
          <a:prstGeom prst="ellipse">
            <a:avLst/>
          </a:prstGeom>
          <a:solidFill>
            <a:schemeClr val="tx1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10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" dur="2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5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3000"/>
                            </p:stCondLst>
                            <p:childTnLst>
                              <p:par>
                                <p:cTn id="34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6" dur="1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7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2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2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2000"/>
                            </p:stCondLst>
                            <p:childTnLst>
                              <p:par>
                                <p:cTn id="5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2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5" dur="2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8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1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2" fill="hold">
                            <p:stCondLst>
                              <p:cond delay="4000"/>
                            </p:stCondLst>
                            <p:childTnLst>
                              <p:par>
                                <p:cTn id="63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5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8" dur="2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 animBg="1"/>
      <p:bldP spid="11" grpId="0" animBg="1"/>
      <p:bldP spid="12" grpId="0" animBg="1"/>
      <p:bldP spid="13" grpId="0" animBg="1"/>
      <p:bldP spid="14" grpId="0" animBg="1"/>
      <p:bldP spid="15" grpId="0" animBg="1"/>
      <p:bldP spid="16" grpId="0" animBg="1"/>
      <p:bldP spid="18" grpId="0" animBg="1"/>
      <p:bldP spid="19" grpId="0" animBg="1"/>
      <p:bldP spid="21" grpId="0" animBg="1"/>
      <p:bldP spid="22" grpId="0" animBg="1"/>
      <p:bldP spid="23" grpId="0" animBg="1"/>
      <p:bldP spid="24" grpId="0" build="allAtOnce"/>
      <p:bldP spid="25" grpId="0" animBg="1"/>
      <p:bldP spid="26" grpId="0" animBg="1"/>
      <p:bldP spid="27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6" name="Rectangle 4"/>
          <p:cNvSpPr>
            <a:spLocks noChangeArrowheads="1"/>
          </p:cNvSpPr>
          <p:nvPr/>
        </p:nvSpPr>
        <p:spPr bwMode="auto">
          <a:xfrm>
            <a:off x="457200" y="0"/>
            <a:ext cx="8229600" cy="7889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 algn="ctr">
              <a:defRPr/>
            </a:pPr>
            <a:r>
              <a:rPr lang="ru-RU" sz="40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Основные формулы:</a:t>
            </a:r>
          </a:p>
        </p:txBody>
      </p:sp>
      <p:sp>
        <p:nvSpPr>
          <p:cNvPr id="23557" name="Rectangle 5"/>
          <p:cNvSpPr>
            <a:spLocks noChangeArrowheads="1"/>
          </p:cNvSpPr>
          <p:nvPr/>
        </p:nvSpPr>
        <p:spPr bwMode="auto">
          <a:xfrm>
            <a:off x="525905" y="4864458"/>
            <a:ext cx="8686800" cy="38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4 Площадь полной поверхности усеченного конуса</a:t>
            </a:r>
          </a:p>
        </p:txBody>
      </p:sp>
      <p:graphicFrame>
        <p:nvGraphicFramePr>
          <p:cNvPr id="2050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08815228"/>
              </p:ext>
            </p:extLst>
          </p:nvPr>
        </p:nvGraphicFramePr>
        <p:xfrm>
          <a:off x="2133600" y="1279160"/>
          <a:ext cx="4781862" cy="838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34" name="Формула" r:id="rId3" imgW="1688760" imgH="393480" progId="Equation.3">
                  <p:embed/>
                </p:oleObj>
              </mc:Choice>
              <mc:Fallback>
                <p:oleObj name="Формула" r:id="rId3" imgW="1688760" imgH="393480" progId="Equation.3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33600" y="1279160"/>
                        <a:ext cx="4781862" cy="8382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051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37839862"/>
              </p:ext>
            </p:extLst>
          </p:nvPr>
        </p:nvGraphicFramePr>
        <p:xfrm>
          <a:off x="2133600" y="5372100"/>
          <a:ext cx="4344785" cy="609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35" name="Формула" r:id="rId5" imgW="1549080" imgH="228600" progId="Equation.3">
                  <p:embed/>
                </p:oleObj>
              </mc:Choice>
              <mc:Fallback>
                <p:oleObj name="Формула" r:id="rId5" imgW="1549080" imgH="228600" progId="Equation.3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133600" y="5372100"/>
                        <a:ext cx="4344785" cy="609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4104" name="Rectangle 9"/>
          <p:cNvSpPr>
            <a:spLocks noChangeArrowheads="1"/>
          </p:cNvSpPr>
          <p:nvPr/>
        </p:nvSpPr>
        <p:spPr bwMode="auto">
          <a:xfrm>
            <a:off x="0" y="33194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ru-RU"/>
          </a:p>
        </p:txBody>
      </p:sp>
      <p:graphicFrame>
        <p:nvGraphicFramePr>
          <p:cNvPr id="2052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24444481"/>
              </p:ext>
            </p:extLst>
          </p:nvPr>
        </p:nvGraphicFramePr>
        <p:xfrm>
          <a:off x="2076138" y="2730004"/>
          <a:ext cx="2819400" cy="4762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36" name="Формула" r:id="rId7" imgW="1028254" imgH="215806" progId="Equation.3">
                  <p:embed/>
                </p:oleObj>
              </mc:Choice>
              <mc:Fallback>
                <p:oleObj name="Формула" r:id="rId7" imgW="1028254" imgH="215806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76138" y="2730004"/>
                        <a:ext cx="2819400" cy="4762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Rectangle 5"/>
          <p:cNvSpPr>
            <a:spLocks noChangeArrowheads="1"/>
          </p:cNvSpPr>
          <p:nvPr/>
        </p:nvSpPr>
        <p:spPr bwMode="auto">
          <a:xfrm>
            <a:off x="533400" y="838200"/>
            <a:ext cx="82296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1. Объем усеченного конуса равен</a:t>
            </a:r>
          </a:p>
        </p:txBody>
      </p:sp>
      <p:sp>
        <p:nvSpPr>
          <p:cNvPr id="12" name="Rectangle 5"/>
          <p:cNvSpPr>
            <a:spLocks noChangeArrowheads="1"/>
          </p:cNvSpPr>
          <p:nvPr/>
        </p:nvSpPr>
        <p:spPr bwMode="auto">
          <a:xfrm>
            <a:off x="533400" y="2209800"/>
            <a:ext cx="8229600" cy="53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2. Площадь боковой поверхности усеченного конуса</a:t>
            </a:r>
          </a:p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endParaRPr lang="ru-RU" sz="2000" dirty="0">
              <a:solidFill>
                <a:srgbClr val="000000"/>
              </a:solidFill>
            </a:endParaRPr>
          </a:p>
        </p:txBody>
      </p:sp>
      <p:sp>
        <p:nvSpPr>
          <p:cNvPr id="13" name="Rectangle 5"/>
          <p:cNvSpPr>
            <a:spLocks noChangeArrowheads="1"/>
          </p:cNvSpPr>
          <p:nvPr/>
        </p:nvSpPr>
        <p:spPr bwMode="auto">
          <a:xfrm>
            <a:off x="560882" y="6172200"/>
            <a:ext cx="8229600" cy="38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где, радиусы оснований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</a:t>
            </a:r>
            <a:r>
              <a:rPr lang="ru-RU" sz="2400" baseline="-250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1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и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</a:t>
            </a:r>
            <a:r>
              <a:rPr lang="ru-RU" sz="2400" baseline="-250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2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, образующая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L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, высота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H</a:t>
            </a:r>
            <a:endParaRPr lang="ru-RU" sz="2400" dirty="0">
              <a:solidFill>
                <a:srgbClr val="0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4" name="Rectangle 5"/>
          <p:cNvSpPr>
            <a:spLocks noChangeArrowheads="1"/>
          </p:cNvSpPr>
          <p:nvPr/>
        </p:nvSpPr>
        <p:spPr bwMode="auto">
          <a:xfrm>
            <a:off x="582118" y="3370996"/>
            <a:ext cx="8433216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3 Для вычисления площади оснований  используется формула площади круга</a:t>
            </a:r>
          </a:p>
        </p:txBody>
      </p:sp>
      <p:graphicFrame>
        <p:nvGraphicFramePr>
          <p:cNvPr id="2053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15618073"/>
              </p:ext>
            </p:extLst>
          </p:nvPr>
        </p:nvGraphicFramePr>
        <p:xfrm>
          <a:off x="2076138" y="4276410"/>
          <a:ext cx="1484174" cy="50623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37" name="Формула" r:id="rId9" imgW="520560" imgH="203040" progId="Equation.3">
                  <p:embed/>
                </p:oleObj>
              </mc:Choice>
              <mc:Fallback>
                <p:oleObj name="Формула" r:id="rId9" imgW="520560" imgH="203040" progId="Equation.3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076138" y="4276410"/>
                        <a:ext cx="1484174" cy="506230"/>
                      </a:xfrm>
                      <a:prstGeom prst="rect">
                        <a:avLst/>
                      </a:prstGeom>
                      <a:noFill/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355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35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35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500"/>
                            </p:stCondLst>
                            <p:childTnLst>
                              <p:par>
                                <p:cTn id="11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3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30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3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205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2000"/>
                                        <p:tgtEl>
                                          <p:spTgt spid="20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20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2000"/>
                                        <p:tgtEl>
                                          <p:spTgt spid="20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2" dur="2000" fill="hold"/>
                                        <p:tgtEl>
                                          <p:spTgt spid="235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2000" fill="hold"/>
                                        <p:tgtEl>
                                          <p:spTgt spid="235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3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30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0" dur="30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3000"/>
                            </p:stCondLst>
                            <p:childTnLst>
                              <p:par>
                                <p:cTn id="62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56" grpId="0"/>
      <p:bldP spid="23557" grpId="0"/>
      <p:bldP spid="11" grpId="0"/>
      <p:bldP spid="12" grpId="0"/>
      <p:bldP spid="13" grpId="0"/>
      <p:bldP spid="14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80" name="WordArt 4"/>
          <p:cNvSpPr>
            <a:spLocks noChangeArrowheads="1" noChangeShapeType="1" noTextEdit="1"/>
          </p:cNvSpPr>
          <p:nvPr/>
        </p:nvSpPr>
        <p:spPr bwMode="auto">
          <a:xfrm>
            <a:off x="2209800" y="571500"/>
            <a:ext cx="3810000" cy="990600"/>
          </a:xfrm>
          <a:prstGeom prst="rect">
            <a:avLst/>
          </a:prstGeom>
          <a:ln>
            <a:solidFill>
              <a:schemeClr val="dk1">
                <a:shade val="50000"/>
              </a:schemeClr>
            </a:solidFill>
          </a:ln>
        </p:spPr>
        <p:txBody>
          <a:bodyPr wrap="none" fromWordArt="1">
            <a:prstTxWarp prst="textTriangle">
              <a:avLst>
                <a:gd name="adj" fmla="val 50000"/>
              </a:avLst>
            </a:prstTxWarp>
            <a:scene3d>
              <a:camera prst="legacyObliqueTopLeft"/>
              <a:lightRig rig="legacyNormal3" dir="r"/>
            </a:scene3d>
            <a:sp3d extrusionH="201600" prstMaterial="legacyMatte">
              <a:extrusionClr>
                <a:srgbClr val="0066CC"/>
              </a:extrusionClr>
            </a:sp3d>
          </a:bodyPr>
          <a:lstStyle/>
          <a:p>
            <a:pPr algn="ctr"/>
            <a:r>
              <a:rPr lang="ru-RU" sz="3600" kern="10" dirty="0">
                <a:ln w="9525">
                  <a:round/>
                  <a:headEnd/>
                  <a:tailEnd/>
                </a:ln>
                <a:gradFill rotWithShape="1">
                  <a:gsLst>
                    <a:gs pos="0">
                      <a:srgbClr val="FFFFCC"/>
                    </a:gs>
                    <a:gs pos="100000">
                      <a:srgbClr val="FF9999"/>
                    </a:gs>
                  </a:gsLst>
                  <a:lin ang="5400000" scaled="1"/>
                </a:gradFill>
                <a:latin typeface="Times New Roman"/>
                <a:cs typeface="Times New Roman"/>
              </a:rPr>
              <a:t>Ш а р</a:t>
            </a:r>
          </a:p>
        </p:txBody>
      </p:sp>
      <p:sp>
        <p:nvSpPr>
          <p:cNvPr id="24581" name="Rectangle 5"/>
          <p:cNvSpPr>
            <a:spLocks noGrp="1" noChangeArrowheads="1"/>
          </p:cNvSpPr>
          <p:nvPr>
            <p:ph idx="4294967295"/>
          </p:nvPr>
        </p:nvSpPr>
        <p:spPr>
          <a:xfrm>
            <a:off x="0" y="2133600"/>
            <a:ext cx="8991600" cy="1371600"/>
          </a:xfrm>
        </p:spPr>
        <p:txBody>
          <a:bodyPr/>
          <a:lstStyle/>
          <a:p>
            <a:pPr indent="0" algn="just" eaLnBrk="1" hangingPunct="1">
              <a:lnSpc>
                <a:spcPct val="80000"/>
              </a:lnSpc>
              <a:buFont typeface="Wingdings" pitchFamily="2" charset="2"/>
              <a:buNone/>
              <a:defRPr/>
            </a:pPr>
            <a:r>
              <a:rPr lang="ru-RU" sz="2400" u="sng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Шаром</a:t>
            </a:r>
            <a:r>
              <a:rPr lang="ru-RU" sz="2400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называется тело, которое состоит из точек пространства, находящихся на расстоянии, не большем данного, от данной точки. Эта точка называется центром шара, а данное расстояние радиусом шара.</a:t>
            </a:r>
          </a:p>
        </p:txBody>
      </p:sp>
      <p:sp>
        <p:nvSpPr>
          <p:cNvPr id="24582" name="Oval 6"/>
          <p:cNvSpPr>
            <a:spLocks noChangeArrowheads="1"/>
          </p:cNvSpPr>
          <p:nvPr/>
        </p:nvSpPr>
        <p:spPr bwMode="auto">
          <a:xfrm>
            <a:off x="2895600" y="3581400"/>
            <a:ext cx="2590800" cy="2514600"/>
          </a:xfrm>
          <a:prstGeom prst="ellips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4583" name="Oval 7"/>
          <p:cNvSpPr>
            <a:spLocks noChangeArrowheads="1"/>
          </p:cNvSpPr>
          <p:nvPr/>
        </p:nvSpPr>
        <p:spPr bwMode="auto">
          <a:xfrm>
            <a:off x="2895600" y="4495800"/>
            <a:ext cx="2590800" cy="685800"/>
          </a:xfrm>
          <a:prstGeom prst="ellipse">
            <a:avLst/>
          </a:prstGeom>
          <a:solidFill>
            <a:schemeClr val="tx1"/>
          </a:solidFill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4584" name="Line 8"/>
          <p:cNvSpPr>
            <a:spLocks noChangeShapeType="1"/>
          </p:cNvSpPr>
          <p:nvPr/>
        </p:nvSpPr>
        <p:spPr bwMode="auto">
          <a:xfrm flipV="1">
            <a:off x="2667000" y="4800600"/>
            <a:ext cx="3048000" cy="0"/>
          </a:xfrm>
          <a:prstGeom prst="line">
            <a:avLst/>
          </a:prstGeom>
          <a:noFill/>
          <a:ln w="9525">
            <a:solidFill>
              <a:srgbClr val="000000"/>
            </a:solidFill>
            <a:prstDash val="lgDashDot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4585" name="AutoShape 9"/>
          <p:cNvSpPr>
            <a:spLocks noChangeArrowheads="1"/>
          </p:cNvSpPr>
          <p:nvPr/>
        </p:nvSpPr>
        <p:spPr bwMode="auto">
          <a:xfrm flipH="1" flipV="1">
            <a:off x="4114800" y="4724400"/>
            <a:ext cx="76200" cy="76200"/>
          </a:xfrm>
          <a:prstGeom prst="flowChartConnector">
            <a:avLst/>
          </a:prstGeom>
          <a:solidFill>
            <a:srgbClr val="0000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9464" name="TextBox 7"/>
          <p:cNvSpPr txBox="1">
            <a:spLocks noChangeArrowheads="1"/>
          </p:cNvSpPr>
          <p:nvPr/>
        </p:nvSpPr>
        <p:spPr bwMode="auto">
          <a:xfrm>
            <a:off x="4038600" y="4495800"/>
            <a:ext cx="304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>
                <a:solidFill>
                  <a:srgbClr val="000000"/>
                </a:solidFill>
              </a:rPr>
              <a:t>О</a:t>
            </a:r>
          </a:p>
        </p:txBody>
      </p:sp>
      <p:cxnSp>
        <p:nvCxnSpPr>
          <p:cNvPr id="19465" name="Прямая соединительная линия 9"/>
          <p:cNvCxnSpPr>
            <a:cxnSpLocks noChangeShapeType="1"/>
          </p:cNvCxnSpPr>
          <p:nvPr/>
        </p:nvCxnSpPr>
        <p:spPr bwMode="auto">
          <a:xfrm rot="5400000">
            <a:off x="3276600" y="5105400"/>
            <a:ext cx="1143000" cy="533400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sp>
        <p:nvSpPr>
          <p:cNvPr id="19466" name="TextBox 16"/>
          <p:cNvSpPr txBox="1">
            <a:spLocks noChangeArrowheads="1"/>
          </p:cNvSpPr>
          <p:nvPr/>
        </p:nvSpPr>
        <p:spPr bwMode="auto">
          <a:xfrm>
            <a:off x="3962400" y="5334000"/>
            <a:ext cx="304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/>
              <a:t>R</a:t>
            </a:r>
            <a:endParaRPr lang="ru-RU"/>
          </a:p>
        </p:txBody>
      </p:sp>
      <p:pic>
        <p:nvPicPr>
          <p:cNvPr id="33796" name="Picture 4" descr="http://magazine.myfit.su/wp-content/uploads/2017/04/Domashnie-Rafaello-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19800" y="4572000"/>
            <a:ext cx="2808907" cy="2109788"/>
          </a:xfrm>
          <a:prstGeom prst="rect">
            <a:avLst/>
          </a:prstGeom>
          <a:noFill/>
        </p:spPr>
      </p:pic>
      <p:pic>
        <p:nvPicPr>
          <p:cNvPr id="33798" name="Picture 6" descr="http://evrikak.ru/wp-content/uploads/2015/12/front-img_kak-narisovat-globus-uroven-slozhnosti-sredniy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50000"/>
                    </a14:imgEffect>
                    <a14:imgEffect>
                      <a14:saturation sat="400000"/>
                    </a14:imgEffect>
                  </a14:imgLayer>
                </a14:imgProps>
              </a:ext>
            </a:extLst>
          </a:blip>
          <a:srcRect/>
          <a:stretch>
            <a:fillRect/>
          </a:stretch>
        </p:blipFill>
        <p:spPr bwMode="auto">
          <a:xfrm>
            <a:off x="222067" y="5105401"/>
            <a:ext cx="2597333" cy="1524000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379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379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35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458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72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458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337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337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3000" fill="hold"/>
                                        <p:tgtEl>
                                          <p:spTgt spid="2458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3000" fill="hold"/>
                                        <p:tgtEl>
                                          <p:spTgt spid="2458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2458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2000" fill="hold"/>
                                        <p:tgtEl>
                                          <p:spTgt spid="2458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2000"/>
                                        <p:tgtEl>
                                          <p:spTgt spid="245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2458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2458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2000"/>
                                        <p:tgtEl>
                                          <p:spTgt spid="245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2458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2000" fill="hold"/>
                                        <p:tgtEl>
                                          <p:spTgt spid="2458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" dur="2000"/>
                                        <p:tgtEl>
                                          <p:spTgt spid="2458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3000" fill="hold"/>
                                        <p:tgtEl>
                                          <p:spTgt spid="2458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3000" fill="hold"/>
                                        <p:tgtEl>
                                          <p:spTgt spid="2458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3000"/>
                                        <p:tgtEl>
                                          <p:spTgt spid="245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3000" fill="hold"/>
                                        <p:tgtEl>
                                          <p:spTgt spid="1946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3000" fill="hold"/>
                                        <p:tgtEl>
                                          <p:spTgt spid="1946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" dur="3000"/>
                                        <p:tgtEl>
                                          <p:spTgt spid="1946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3000"/>
                            </p:stCondLst>
                            <p:childTnLst>
                              <p:par>
                                <p:cTn id="54" presetID="53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6" dur="3000" fill="hold"/>
                                        <p:tgtEl>
                                          <p:spTgt spid="1946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3000" fill="hold"/>
                                        <p:tgtEl>
                                          <p:spTgt spid="1946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8" dur="3000"/>
                                        <p:tgtEl>
                                          <p:spTgt spid="194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" dur="5000" fill="hold"/>
                                        <p:tgtEl>
                                          <p:spTgt spid="1946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0" fill="hold"/>
                                        <p:tgtEl>
                                          <p:spTgt spid="1946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3" dur="5000"/>
                                        <p:tgtEl>
                                          <p:spTgt spid="194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80" grpId="0" animBg="1"/>
      <p:bldP spid="24581" grpId="0" build="p"/>
      <p:bldP spid="24582" grpId="0" animBg="1"/>
      <p:bldP spid="24583" grpId="0" animBg="1"/>
      <p:bldP spid="24584" grpId="0" animBg="1"/>
      <p:bldP spid="24585" grpId="0" animBg="1"/>
      <p:bldP spid="19466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304800" y="228600"/>
            <a:ext cx="5257800" cy="1371600"/>
          </a:xfrm>
        </p:spPr>
        <p:txBody>
          <a:bodyPr anchorCtr="1"/>
          <a:lstStyle/>
          <a:p>
            <a:pPr algn="l" eaLnBrk="1" hangingPunct="1">
              <a:defRPr/>
            </a:pPr>
            <a:r>
              <a:rPr lang="ru-RU" sz="2400" u="sng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Граница шара</a:t>
            </a:r>
            <a:r>
              <a:rPr lang="ru-RU" sz="2400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 называется шаровой поверхностью, или сферой.</a:t>
            </a:r>
          </a:p>
        </p:txBody>
      </p:sp>
      <p:sp>
        <p:nvSpPr>
          <p:cNvPr id="25604" name="Oval 4"/>
          <p:cNvSpPr>
            <a:spLocks noChangeArrowheads="1"/>
          </p:cNvSpPr>
          <p:nvPr/>
        </p:nvSpPr>
        <p:spPr bwMode="auto">
          <a:xfrm>
            <a:off x="5181600" y="2133600"/>
            <a:ext cx="2590800" cy="2514600"/>
          </a:xfrm>
          <a:prstGeom prst="ellips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5605" name="Oval 5"/>
          <p:cNvSpPr>
            <a:spLocks noChangeArrowheads="1"/>
          </p:cNvSpPr>
          <p:nvPr/>
        </p:nvSpPr>
        <p:spPr bwMode="auto">
          <a:xfrm>
            <a:off x="5181600" y="3048000"/>
            <a:ext cx="2590800" cy="685800"/>
          </a:xfrm>
          <a:prstGeom prst="ellipse">
            <a:avLst/>
          </a:prstGeom>
          <a:solidFill>
            <a:srgbClr val="FFFF00"/>
          </a:solidFill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 wrap="none" anchor="ctr"/>
          <a:lstStyle/>
          <a:p>
            <a:pPr algn="ctr"/>
            <a:r>
              <a:rPr lang="ru-RU" sz="1600">
                <a:solidFill>
                  <a:srgbClr val="000000"/>
                </a:solidFill>
              </a:rPr>
              <a:t>    О</a:t>
            </a:r>
          </a:p>
        </p:txBody>
      </p:sp>
      <p:sp>
        <p:nvSpPr>
          <p:cNvPr id="25606" name="Line 6"/>
          <p:cNvSpPr>
            <a:spLocks noChangeShapeType="1"/>
          </p:cNvSpPr>
          <p:nvPr/>
        </p:nvSpPr>
        <p:spPr bwMode="auto">
          <a:xfrm flipV="1">
            <a:off x="4953000" y="3352800"/>
            <a:ext cx="3048000" cy="0"/>
          </a:xfrm>
          <a:prstGeom prst="line">
            <a:avLst/>
          </a:prstGeom>
          <a:noFill/>
          <a:ln w="9525">
            <a:solidFill>
              <a:srgbClr val="000000"/>
            </a:solidFill>
            <a:prstDash val="lgDashDot"/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5607" name="AutoShape 7"/>
          <p:cNvSpPr>
            <a:spLocks noChangeArrowheads="1"/>
          </p:cNvSpPr>
          <p:nvPr/>
        </p:nvSpPr>
        <p:spPr bwMode="auto">
          <a:xfrm flipH="1" flipV="1">
            <a:off x="6400800" y="3276600"/>
            <a:ext cx="76200" cy="76200"/>
          </a:xfrm>
          <a:prstGeom prst="flowChartConnector">
            <a:avLst/>
          </a:prstGeom>
          <a:solidFill>
            <a:srgbClr val="0000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rot="10800000" wrap="none" anchor="ctr"/>
          <a:lstStyle/>
          <a:p>
            <a:pPr algn="ctr"/>
            <a:endParaRPr lang="ru-RU"/>
          </a:p>
        </p:txBody>
      </p:sp>
      <p:sp>
        <p:nvSpPr>
          <p:cNvPr id="25608" name="Rectangle 8"/>
          <p:cNvSpPr>
            <a:spLocks noChangeArrowheads="1"/>
          </p:cNvSpPr>
          <p:nvPr/>
        </p:nvSpPr>
        <p:spPr bwMode="auto">
          <a:xfrm>
            <a:off x="533400" y="1143000"/>
            <a:ext cx="4953000" cy="2362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Отрезок, соединяющий две точки шаровой поверхности и проходящей через центр шара, называется 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диаметром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25609" name="Rectangle 9"/>
          <p:cNvSpPr>
            <a:spLocks noChangeArrowheads="1"/>
          </p:cNvSpPr>
          <p:nvPr/>
        </p:nvSpPr>
        <p:spPr bwMode="auto">
          <a:xfrm>
            <a:off x="457200" y="3048000"/>
            <a:ext cx="4800600" cy="1828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Концы любого диаметра называются </a:t>
            </a:r>
            <a:r>
              <a:rPr lang="ru-RU" sz="2400" u="sng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диаметрально противоположными точками шара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cxnSp>
        <p:nvCxnSpPr>
          <p:cNvPr id="20489" name="Прямая соединительная линия 9"/>
          <p:cNvCxnSpPr>
            <a:cxnSpLocks noChangeShapeType="1"/>
          </p:cNvCxnSpPr>
          <p:nvPr/>
        </p:nvCxnSpPr>
        <p:spPr bwMode="auto">
          <a:xfrm rot="5400000">
            <a:off x="5295900" y="2857500"/>
            <a:ext cx="2286000" cy="990600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sp>
        <p:nvSpPr>
          <p:cNvPr id="20490" name="TextBox 10"/>
          <p:cNvSpPr txBox="1">
            <a:spLocks noChangeArrowheads="1"/>
          </p:cNvSpPr>
          <p:nvPr/>
        </p:nvSpPr>
        <p:spPr bwMode="auto">
          <a:xfrm>
            <a:off x="6705600" y="2514600"/>
            <a:ext cx="304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/>
              <a:t>D</a:t>
            </a:r>
            <a:endParaRPr lang="ru-RU"/>
          </a:p>
        </p:txBody>
      </p:sp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56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56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2560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560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256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2560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2560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2000"/>
                                        <p:tgtEl>
                                          <p:spTgt spid="256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4000"/>
                            </p:stCondLst>
                            <p:childTnLst>
                              <p:par>
                                <p:cTn id="21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256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256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" dur="2000"/>
                                        <p:tgtEl>
                                          <p:spTgt spid="204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2049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2049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2000"/>
                                        <p:tgtEl>
                                          <p:spTgt spid="204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6000"/>
                            </p:stCondLst>
                            <p:childTnLst>
                              <p:par>
                                <p:cTn id="36" presetID="53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2560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2560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2000"/>
                                        <p:tgtEl>
                                          <p:spTgt spid="2560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2000" fill="hold"/>
                                        <p:tgtEl>
                                          <p:spTgt spid="2560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2000" fill="hold"/>
                                        <p:tgtEl>
                                          <p:spTgt spid="2560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2000"/>
                                        <p:tgtEl>
                                          <p:spTgt spid="256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8000"/>
                            </p:stCondLst>
                            <p:childTnLst>
                              <p:par>
                                <p:cTn id="47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" dur="2000" fill="hold"/>
                                        <p:tgtEl>
                                          <p:spTgt spid="2560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2000" fill="hold"/>
                                        <p:tgtEl>
                                          <p:spTgt spid="2560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602" grpId="0"/>
      <p:bldP spid="25604" grpId="0" animBg="1"/>
      <p:bldP spid="25605" grpId="0" animBg="1"/>
      <p:bldP spid="25606" grpId="0" animBg="1"/>
      <p:bldP spid="25607" grpId="0" animBg="1"/>
      <p:bldP spid="20490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5105400" y="1219200"/>
            <a:ext cx="3810000" cy="1143000"/>
          </a:xfrm>
        </p:spPr>
        <p:txBody>
          <a:bodyPr anchorCtr="1"/>
          <a:lstStyle/>
          <a:p>
            <a:pPr algn="l" eaLnBrk="1" hangingPunct="1">
              <a:defRPr/>
            </a:pPr>
            <a:r>
              <a:rPr lang="ru-RU" sz="2400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Сечение шара диаметральной плоскостью </a:t>
            </a:r>
          </a:p>
        </p:txBody>
      </p:sp>
      <p:sp>
        <p:nvSpPr>
          <p:cNvPr id="26628" name="Oval 4"/>
          <p:cNvSpPr>
            <a:spLocks noChangeArrowheads="1"/>
          </p:cNvSpPr>
          <p:nvPr/>
        </p:nvSpPr>
        <p:spPr bwMode="auto">
          <a:xfrm>
            <a:off x="1143000" y="762000"/>
            <a:ext cx="2590800" cy="2514600"/>
          </a:xfrm>
          <a:prstGeom prst="ellips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6629" name="Oval 5"/>
          <p:cNvSpPr>
            <a:spLocks noChangeArrowheads="1"/>
          </p:cNvSpPr>
          <p:nvPr/>
        </p:nvSpPr>
        <p:spPr bwMode="auto">
          <a:xfrm>
            <a:off x="1143000" y="1676400"/>
            <a:ext cx="2590800" cy="685800"/>
          </a:xfrm>
          <a:prstGeom prst="ellipse">
            <a:avLst/>
          </a:prstGeom>
          <a:solidFill>
            <a:srgbClr val="FFFF00"/>
          </a:solidFill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 wrap="none" anchor="ctr"/>
          <a:lstStyle/>
          <a:p>
            <a:pPr algn="ctr"/>
            <a:r>
              <a:rPr lang="ru-RU"/>
              <a:t>    </a:t>
            </a:r>
            <a:r>
              <a:rPr lang="ru-RU" sz="1400">
                <a:solidFill>
                  <a:srgbClr val="000000"/>
                </a:solidFill>
              </a:rPr>
              <a:t>О</a:t>
            </a:r>
            <a:endParaRPr lang="ru-RU" sz="1400"/>
          </a:p>
        </p:txBody>
      </p:sp>
      <p:sp>
        <p:nvSpPr>
          <p:cNvPr id="26631" name="AutoShape 7"/>
          <p:cNvSpPr>
            <a:spLocks noChangeArrowheads="1"/>
          </p:cNvSpPr>
          <p:nvPr/>
        </p:nvSpPr>
        <p:spPr bwMode="auto">
          <a:xfrm flipH="1" flipV="1">
            <a:off x="2362200" y="1981200"/>
            <a:ext cx="76200" cy="76200"/>
          </a:xfrm>
          <a:prstGeom prst="flowChartConnector">
            <a:avLst/>
          </a:prstGeom>
          <a:solidFill>
            <a:srgbClr val="0000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6632" name="AutoShape 8"/>
          <p:cNvSpPr>
            <a:spLocks noChangeArrowheads="1"/>
          </p:cNvSpPr>
          <p:nvPr/>
        </p:nvSpPr>
        <p:spPr bwMode="auto">
          <a:xfrm>
            <a:off x="0" y="1676400"/>
            <a:ext cx="4876800" cy="685800"/>
          </a:xfrm>
          <a:prstGeom prst="parallelogram">
            <a:avLst>
              <a:gd name="adj" fmla="val 90278"/>
            </a:avLst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9" name="Rectangle 38"/>
          <p:cNvSpPr txBox="1">
            <a:spLocks noChangeArrowheads="1"/>
          </p:cNvSpPr>
          <p:nvPr/>
        </p:nvSpPr>
        <p:spPr bwMode="auto">
          <a:xfrm>
            <a:off x="3581400" y="152400"/>
            <a:ext cx="48768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342900" indent="-342900" algn="ctr">
              <a:spcBef>
                <a:spcPct val="20000"/>
              </a:spcBef>
              <a:buClr>
                <a:schemeClr val="hlink"/>
              </a:buClr>
              <a:buSzPct val="60000"/>
              <a:defRPr/>
            </a:pPr>
            <a:r>
              <a:rPr lang="ru-RU" sz="4000" b="1" kern="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Сечения шара</a:t>
            </a:r>
          </a:p>
        </p:txBody>
      </p:sp>
      <p:pic>
        <p:nvPicPr>
          <p:cNvPr id="31746" name="Picture 2" descr="http://oldskola1.narod.ru/Nikitin/338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76400" y="3429000"/>
            <a:ext cx="5861708" cy="3276600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" dur="2000"/>
                                        <p:tgtEl>
                                          <p:spTgt spid="266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2000"/>
                            </p:stCondLst>
                            <p:childTnLst>
                              <p:par>
                                <p:cTn id="18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3000"/>
                                        <p:tgtEl>
                                          <p:spTgt spid="266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5000"/>
                            </p:stCondLst>
                            <p:childTnLst>
                              <p:par>
                                <p:cTn id="22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4" dur="3000"/>
                                        <p:tgtEl>
                                          <p:spTgt spid="266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2000"/>
                                        <p:tgtEl>
                                          <p:spTgt spid="266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8000"/>
                            </p:stCondLst>
                            <p:childTnLst>
                              <p:par>
                                <p:cTn id="29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2000" fill="hold"/>
                                        <p:tgtEl>
                                          <p:spTgt spid="317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317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626" grpId="0"/>
      <p:bldP spid="26628" grpId="0" animBg="1"/>
      <p:bldP spid="26629" grpId="0" animBg="1"/>
      <p:bldP spid="26631" grpId="0" animBg="1"/>
      <p:bldP spid="26632" grpId="0" animBg="1"/>
      <p:bldP spid="9" grpId="1" build="allAtOnce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2" name="Picture 2" descr="http://megabook.ru/stream/mediapreview?Key=%D0%A8%D0%B0%D1%80%D0%BE%D0%B2%D0%BE%D0%B9%20%D1%81%D0%B5%D0%B3%D0%BC%D0%B5%D0%BD%D1%82&amp;Width=200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995410" y="2655748"/>
            <a:ext cx="1905000" cy="1419226"/>
          </a:xfrm>
          <a:prstGeom prst="rect">
            <a:avLst/>
          </a:prstGeom>
          <a:noFill/>
        </p:spPr>
      </p:pic>
      <p:sp>
        <p:nvSpPr>
          <p:cNvPr id="22530" name="Oval 4"/>
          <p:cNvSpPr>
            <a:spLocks noChangeArrowheads="1"/>
          </p:cNvSpPr>
          <p:nvPr/>
        </p:nvSpPr>
        <p:spPr bwMode="auto">
          <a:xfrm>
            <a:off x="762000" y="304800"/>
            <a:ext cx="2590800" cy="2514600"/>
          </a:xfrm>
          <a:prstGeom prst="ellips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22531" name="Oval 5"/>
          <p:cNvSpPr>
            <a:spLocks noChangeArrowheads="1"/>
          </p:cNvSpPr>
          <p:nvPr/>
        </p:nvSpPr>
        <p:spPr bwMode="auto">
          <a:xfrm>
            <a:off x="1066800" y="609600"/>
            <a:ext cx="1981200" cy="304800"/>
          </a:xfrm>
          <a:prstGeom prst="ellipse">
            <a:avLst/>
          </a:prstGeom>
          <a:solidFill>
            <a:srgbClr val="FFFF00"/>
          </a:solidFill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 wrap="none" anchor="ctr"/>
          <a:lstStyle/>
          <a:p>
            <a:pPr algn="ctr"/>
            <a:r>
              <a:rPr lang="ru-RU" dirty="0"/>
              <a:t>О</a:t>
            </a:r>
          </a:p>
        </p:txBody>
      </p:sp>
      <p:sp>
        <p:nvSpPr>
          <p:cNvPr id="27655" name="Rectangle 7"/>
          <p:cNvSpPr>
            <a:spLocks noGrp="1" noChangeArrowheads="1"/>
          </p:cNvSpPr>
          <p:nvPr>
            <p:ph type="title" idx="4294967295"/>
          </p:nvPr>
        </p:nvSpPr>
        <p:spPr>
          <a:xfrm>
            <a:off x="3581400" y="152400"/>
            <a:ext cx="5562600" cy="1143000"/>
          </a:xfrm>
        </p:spPr>
        <p:txBody>
          <a:bodyPr anchorCtr="1"/>
          <a:lstStyle/>
          <a:p>
            <a:pPr algn="l" eaLnBrk="1" hangingPunct="1">
              <a:defRPr/>
            </a:pPr>
            <a:r>
              <a:rPr lang="ru-RU" sz="2400" dirty="0">
                <a:solidFill>
                  <a:srgbClr val="000000"/>
                </a:solidFill>
                <a:effectLst/>
                <a:latin typeface="Times New Roman" pitchFamily="18" charset="0"/>
                <a:cs typeface="Times New Roman" pitchFamily="18" charset="0"/>
              </a:rPr>
              <a:t>Сферический сегмент – часть сферы, полученной путем сечения сферы плоскостью</a:t>
            </a:r>
          </a:p>
        </p:txBody>
      </p:sp>
      <p:sp>
        <p:nvSpPr>
          <p:cNvPr id="22536" name="AutoShape 10"/>
          <p:cNvSpPr>
            <a:spLocks noChangeArrowheads="1"/>
          </p:cNvSpPr>
          <p:nvPr/>
        </p:nvSpPr>
        <p:spPr bwMode="auto">
          <a:xfrm>
            <a:off x="304800" y="609600"/>
            <a:ext cx="3276600" cy="304800"/>
          </a:xfrm>
          <a:prstGeom prst="parallelogram">
            <a:avLst>
              <a:gd name="adj" fmla="val 61842"/>
            </a:avLst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7" name="Прямоугольник 6"/>
          <p:cNvSpPr/>
          <p:nvPr/>
        </p:nvSpPr>
        <p:spPr>
          <a:xfrm>
            <a:off x="228600" y="3512403"/>
            <a:ext cx="48006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Шаровой сектор – тело, состоящее  из шарового сегмента и конуса </a:t>
            </a:r>
          </a:p>
        </p:txBody>
      </p:sp>
      <p:sp>
        <p:nvSpPr>
          <p:cNvPr id="9" name="Oval 4"/>
          <p:cNvSpPr>
            <a:spLocks noChangeArrowheads="1"/>
          </p:cNvSpPr>
          <p:nvPr/>
        </p:nvSpPr>
        <p:spPr bwMode="auto">
          <a:xfrm>
            <a:off x="5791200" y="3886200"/>
            <a:ext cx="2590800" cy="2514600"/>
          </a:xfrm>
          <a:prstGeom prst="ellipse">
            <a:avLst/>
          </a:prstGeom>
          <a:noFill/>
          <a:ln w="28575">
            <a:solidFill>
              <a:srgbClr val="0000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ru-RU"/>
          </a:p>
        </p:txBody>
      </p:sp>
      <p:sp>
        <p:nvSpPr>
          <p:cNvPr id="10" name="Oval 5"/>
          <p:cNvSpPr>
            <a:spLocks noChangeArrowheads="1"/>
          </p:cNvSpPr>
          <p:nvPr/>
        </p:nvSpPr>
        <p:spPr bwMode="auto">
          <a:xfrm>
            <a:off x="6096000" y="4114800"/>
            <a:ext cx="1981200" cy="457200"/>
          </a:xfrm>
          <a:prstGeom prst="ellipse">
            <a:avLst/>
          </a:prstGeom>
          <a:solidFill>
            <a:srgbClr val="FFFF00"/>
          </a:solidFill>
          <a:ln w="9525">
            <a:solidFill>
              <a:srgbClr val="000000"/>
            </a:solidFill>
            <a:prstDash val="dash"/>
            <a:round/>
            <a:headEnd/>
            <a:tailEnd/>
          </a:ln>
        </p:spPr>
        <p:txBody>
          <a:bodyPr wrap="none" anchor="ctr"/>
          <a:lstStyle/>
          <a:p>
            <a:pPr algn="ctr"/>
            <a:r>
              <a:rPr lang="ru-RU"/>
              <a:t>О</a:t>
            </a:r>
          </a:p>
        </p:txBody>
      </p:sp>
      <p:cxnSp>
        <p:nvCxnSpPr>
          <p:cNvPr id="11" name="Прямая соединительная линия 9"/>
          <p:cNvCxnSpPr>
            <a:cxnSpLocks noChangeShapeType="1"/>
          </p:cNvCxnSpPr>
          <p:nvPr/>
        </p:nvCxnSpPr>
        <p:spPr bwMode="auto">
          <a:xfrm rot="10800000" flipV="1">
            <a:off x="7086600" y="4343400"/>
            <a:ext cx="990600" cy="914400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cxnSp>
        <p:nvCxnSpPr>
          <p:cNvPr id="12" name="Прямая соединительная линия 9"/>
          <p:cNvCxnSpPr>
            <a:cxnSpLocks noChangeShapeType="1"/>
          </p:cNvCxnSpPr>
          <p:nvPr/>
        </p:nvCxnSpPr>
        <p:spPr bwMode="auto">
          <a:xfrm>
            <a:off x="6096000" y="4419600"/>
            <a:ext cx="1066800" cy="838200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sp>
        <p:nvSpPr>
          <p:cNvPr id="13" name="Rectangle 7"/>
          <p:cNvSpPr txBox="1">
            <a:spLocks noChangeArrowheads="1"/>
          </p:cNvSpPr>
          <p:nvPr/>
        </p:nvSpPr>
        <p:spPr bwMode="auto">
          <a:xfrm>
            <a:off x="4343400" y="1954352"/>
            <a:ext cx="5085725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1" compatLnSpc="1">
            <a:prstTxWarp prst="textNoShape">
              <a:avLst/>
            </a:prstTxWarp>
          </a:bodyPr>
          <a:lstStyle/>
          <a:p>
            <a:pPr marL="0" marR="0" lvl="0" indent="0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Шаровой  сегмент – часть шара, полученной путем сечения шара плоскостью</a:t>
            </a:r>
          </a:p>
        </p:txBody>
      </p:sp>
      <p:pic>
        <p:nvPicPr>
          <p:cNvPr id="30724" name="Picture 4" descr="http://repetitor-problem.net/wp-content/uploads/2014/04/sharovoy-sekto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90600" y="4572000"/>
            <a:ext cx="2082224" cy="1981200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765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765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2000"/>
                                        <p:tgtEl>
                                          <p:spTgt spid="225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2000"/>
                                        <p:tgtEl>
                                          <p:spTgt spid="225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2000"/>
                                        <p:tgtEl>
                                          <p:spTgt spid="225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2000"/>
                            </p:stCondLst>
                            <p:childTnLst>
                              <p:par>
                                <p:cTn id="2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307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307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4000"/>
                            </p:stCondLst>
                            <p:childTnLst>
                              <p:par>
                                <p:cTn id="30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307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307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3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3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530" grpId="0" animBg="1"/>
      <p:bldP spid="22531" grpId="0" animBg="1"/>
      <p:bldP spid="27655" grpId="0"/>
      <p:bldP spid="22536" grpId="0" animBg="1"/>
      <p:bldP spid="7" grpId="0"/>
      <p:bldP spid="9" grpId="0" animBg="1"/>
      <p:bldP spid="10" grpId="0" animBg="1"/>
      <p:bldP spid="13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6" name="Rectangle 4"/>
          <p:cNvSpPr>
            <a:spLocks noChangeArrowheads="1"/>
          </p:cNvSpPr>
          <p:nvPr/>
        </p:nvSpPr>
        <p:spPr bwMode="auto">
          <a:xfrm>
            <a:off x="457200" y="277813"/>
            <a:ext cx="8229600" cy="484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 anchorCtr="1"/>
          <a:lstStyle/>
          <a:p>
            <a:pPr algn="ctr">
              <a:defRPr/>
            </a:pPr>
            <a:r>
              <a:rPr lang="ru-RU" sz="4000" b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Основные формулы:</a:t>
            </a:r>
          </a:p>
        </p:txBody>
      </p:sp>
      <p:sp>
        <p:nvSpPr>
          <p:cNvPr id="28677" name="Rectangle 5"/>
          <p:cNvSpPr>
            <a:spLocks noChangeArrowheads="1"/>
          </p:cNvSpPr>
          <p:nvPr/>
        </p:nvSpPr>
        <p:spPr bwMode="auto">
          <a:xfrm>
            <a:off x="152400" y="914400"/>
            <a:ext cx="8077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000" dirty="0">
                <a:solidFill>
                  <a:srgbClr val="000000"/>
                </a:solidFill>
              </a:rPr>
              <a:t>1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. Площадь сферы радиуса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вычисляется по формуле</a:t>
            </a:r>
          </a:p>
        </p:txBody>
      </p:sp>
      <p:graphicFrame>
        <p:nvGraphicFramePr>
          <p:cNvPr id="3074" name="Object 6"/>
          <p:cNvGraphicFramePr>
            <a:graphicFrameLocks noChangeAspect="1"/>
          </p:cNvGraphicFramePr>
          <p:nvPr/>
        </p:nvGraphicFramePr>
        <p:xfrm>
          <a:off x="3124200" y="1371600"/>
          <a:ext cx="1998663" cy="5111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58" name="Формула" r:id="rId3" imgW="596880" imgH="203040" progId="Equation.3">
                  <p:embed/>
                </p:oleObj>
              </mc:Choice>
              <mc:Fallback>
                <p:oleObj name="Формула" r:id="rId3" imgW="596880" imgH="203040" progId="Equation.3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124200" y="1371600"/>
                        <a:ext cx="1998663" cy="5111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5" name="Object 7"/>
          <p:cNvGraphicFramePr>
            <a:graphicFrameLocks noChangeAspect="1"/>
          </p:cNvGraphicFramePr>
          <p:nvPr/>
        </p:nvGraphicFramePr>
        <p:xfrm>
          <a:off x="2895600" y="2514600"/>
          <a:ext cx="2209800" cy="889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59" name="Формула" r:id="rId5" imgW="634680" imgH="393480" progId="Equation.3">
                  <p:embed/>
                </p:oleObj>
              </mc:Choice>
              <mc:Fallback>
                <p:oleObj name="Формула" r:id="rId5" imgW="634680" imgH="393480" progId="Equation.3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895600" y="2514600"/>
                        <a:ext cx="2209800" cy="8890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6" name="Object 8"/>
          <p:cNvGraphicFramePr>
            <a:graphicFrameLocks noChangeAspect="1"/>
          </p:cNvGraphicFramePr>
          <p:nvPr/>
        </p:nvGraphicFramePr>
        <p:xfrm>
          <a:off x="2743200" y="4343400"/>
          <a:ext cx="2743200" cy="8366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60" name="Формула" r:id="rId7" imgW="787320" imgH="393480" progId="Equation.3">
                  <p:embed/>
                </p:oleObj>
              </mc:Choice>
              <mc:Fallback>
                <p:oleObj name="Формула" r:id="rId7" imgW="787320" imgH="39348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743200" y="4343400"/>
                        <a:ext cx="2743200" cy="8366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Rectangle 5"/>
          <p:cNvSpPr>
            <a:spLocks noChangeArrowheads="1"/>
          </p:cNvSpPr>
          <p:nvPr/>
        </p:nvSpPr>
        <p:spPr bwMode="auto">
          <a:xfrm>
            <a:off x="152400" y="1981200"/>
            <a:ext cx="62484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marL="609600" indent="-609600"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2. Объем шара определяется по формуле</a:t>
            </a:r>
          </a:p>
        </p:txBody>
      </p:sp>
      <p:sp>
        <p:nvSpPr>
          <p:cNvPr id="3" name="Rectangle 5"/>
          <p:cNvSpPr>
            <a:spLocks noChangeArrowheads="1"/>
          </p:cNvSpPr>
          <p:nvPr/>
        </p:nvSpPr>
        <p:spPr bwMode="auto">
          <a:xfrm>
            <a:off x="152400" y="3352800"/>
            <a:ext cx="8991600" cy="99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3. Объем шарового сектора определяется по формуле, где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– радиус шара,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H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– высота соответствующего шарового фрагмента.</a:t>
            </a:r>
          </a:p>
        </p:txBody>
      </p:sp>
      <p:sp>
        <p:nvSpPr>
          <p:cNvPr id="4" name="Rectangle 5"/>
          <p:cNvSpPr>
            <a:spLocks noChangeArrowheads="1"/>
          </p:cNvSpPr>
          <p:nvPr/>
        </p:nvSpPr>
        <p:spPr bwMode="auto">
          <a:xfrm>
            <a:off x="152400" y="5029200"/>
            <a:ext cx="7239000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>
              <a:spcBef>
                <a:spcPct val="20000"/>
              </a:spcBef>
              <a:buClr>
                <a:schemeClr val="hlink"/>
              </a:buClr>
              <a:buSzPct val="60000"/>
              <a:buFont typeface="Wingdings" pitchFamily="2" charset="2"/>
              <a:buNone/>
              <a:tabLst>
                <a:tab pos="269875" algn="l"/>
              </a:tabLst>
              <a:defRPr/>
            </a:pP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4. Площадь сферического сегмента вычисляется по формуле, где </a:t>
            </a:r>
            <a:r>
              <a:rPr lang="en-US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H</a:t>
            </a:r>
            <a:r>
              <a:rPr lang="ru-RU" sz="24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– высота сегмента</a:t>
            </a:r>
          </a:p>
        </p:txBody>
      </p:sp>
      <p:graphicFrame>
        <p:nvGraphicFramePr>
          <p:cNvPr id="3083" name="Object 11"/>
          <p:cNvGraphicFramePr>
            <a:graphicFrameLocks noChangeAspect="1"/>
          </p:cNvGraphicFramePr>
          <p:nvPr/>
        </p:nvGraphicFramePr>
        <p:xfrm>
          <a:off x="2667000" y="6019800"/>
          <a:ext cx="2514600" cy="5222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61" name="Формула" r:id="rId9" imgW="660240" imgH="177480" progId="Equation.3">
                  <p:embed/>
                </p:oleObj>
              </mc:Choice>
              <mc:Fallback>
                <p:oleObj name="Формула" r:id="rId9" imgW="660240" imgH="177480" progId="Equation.3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667000" y="6019800"/>
                        <a:ext cx="2514600" cy="5222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Овал 10"/>
          <p:cNvSpPr>
            <a:spLocks noChangeArrowheads="1"/>
          </p:cNvSpPr>
          <p:nvPr/>
        </p:nvSpPr>
        <p:spPr bwMode="auto">
          <a:xfrm>
            <a:off x="6781800" y="1905000"/>
            <a:ext cx="1371600" cy="1371600"/>
          </a:xfrm>
          <a:prstGeom prst="ellipse">
            <a:avLst/>
          </a:prstGeom>
          <a:solidFill>
            <a:schemeClr val="accent1"/>
          </a:solidFill>
          <a:ln w="9525" algn="ctr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12" name="Овал 11"/>
          <p:cNvSpPr/>
          <p:nvPr/>
        </p:nvSpPr>
        <p:spPr bwMode="auto">
          <a:xfrm>
            <a:off x="6781800" y="2438400"/>
            <a:ext cx="1371600" cy="228600"/>
          </a:xfrm>
          <a:prstGeom prst="ellipse">
            <a:avLst/>
          </a:prstGeom>
          <a:solidFill>
            <a:schemeClr val="tx2">
              <a:lumMod val="90000"/>
            </a:schemeClr>
          </a:solidFill>
          <a:ln w="9525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ru-RU"/>
          </a:p>
        </p:txBody>
      </p:sp>
      <p:cxnSp>
        <p:nvCxnSpPr>
          <p:cNvPr id="3089" name="Прямая соединительная линия 27"/>
          <p:cNvCxnSpPr>
            <a:cxnSpLocks noChangeShapeType="1"/>
          </p:cNvCxnSpPr>
          <p:nvPr/>
        </p:nvCxnSpPr>
        <p:spPr bwMode="auto">
          <a:xfrm rot="5400000" flipH="1" flipV="1">
            <a:off x="7239000" y="2057400"/>
            <a:ext cx="609600" cy="304800"/>
          </a:xfrm>
          <a:prstGeom prst="line">
            <a:avLst/>
          </a:prstGeom>
          <a:noFill/>
          <a:ln w="9525" algn="ctr">
            <a:solidFill>
              <a:srgbClr val="000000"/>
            </a:solidFill>
            <a:round/>
            <a:headEnd/>
            <a:tailEnd/>
          </a:ln>
        </p:spPr>
      </p:cxnSp>
      <p:sp>
        <p:nvSpPr>
          <p:cNvPr id="3090" name="TextBox 29"/>
          <p:cNvSpPr txBox="1">
            <a:spLocks noChangeArrowheads="1"/>
          </p:cNvSpPr>
          <p:nvPr/>
        </p:nvSpPr>
        <p:spPr bwMode="auto">
          <a:xfrm>
            <a:off x="7620000" y="2133600"/>
            <a:ext cx="228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dirty="0"/>
              <a:t>R</a:t>
            </a:r>
            <a:endParaRPr lang="ru-RU" dirty="0"/>
          </a:p>
        </p:txBody>
      </p:sp>
      <p:pic>
        <p:nvPicPr>
          <p:cNvPr id="16" name="Picture 4" descr="http://repetitor-problem.net/wp-content/uploads/2014/04/sharovoy-sektor.jpg"/>
          <p:cNvPicPr>
            <a:picLocks noChangeAspect="1" noChangeArrowheads="1"/>
          </p:cNvPicPr>
          <p:nvPr/>
        </p:nvPicPr>
        <p:blipFill>
          <a:blip r:embed="rId11" cstate="print"/>
          <a:srcRect/>
          <a:stretch>
            <a:fillRect/>
          </a:stretch>
        </p:blipFill>
        <p:spPr bwMode="auto">
          <a:xfrm>
            <a:off x="7236302" y="5029200"/>
            <a:ext cx="1681796" cy="167798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zoom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867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867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867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500"/>
                            </p:stCondLst>
                            <p:childTnLst>
                              <p:par>
                                <p:cTn id="11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2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20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000"/>
                            </p:stCondLst>
                            <p:childTnLst>
                              <p:par>
                                <p:cTn id="23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2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3" dur="2000"/>
                                        <p:tgtEl>
                                          <p:spTgt spid="30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3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3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3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53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308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308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30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309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500" fill="hold"/>
                                        <p:tgtEl>
                                          <p:spTgt spid="309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30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0" fill="hold">
                            <p:stCondLst>
                              <p:cond delay="2000"/>
                            </p:stCondLst>
                            <p:childTnLst>
                              <p:par>
                                <p:cTn id="61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3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9" dur="2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2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1" dur="2000"/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>
                            <p:stCondLst>
                              <p:cond delay="2000"/>
                            </p:stCondLst>
                            <p:childTnLst>
                              <p:par>
                                <p:cTn id="73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5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7" fill="hold">
                      <p:stCondLst>
                        <p:cond delay="indefinite"/>
                      </p:stCondLst>
                      <p:childTnLst>
                        <p:par>
                          <p:cTn id="78" fill="hold">
                            <p:stCondLst>
                              <p:cond delay="0"/>
                            </p:stCondLst>
                            <p:childTnLst>
                              <p:par>
                                <p:cTn id="79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1" dur="2000" fill="hold"/>
                                        <p:tgtEl>
                                          <p:spTgt spid="308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2" dur="2000" fill="hold"/>
                                        <p:tgtEl>
                                          <p:spTgt spid="308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3" dur="2000"/>
                                        <p:tgtEl>
                                          <p:spTgt spid="30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4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6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676" grpId="0"/>
      <p:bldP spid="28677" grpId="0"/>
      <p:bldP spid="2" grpId="0"/>
      <p:bldP spid="3" grpId="0"/>
      <p:bldP spid="4" grpId="0"/>
      <p:bldP spid="5" grpId="0" animBg="1"/>
      <p:bldP spid="12" grpId="0" animBg="1"/>
      <p:bldP spid="3090" grpId="0"/>
    </p:bldLst>
  </p:timing>
</p:sld>
</file>

<file path=ppt/theme/theme1.xml><?xml version="1.0" encoding="utf-8"?>
<a:theme xmlns:a="http://schemas.openxmlformats.org/drawingml/2006/main" name="Текстура">
  <a:themeElements>
    <a:clrScheme name="Текстура 5">
      <a:dk1>
        <a:srgbClr val="003366"/>
      </a:dk1>
      <a:lt1>
        <a:srgbClr val="FFFFFF"/>
      </a:lt1>
      <a:dk2>
        <a:srgbClr val="2B5481"/>
      </a:dk2>
      <a:lt2>
        <a:srgbClr val="E5FFFF"/>
      </a:lt2>
      <a:accent1>
        <a:srgbClr val="009999"/>
      </a:accent1>
      <a:accent2>
        <a:srgbClr val="336699"/>
      </a:accent2>
      <a:accent3>
        <a:srgbClr val="ACB3C1"/>
      </a:accent3>
      <a:accent4>
        <a:srgbClr val="DADADA"/>
      </a:accent4>
      <a:accent5>
        <a:srgbClr val="AACACA"/>
      </a:accent5>
      <a:accent6>
        <a:srgbClr val="2D5C8A"/>
      </a:accent6>
      <a:hlink>
        <a:srgbClr val="00CCFF"/>
      </a:hlink>
      <a:folHlink>
        <a:srgbClr val="FFCC00"/>
      </a:folHlink>
    </a:clrScheme>
    <a:fontScheme name="Текстура">
      <a:majorFont>
        <a:latin typeface="Tahoma"/>
        <a:ea typeface=""/>
        <a:cs typeface=""/>
      </a:majorFont>
      <a:minorFont>
        <a:latin typeface="Tahoma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rgbClr val="000000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ru-RU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erdan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rgbClr val="000000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ru-RU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Verdana" pitchFamily="34" charset="0"/>
          </a:defRPr>
        </a:defPPr>
      </a:lstStyle>
    </a:lnDef>
  </a:objectDefaults>
  <a:extraClrSchemeLst>
    <a:extraClrScheme>
      <a:clrScheme name="Текстура 1">
        <a:dk1>
          <a:srgbClr val="660000"/>
        </a:dk1>
        <a:lt1>
          <a:srgbClr val="FFFFFF"/>
        </a:lt1>
        <a:dk2>
          <a:srgbClr val="800000"/>
        </a:dk2>
        <a:lt2>
          <a:srgbClr val="FFFFCC"/>
        </a:lt2>
        <a:accent1>
          <a:srgbClr val="BE7960"/>
        </a:accent1>
        <a:accent2>
          <a:srgbClr val="CC6600"/>
        </a:accent2>
        <a:accent3>
          <a:srgbClr val="C0AAAA"/>
        </a:accent3>
        <a:accent4>
          <a:srgbClr val="DADADA"/>
        </a:accent4>
        <a:accent5>
          <a:srgbClr val="DBBEB6"/>
        </a:accent5>
        <a:accent6>
          <a:srgbClr val="B95C00"/>
        </a:accent6>
        <a:hlink>
          <a:srgbClr val="FFCC66"/>
        </a:hlink>
        <a:folHlink>
          <a:srgbClr val="CC33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Текстура 2">
        <a:dk1>
          <a:srgbClr val="003300"/>
        </a:dk1>
        <a:lt1>
          <a:srgbClr val="FFFFFF"/>
        </a:lt1>
        <a:dk2>
          <a:srgbClr val="4D6A2A"/>
        </a:dk2>
        <a:lt2>
          <a:srgbClr val="CCFF99"/>
        </a:lt2>
        <a:accent1>
          <a:srgbClr val="33CC33"/>
        </a:accent1>
        <a:accent2>
          <a:srgbClr val="46562A"/>
        </a:accent2>
        <a:accent3>
          <a:srgbClr val="B2B9AC"/>
        </a:accent3>
        <a:accent4>
          <a:srgbClr val="DADADA"/>
        </a:accent4>
        <a:accent5>
          <a:srgbClr val="ADE2AD"/>
        </a:accent5>
        <a:accent6>
          <a:srgbClr val="3F4D25"/>
        </a:accent6>
        <a:hlink>
          <a:srgbClr val="009999"/>
        </a:hlink>
        <a:folHlink>
          <a:srgbClr val="CC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Текстура 3">
        <a:dk1>
          <a:srgbClr val="4E4E74"/>
        </a:dk1>
        <a:lt1>
          <a:srgbClr val="FFFFFF"/>
        </a:lt1>
        <a:dk2>
          <a:srgbClr val="666699"/>
        </a:dk2>
        <a:lt2>
          <a:srgbClr val="FFFFCC"/>
        </a:lt2>
        <a:accent1>
          <a:srgbClr val="5E5884"/>
        </a:accent1>
        <a:accent2>
          <a:srgbClr val="8AB29D"/>
        </a:accent2>
        <a:accent3>
          <a:srgbClr val="B8B8CA"/>
        </a:accent3>
        <a:accent4>
          <a:srgbClr val="DADADA"/>
        </a:accent4>
        <a:accent5>
          <a:srgbClr val="B6B4C2"/>
        </a:accent5>
        <a:accent6>
          <a:srgbClr val="7DA18E"/>
        </a:accent6>
        <a:hlink>
          <a:srgbClr val="FFFF99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Текстура 4">
        <a:dk1>
          <a:srgbClr val="004E4C"/>
        </a:dk1>
        <a:lt1>
          <a:srgbClr val="FFFFFF"/>
        </a:lt1>
        <a:dk2>
          <a:srgbClr val="006666"/>
        </a:dk2>
        <a:lt2>
          <a:srgbClr val="FFFFCC"/>
        </a:lt2>
        <a:accent1>
          <a:srgbClr val="FFCC00"/>
        </a:accent1>
        <a:accent2>
          <a:srgbClr val="00B0AC"/>
        </a:accent2>
        <a:accent3>
          <a:srgbClr val="AAB8B8"/>
        </a:accent3>
        <a:accent4>
          <a:srgbClr val="DADADA"/>
        </a:accent4>
        <a:accent5>
          <a:srgbClr val="FFE2AA"/>
        </a:accent5>
        <a:accent6>
          <a:srgbClr val="009F9B"/>
        </a:accent6>
        <a:hlink>
          <a:srgbClr val="BA7C3E"/>
        </a:hlink>
        <a:folHlink>
          <a:srgbClr val="724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Текстура 5">
        <a:dk1>
          <a:srgbClr val="003366"/>
        </a:dk1>
        <a:lt1>
          <a:srgbClr val="FFFFFF"/>
        </a:lt1>
        <a:dk2>
          <a:srgbClr val="2B5481"/>
        </a:dk2>
        <a:lt2>
          <a:srgbClr val="E5FFFF"/>
        </a:lt2>
        <a:accent1>
          <a:srgbClr val="009999"/>
        </a:accent1>
        <a:accent2>
          <a:srgbClr val="336699"/>
        </a:accent2>
        <a:accent3>
          <a:srgbClr val="ACB3C1"/>
        </a:accent3>
        <a:accent4>
          <a:srgbClr val="DADADA"/>
        </a:accent4>
        <a:accent5>
          <a:srgbClr val="AACACA"/>
        </a:accent5>
        <a:accent6>
          <a:srgbClr val="2D5C8A"/>
        </a:accent6>
        <a:hlink>
          <a:srgbClr val="00CCFF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Текстура 6">
        <a:dk1>
          <a:srgbClr val="080808"/>
        </a:dk1>
        <a:lt1>
          <a:srgbClr val="FFFFFF"/>
        </a:lt1>
        <a:dk2>
          <a:srgbClr val="4D4D4D"/>
        </a:dk2>
        <a:lt2>
          <a:srgbClr val="FFFFFF"/>
        </a:lt2>
        <a:accent1>
          <a:srgbClr val="666699"/>
        </a:accent1>
        <a:accent2>
          <a:srgbClr val="3366CC"/>
        </a:accent2>
        <a:accent3>
          <a:srgbClr val="B2B2B2"/>
        </a:accent3>
        <a:accent4>
          <a:srgbClr val="DADADA"/>
        </a:accent4>
        <a:accent5>
          <a:srgbClr val="B8B8CA"/>
        </a:accent5>
        <a:accent6>
          <a:srgbClr val="2D5CB9"/>
        </a:accent6>
        <a:hlink>
          <a:srgbClr val="00CCFF"/>
        </a:hlink>
        <a:folHlink>
          <a:srgbClr val="CC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Текстура 7">
        <a:dk1>
          <a:srgbClr val="000000"/>
        </a:dk1>
        <a:lt1>
          <a:srgbClr val="DBDAC2"/>
        </a:lt1>
        <a:dk2>
          <a:srgbClr val="827F4C"/>
        </a:dk2>
        <a:lt2>
          <a:srgbClr val="C0BC94"/>
        </a:lt2>
        <a:accent1>
          <a:srgbClr val="AAA578"/>
        </a:accent1>
        <a:accent2>
          <a:srgbClr val="A2A4AC"/>
        </a:accent2>
        <a:accent3>
          <a:srgbClr val="EAEADD"/>
        </a:accent3>
        <a:accent4>
          <a:srgbClr val="000000"/>
        </a:accent4>
        <a:accent5>
          <a:srgbClr val="D2CFBE"/>
        </a:accent5>
        <a:accent6>
          <a:srgbClr val="92949B"/>
        </a:accent6>
        <a:hlink>
          <a:srgbClr val="5B8800"/>
        </a:hlink>
        <a:folHlink>
          <a:srgbClr val="68653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Текстура 8">
        <a:dk1>
          <a:srgbClr val="000000"/>
        </a:dk1>
        <a:lt1>
          <a:srgbClr val="DCE8F4"/>
        </a:lt1>
        <a:dk2>
          <a:srgbClr val="7B9CB5"/>
        </a:dk2>
        <a:lt2>
          <a:srgbClr val="969696"/>
        </a:lt2>
        <a:accent1>
          <a:srgbClr val="FFFFFF"/>
        </a:accent1>
        <a:accent2>
          <a:srgbClr val="00BAB6"/>
        </a:accent2>
        <a:accent3>
          <a:srgbClr val="EBF2F8"/>
        </a:accent3>
        <a:accent4>
          <a:srgbClr val="000000"/>
        </a:accent4>
        <a:accent5>
          <a:srgbClr val="FFFFFF"/>
        </a:accent5>
        <a:accent6>
          <a:srgbClr val="00A8A5"/>
        </a:accent6>
        <a:hlink>
          <a:srgbClr val="8A8AD8"/>
        </a:hlink>
        <a:folHlink>
          <a:srgbClr val="24249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Opulent</Template>
  <TotalTime>2197</TotalTime>
  <Words>807</Words>
  <Application>Microsoft Office PowerPoint</Application>
  <PresentationFormat>Экран (4:3)</PresentationFormat>
  <Paragraphs>96</Paragraphs>
  <Slides>19</Slides>
  <Notes>0</Notes>
  <HiddenSlides>0</HiddenSlides>
  <MMClips>0</MMClips>
  <ScaleCrop>false</ScaleCrop>
  <HeadingPairs>
    <vt:vector size="8" baseType="variant">
      <vt:variant>
        <vt:lpstr>Использованные шрифты</vt:lpstr>
      </vt:variant>
      <vt:variant>
        <vt:i4>6</vt:i4>
      </vt:variant>
      <vt:variant>
        <vt:lpstr>Тема</vt:lpstr>
      </vt:variant>
      <vt:variant>
        <vt:i4>1</vt:i4>
      </vt:variant>
      <vt:variant>
        <vt:lpstr>Внедренные серверы OLE</vt:lpstr>
      </vt:variant>
      <vt:variant>
        <vt:i4>2</vt:i4>
      </vt:variant>
      <vt:variant>
        <vt:lpstr>Заголовки слайдов</vt:lpstr>
      </vt:variant>
      <vt:variant>
        <vt:i4>19</vt:i4>
      </vt:variant>
    </vt:vector>
  </HeadingPairs>
  <TitlesOfParts>
    <vt:vector size="28" baseType="lpstr">
      <vt:lpstr>Arial</vt:lpstr>
      <vt:lpstr>Calibri</vt:lpstr>
      <vt:lpstr>Tahoma</vt:lpstr>
      <vt:lpstr>Times New Roman</vt:lpstr>
      <vt:lpstr>Verdana</vt:lpstr>
      <vt:lpstr>Wingdings</vt:lpstr>
      <vt:lpstr>Текстура</vt:lpstr>
      <vt:lpstr>Точечный рисунок</vt:lpstr>
      <vt:lpstr>Формула</vt:lpstr>
      <vt:lpstr>Презентация PowerPoint</vt:lpstr>
      <vt:lpstr>Презентация PowerPoint</vt:lpstr>
      <vt:lpstr>Цилиндром (круговым цилиндром) называется тело, которое состоит из двух кругов, не лежащих в одной плоскости и совмещаемых параллельным переносом, и всех отрезков, соединяющих соответствующие точки этих кругов.</vt:lpstr>
      <vt:lpstr>Круги называются основаниями цилиндра,  </vt:lpstr>
      <vt:lpstr>Презентация PowerPoint</vt:lpstr>
      <vt:lpstr>Основные формулы:</vt:lpstr>
      <vt:lpstr>Презентация PowerPoint</vt:lpstr>
      <vt:lpstr>Конус называется прямым, если прямая, соединяющая вершину конуса с центром основания, перпендикулярна плоскости основания.</vt:lpstr>
      <vt:lpstr>Презентация PowerPoint</vt:lpstr>
      <vt:lpstr>Основные формулы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Граница шара называется шаровой поверхностью, или сферой.</vt:lpstr>
      <vt:lpstr>Сечение шара диаметральной плоскостью </vt:lpstr>
      <vt:lpstr>Сферический сегмент – часть сферы, полученной путем сечения сферы плоскостью</vt:lpstr>
      <vt:lpstr>Презентация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Светлана</cp:lastModifiedBy>
  <cp:revision>163</cp:revision>
  <cp:lastPrinted>1601-01-01T00:00:00Z</cp:lastPrinted>
  <dcterms:created xsi:type="dcterms:W3CDTF">1601-01-01T00:00:00Z</dcterms:created>
  <dcterms:modified xsi:type="dcterms:W3CDTF">2024-05-27T15:37:52Z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Version">
    <vt:i4>1</vt:i4>
  </property>
</Properties>
</file>