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90" r:id="rId7"/>
    <p:sldId id="264" r:id="rId8"/>
    <p:sldId id="291" r:id="rId9"/>
    <p:sldId id="317" r:id="rId10"/>
    <p:sldId id="265" r:id="rId11"/>
    <p:sldId id="266" r:id="rId12"/>
    <p:sldId id="267" r:id="rId13"/>
    <p:sldId id="319" r:id="rId14"/>
    <p:sldId id="262" r:id="rId15"/>
    <p:sldId id="268" r:id="rId16"/>
    <p:sldId id="275" r:id="rId17"/>
    <p:sldId id="314" r:id="rId18"/>
    <p:sldId id="276" r:id="rId19"/>
    <p:sldId id="313" r:id="rId20"/>
    <p:sldId id="277" r:id="rId21"/>
    <p:sldId id="278" r:id="rId22"/>
    <p:sldId id="315" r:id="rId23"/>
    <p:sldId id="344" r:id="rId24"/>
    <p:sldId id="347" r:id="rId25"/>
    <p:sldId id="345" r:id="rId26"/>
    <p:sldId id="279" r:id="rId27"/>
    <p:sldId id="280" r:id="rId28"/>
    <p:sldId id="270" r:id="rId29"/>
    <p:sldId id="316" r:id="rId30"/>
    <p:sldId id="292" r:id="rId31"/>
    <p:sldId id="271" r:id="rId32"/>
    <p:sldId id="343" r:id="rId33"/>
    <p:sldId id="294" r:id="rId34"/>
    <p:sldId id="342" r:id="rId35"/>
    <p:sldId id="272" r:id="rId36"/>
    <p:sldId id="341" r:id="rId37"/>
    <p:sldId id="339" r:id="rId38"/>
    <p:sldId id="281" r:id="rId39"/>
    <p:sldId id="282" r:id="rId40"/>
    <p:sldId id="283" r:id="rId41"/>
    <p:sldId id="284" r:id="rId42"/>
    <p:sldId id="285" r:id="rId43"/>
    <p:sldId id="286" r:id="rId44"/>
    <p:sldId id="287" r:id="rId45"/>
    <p:sldId id="288" r:id="rId46"/>
    <p:sldId id="331" r:id="rId47"/>
    <p:sldId id="332" r:id="rId48"/>
    <p:sldId id="306" r:id="rId49"/>
    <p:sldId id="324" r:id="rId50"/>
    <p:sldId id="307" r:id="rId51"/>
    <p:sldId id="323" r:id="rId52"/>
    <p:sldId id="308" r:id="rId53"/>
    <p:sldId id="310" r:id="rId54"/>
    <p:sldId id="309" r:id="rId55"/>
    <p:sldId id="327" r:id="rId56"/>
    <p:sldId id="311" r:id="rId57"/>
    <p:sldId id="328" r:id="rId58"/>
    <p:sldId id="329" r:id="rId59"/>
  </p:sldIdLst>
  <p:sldSz cx="9144000" cy="6858000" type="screen4x3"/>
  <p:notesSz cx="6858000" cy="9144000"/>
  <p:custDataLst>
    <p:tags r:id="rId60"/>
  </p:custDataLst>
  <p:defaultTextStyle>
    <a:defPPr>
      <a:defRPr lang="ru-RU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5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12" autoAdjust="0"/>
    <p:restoredTop sz="94385" autoAdjust="0"/>
  </p:normalViewPr>
  <p:slideViewPr>
    <p:cSldViewPr>
      <p:cViewPr>
        <p:scale>
          <a:sx n="59" d="100"/>
          <a:sy n="59" d="100"/>
        </p:scale>
        <p:origin x="193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34.wmf"/><Relationship Id="rId2" Type="http://schemas.openxmlformats.org/officeDocument/2006/relationships/image" Target="../media/image9.wmf"/><Relationship Id="rId1" Type="http://schemas.openxmlformats.org/officeDocument/2006/relationships/image" Target="../media/image30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9.wmf"/><Relationship Id="rId7" Type="http://schemas.openxmlformats.org/officeDocument/2006/relationships/image" Target="../media/image41.wmf"/><Relationship Id="rId2" Type="http://schemas.openxmlformats.org/officeDocument/2006/relationships/image" Target="../media/image8.wmf"/><Relationship Id="rId1" Type="http://schemas.openxmlformats.org/officeDocument/2006/relationships/image" Target="../media/image37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8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8.wmf"/><Relationship Id="rId1" Type="http://schemas.openxmlformats.org/officeDocument/2006/relationships/image" Target="../media/image51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8.wmf"/><Relationship Id="rId5" Type="http://schemas.openxmlformats.org/officeDocument/2006/relationships/image" Target="../media/image56.wmf"/><Relationship Id="rId4" Type="http://schemas.openxmlformats.org/officeDocument/2006/relationships/image" Target="../media/image5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3.wmf"/><Relationship Id="rId5" Type="http://schemas.openxmlformats.org/officeDocument/2006/relationships/image" Target="../media/image8.wmf"/><Relationship Id="rId4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6.wmf"/><Relationship Id="rId7" Type="http://schemas.openxmlformats.org/officeDocument/2006/relationships/image" Target="../media/image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8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Relationship Id="rId9" Type="http://schemas.openxmlformats.org/officeDocument/2006/relationships/image" Target="../media/image7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8.wmf"/><Relationship Id="rId1" Type="http://schemas.openxmlformats.org/officeDocument/2006/relationships/image" Target="../media/image71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2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3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4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5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6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4" Type="http://schemas.openxmlformats.org/officeDocument/2006/relationships/image" Target="../media/image105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6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8.wmf"/><Relationship Id="rId1" Type="http://schemas.openxmlformats.org/officeDocument/2006/relationships/image" Target="../media/image107.wmf"/></Relationships>
</file>

<file path=ppt/drawings/_rels/vmlDrawing3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3" Type="http://schemas.openxmlformats.org/officeDocument/2006/relationships/image" Target="../media/image111.wmf"/><Relationship Id="rId7" Type="http://schemas.openxmlformats.org/officeDocument/2006/relationships/image" Target="../media/image115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6" Type="http://schemas.openxmlformats.org/officeDocument/2006/relationships/image" Target="../media/image114.wmf"/><Relationship Id="rId11" Type="http://schemas.openxmlformats.org/officeDocument/2006/relationships/image" Target="../media/image119.wmf"/><Relationship Id="rId5" Type="http://schemas.openxmlformats.org/officeDocument/2006/relationships/image" Target="../media/image113.wmf"/><Relationship Id="rId10" Type="http://schemas.openxmlformats.org/officeDocument/2006/relationships/image" Target="../media/image118.wmf"/><Relationship Id="rId4" Type="http://schemas.openxmlformats.org/officeDocument/2006/relationships/image" Target="../media/image112.wmf"/><Relationship Id="rId9" Type="http://schemas.openxmlformats.org/officeDocument/2006/relationships/image" Target="../media/image1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4" Type="http://schemas.openxmlformats.org/officeDocument/2006/relationships/image" Target="../media/image123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6" Type="http://schemas.openxmlformats.org/officeDocument/2006/relationships/image" Target="../media/image129.wmf"/><Relationship Id="rId5" Type="http://schemas.openxmlformats.org/officeDocument/2006/relationships/image" Target="../media/image128.wmf"/><Relationship Id="rId4" Type="http://schemas.openxmlformats.org/officeDocument/2006/relationships/image" Target="../media/image127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Relationship Id="rId6" Type="http://schemas.openxmlformats.org/officeDocument/2006/relationships/image" Target="../media/image135.wmf"/><Relationship Id="rId5" Type="http://schemas.openxmlformats.org/officeDocument/2006/relationships/image" Target="../media/image134.wmf"/><Relationship Id="rId4" Type="http://schemas.openxmlformats.org/officeDocument/2006/relationships/image" Target="../media/image133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wmf"/><Relationship Id="rId2" Type="http://schemas.openxmlformats.org/officeDocument/2006/relationships/image" Target="../media/image137.wmf"/><Relationship Id="rId1" Type="http://schemas.openxmlformats.org/officeDocument/2006/relationships/image" Target="../media/image136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wmf"/><Relationship Id="rId2" Type="http://schemas.openxmlformats.org/officeDocument/2006/relationships/image" Target="../media/image140.wmf"/><Relationship Id="rId1" Type="http://schemas.openxmlformats.org/officeDocument/2006/relationships/image" Target="../media/image139.w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1.w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2.wmf"/></Relationships>
</file>

<file path=ppt/drawings/_rels/vmlDrawing4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wmf"/><Relationship Id="rId2" Type="http://schemas.openxmlformats.org/officeDocument/2006/relationships/image" Target="../media/image144.wmf"/><Relationship Id="rId1" Type="http://schemas.openxmlformats.org/officeDocument/2006/relationships/image" Target="../media/image143.wmf"/><Relationship Id="rId4" Type="http://schemas.openxmlformats.org/officeDocument/2006/relationships/image" Target="../media/image14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70F1C44-A114-4EA5-ABC8-6D32624E683F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70F1C44-A114-4EA5-ABC8-6D32624E683F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70F1C44-A114-4EA5-ABC8-6D32624E683F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70F1C44-A114-4EA5-ABC8-6D32624E683F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70F1C44-A114-4EA5-ABC8-6D32624E683F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70F1C44-A114-4EA5-ABC8-6D32624E683F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70F1C44-A114-4EA5-ABC8-6D32624E683F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70F1C44-A114-4EA5-ABC8-6D32624E683F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70F1C44-A114-4EA5-ABC8-6D32624E683F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70F1C44-A114-4EA5-ABC8-6D32624E683F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70F1C44-A114-4EA5-ABC8-6D32624E683F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70F1C44-A114-4EA5-ABC8-6D32624E683F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/>
            <a:r>
              <a:t>Образец заголовка</a:t>
            </a:r>
          </a:p>
        </p:txBody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70F1C44-A114-4EA5-ABC8-6D32624E683F}" type="slidenum">
              <a:rPr sz="1400"/>
              <a:t>‹#›</a:t>
            </a:fld>
            <a:endParaRPr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400" b="0" i="0" u="none" baseline="0">
          <a:solidFill>
            <a:schemeClr val="tx2"/>
          </a:solidFill>
          <a:effectLst/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32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 baseline="0">
          <a:solidFill>
            <a:schemeClr val="tx1"/>
          </a:solidFill>
          <a:effectLst/>
          <a:latin typeface="+mn-lt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 baseline="0">
          <a:solidFill>
            <a:schemeClr val="tx1"/>
          </a:solidFill>
          <a:effectLst/>
          <a:latin typeface="+mn-lt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1.xml"/><Relationship Id="rId4" Type="http://schemas.openxmlformats.org/officeDocument/2006/relationships/slide" Target="slide2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5" Type="http://schemas.openxmlformats.org/officeDocument/2006/relationships/slide" Target="slide21.xml"/><Relationship Id="rId4" Type="http://schemas.openxmlformats.org/officeDocument/2006/relationships/slide" Target="slide20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32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6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8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9.wmf"/><Relationship Id="rId11" Type="http://schemas.openxmlformats.org/officeDocument/2006/relationships/image" Target="../media/image31.wmf"/><Relationship Id="rId5" Type="http://schemas.openxmlformats.org/officeDocument/2006/relationships/oleObject" Target="../embeddings/oleObject32.bin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35.bin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4.bin"/><Relationship Id="rId14" Type="http://schemas.openxmlformats.org/officeDocument/2006/relationships/oleObject" Target="../embeddings/oleObject3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36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51.bin"/><Relationship Id="rId3" Type="http://schemas.openxmlformats.org/officeDocument/2006/relationships/oleObject" Target="../embeddings/oleObject43.bin"/><Relationship Id="rId21" Type="http://schemas.openxmlformats.org/officeDocument/2006/relationships/image" Target="../media/image43.wmf"/><Relationship Id="rId7" Type="http://schemas.openxmlformats.org/officeDocument/2006/relationships/oleObject" Target="../embeddings/oleObject45.bin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2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image" Target="../media/image40.wmf"/><Relationship Id="rId10" Type="http://schemas.openxmlformats.org/officeDocument/2006/relationships/image" Target="../media/image38.wmf"/><Relationship Id="rId19" Type="http://schemas.openxmlformats.org/officeDocument/2006/relationships/image" Target="../media/image42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6.bin"/><Relationship Id="rId14" Type="http://schemas.openxmlformats.org/officeDocument/2006/relationships/oleObject" Target="../embeddings/oleObject4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5.xml"/><Relationship Id="rId3" Type="http://schemas.openxmlformats.org/officeDocument/2006/relationships/slide" Target="slide4.xml"/><Relationship Id="rId7" Type="http://schemas.openxmlformats.org/officeDocument/2006/relationships/slide" Target="slide3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5.xml"/><Relationship Id="rId5" Type="http://schemas.openxmlformats.org/officeDocument/2006/relationships/slide" Target="slide14.xml"/><Relationship Id="rId4" Type="http://schemas.openxmlformats.org/officeDocument/2006/relationships/slide" Target="slide10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48.wmf"/><Relationship Id="rId17" Type="http://schemas.openxmlformats.org/officeDocument/2006/relationships/slide" Target="slide27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60.bin"/><Relationship Id="rId10" Type="http://schemas.openxmlformats.org/officeDocument/2006/relationships/image" Target="../media/image47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49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53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5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54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7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73.bin"/><Relationship Id="rId4" Type="http://schemas.openxmlformats.org/officeDocument/2006/relationships/image" Target="../media/image57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image" Target="../media/image8.wmf"/><Relationship Id="rId3" Type="http://schemas.openxmlformats.org/officeDocument/2006/relationships/oleObject" Target="../embeddings/oleObject76.bin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80.bin"/><Relationship Id="rId17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2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7.bin"/><Relationship Id="rId11" Type="http://schemas.openxmlformats.org/officeDocument/2006/relationships/image" Target="../media/image62.wmf"/><Relationship Id="rId5" Type="http://schemas.openxmlformats.org/officeDocument/2006/relationships/slide" Target="slide26.xml"/><Relationship Id="rId15" Type="http://schemas.openxmlformats.org/officeDocument/2006/relationships/image" Target="../media/image63.wmf"/><Relationship Id="rId10" Type="http://schemas.openxmlformats.org/officeDocument/2006/relationships/oleObject" Target="../embeddings/oleObject79.bin"/><Relationship Id="rId4" Type="http://schemas.openxmlformats.org/officeDocument/2006/relationships/image" Target="../media/image59.wmf"/><Relationship Id="rId9" Type="http://schemas.openxmlformats.org/officeDocument/2006/relationships/image" Target="../media/image61.wmf"/><Relationship Id="rId14" Type="http://schemas.openxmlformats.org/officeDocument/2006/relationships/oleObject" Target="../embeddings/oleObject8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85.bin"/><Relationship Id="rId4" Type="http://schemas.openxmlformats.org/officeDocument/2006/relationships/image" Target="../media/image64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91.bin"/><Relationship Id="rId18" Type="http://schemas.openxmlformats.org/officeDocument/2006/relationships/oleObject" Target="../embeddings/oleObject94.bin"/><Relationship Id="rId3" Type="http://schemas.openxmlformats.org/officeDocument/2006/relationships/oleObject" Target="../embeddings/oleObject86.bin"/><Relationship Id="rId21" Type="http://schemas.openxmlformats.org/officeDocument/2006/relationships/image" Target="../media/image70.wmf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oleObject" Target="../embeddings/oleObject95.bin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7.bin"/><Relationship Id="rId15" Type="http://schemas.openxmlformats.org/officeDocument/2006/relationships/oleObject" Target="../embeddings/oleObject92.bin"/><Relationship Id="rId10" Type="http://schemas.openxmlformats.org/officeDocument/2006/relationships/image" Target="../media/image67.wmf"/><Relationship Id="rId19" Type="http://schemas.openxmlformats.org/officeDocument/2006/relationships/image" Target="../media/image69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89.bin"/><Relationship Id="rId14" Type="http://schemas.openxmlformats.org/officeDocument/2006/relationships/image" Target="../media/image8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98.bin"/><Relationship Id="rId12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7.bin"/><Relationship Id="rId10" Type="http://schemas.openxmlformats.org/officeDocument/2006/relationships/image" Target="../media/image73.wmf"/><Relationship Id="rId4" Type="http://schemas.openxmlformats.org/officeDocument/2006/relationships/image" Target="../media/image71.wmf"/><Relationship Id="rId9" Type="http://schemas.openxmlformats.org/officeDocument/2006/relationships/oleObject" Target="../embeddings/oleObject9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102.bin"/><Relationship Id="rId4" Type="http://schemas.openxmlformats.org/officeDocument/2006/relationships/image" Target="../media/image7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77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4.bin"/><Relationship Id="rId7" Type="http://schemas.openxmlformats.org/officeDocument/2006/relationships/slide" Target="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slide" Target="slide33.xml"/><Relationship Id="rId5" Type="http://schemas.openxmlformats.org/officeDocument/2006/relationships/slide" Target="slide32.xml"/><Relationship Id="rId4" Type="http://schemas.openxmlformats.org/officeDocument/2006/relationships/image" Target="../media/image78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106.bin"/><Relationship Id="rId4" Type="http://schemas.openxmlformats.org/officeDocument/2006/relationships/image" Target="../media/image79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81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0.bin"/><Relationship Id="rId12" Type="http://schemas.openxmlformats.org/officeDocument/2006/relationships/image" Target="../media/image8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112.bin"/><Relationship Id="rId5" Type="http://schemas.openxmlformats.org/officeDocument/2006/relationships/oleObject" Target="../embeddings/oleObject109.bin"/><Relationship Id="rId10" Type="http://schemas.openxmlformats.org/officeDocument/2006/relationships/image" Target="../media/image85.wmf"/><Relationship Id="rId4" Type="http://schemas.openxmlformats.org/officeDocument/2006/relationships/image" Target="../media/image82.wmf"/><Relationship Id="rId9" Type="http://schemas.openxmlformats.org/officeDocument/2006/relationships/oleObject" Target="../embeddings/oleObject11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oleObject" Target="../embeddings/oleObject113.bin"/><Relationship Id="rId7" Type="http://schemas.openxmlformats.org/officeDocument/2006/relationships/oleObject" Target="../embeddings/oleObject115.bin"/><Relationship Id="rId12" Type="http://schemas.openxmlformats.org/officeDocument/2006/relationships/image" Target="../media/image9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88.wmf"/><Relationship Id="rId11" Type="http://schemas.openxmlformats.org/officeDocument/2006/relationships/oleObject" Target="../embeddings/oleObject117.bin"/><Relationship Id="rId5" Type="http://schemas.openxmlformats.org/officeDocument/2006/relationships/oleObject" Target="../embeddings/oleObject114.bin"/><Relationship Id="rId10" Type="http://schemas.openxmlformats.org/officeDocument/2006/relationships/image" Target="../media/image90.wmf"/><Relationship Id="rId4" Type="http://schemas.openxmlformats.org/officeDocument/2006/relationships/image" Target="../media/image87.wmf"/><Relationship Id="rId9" Type="http://schemas.openxmlformats.org/officeDocument/2006/relationships/oleObject" Target="../embeddings/oleObject11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7" Type="http://schemas.openxmlformats.org/officeDocument/2006/relationships/slide" Target="slide44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5" Type="http://schemas.openxmlformats.org/officeDocument/2006/relationships/slide" Target="slide42.xml"/><Relationship Id="rId4" Type="http://schemas.openxmlformats.org/officeDocument/2006/relationships/slide" Target="slide4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9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93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94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95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96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3" Type="http://schemas.openxmlformats.org/officeDocument/2006/relationships/oleObject" Target="../embeddings/oleObject123.bin"/><Relationship Id="rId7" Type="http://schemas.openxmlformats.org/officeDocument/2006/relationships/oleObject" Target="../embeddings/oleObject125.bin"/><Relationship Id="rId12" Type="http://schemas.openxmlformats.org/officeDocument/2006/relationships/image" Target="../media/image10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98.wmf"/><Relationship Id="rId11" Type="http://schemas.openxmlformats.org/officeDocument/2006/relationships/oleObject" Target="../embeddings/oleObject127.bin"/><Relationship Id="rId5" Type="http://schemas.openxmlformats.org/officeDocument/2006/relationships/oleObject" Target="../embeddings/oleObject124.bin"/><Relationship Id="rId10" Type="http://schemas.openxmlformats.org/officeDocument/2006/relationships/image" Target="../media/image100.wmf"/><Relationship Id="rId4" Type="http://schemas.openxmlformats.org/officeDocument/2006/relationships/image" Target="../media/image97.wmf"/><Relationship Id="rId9" Type="http://schemas.openxmlformats.org/officeDocument/2006/relationships/oleObject" Target="../embeddings/oleObject126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4.xml"/><Relationship Id="rId5" Type="http://schemas.openxmlformats.org/officeDocument/2006/relationships/slide" Target="slide52.xml"/><Relationship Id="rId4" Type="http://schemas.openxmlformats.org/officeDocument/2006/relationships/slide" Target="slide50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13" Type="http://schemas.openxmlformats.org/officeDocument/2006/relationships/oleObject" Target="../embeddings/oleObject134.bin"/><Relationship Id="rId3" Type="http://schemas.openxmlformats.org/officeDocument/2006/relationships/oleObject" Target="../embeddings/oleObject128.bin"/><Relationship Id="rId7" Type="http://schemas.openxmlformats.org/officeDocument/2006/relationships/oleObject" Target="../embeddings/oleObject130.bin"/><Relationship Id="rId12" Type="http://schemas.openxmlformats.org/officeDocument/2006/relationships/oleObject" Target="../embeddings/oleObject13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7.bin"/><Relationship Id="rId1" Type="http://schemas.openxmlformats.org/officeDocument/2006/relationships/vmlDrawing" Target="../drawings/vmlDrawing36.vml"/><Relationship Id="rId6" Type="http://schemas.openxmlformats.org/officeDocument/2006/relationships/image" Target="../media/image103.wmf"/><Relationship Id="rId11" Type="http://schemas.openxmlformats.org/officeDocument/2006/relationships/oleObject" Target="../embeddings/oleObject132.bin"/><Relationship Id="rId5" Type="http://schemas.openxmlformats.org/officeDocument/2006/relationships/oleObject" Target="../embeddings/oleObject129.bin"/><Relationship Id="rId15" Type="http://schemas.openxmlformats.org/officeDocument/2006/relationships/oleObject" Target="../embeddings/oleObject136.bin"/><Relationship Id="rId10" Type="http://schemas.openxmlformats.org/officeDocument/2006/relationships/image" Target="../media/image105.wmf"/><Relationship Id="rId4" Type="http://schemas.openxmlformats.org/officeDocument/2006/relationships/image" Target="../media/image102.wmf"/><Relationship Id="rId9" Type="http://schemas.openxmlformats.org/officeDocument/2006/relationships/oleObject" Target="../embeddings/oleObject131.bin"/><Relationship Id="rId14" Type="http://schemas.openxmlformats.org/officeDocument/2006/relationships/oleObject" Target="../embeddings/oleObject135.bin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5" Type="http://schemas.openxmlformats.org/officeDocument/2006/relationships/slide" Target="slide49.xml"/><Relationship Id="rId4" Type="http://schemas.openxmlformats.org/officeDocument/2006/relationships/image" Target="../media/image106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108.wmf"/><Relationship Id="rId5" Type="http://schemas.openxmlformats.org/officeDocument/2006/relationships/oleObject" Target="../embeddings/oleObject140.bin"/><Relationship Id="rId4" Type="http://schemas.openxmlformats.org/officeDocument/2006/relationships/image" Target="../media/image10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Relationship Id="rId9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3.bin"/><Relationship Id="rId13" Type="http://schemas.openxmlformats.org/officeDocument/2006/relationships/image" Target="../media/image113.wmf"/><Relationship Id="rId18" Type="http://schemas.openxmlformats.org/officeDocument/2006/relationships/oleObject" Target="../embeddings/oleObject148.bin"/><Relationship Id="rId3" Type="http://schemas.openxmlformats.org/officeDocument/2006/relationships/slide" Target="slide51.xml"/><Relationship Id="rId21" Type="http://schemas.openxmlformats.org/officeDocument/2006/relationships/image" Target="../media/image117.wmf"/><Relationship Id="rId7" Type="http://schemas.openxmlformats.org/officeDocument/2006/relationships/image" Target="../media/image110.wmf"/><Relationship Id="rId12" Type="http://schemas.openxmlformats.org/officeDocument/2006/relationships/oleObject" Target="../embeddings/oleObject145.bin"/><Relationship Id="rId17" Type="http://schemas.openxmlformats.org/officeDocument/2006/relationships/image" Target="../media/image115.wmf"/><Relationship Id="rId25" Type="http://schemas.openxmlformats.org/officeDocument/2006/relationships/image" Target="../media/image11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7.bin"/><Relationship Id="rId20" Type="http://schemas.openxmlformats.org/officeDocument/2006/relationships/oleObject" Target="../embeddings/oleObject149.bin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142.bin"/><Relationship Id="rId11" Type="http://schemas.openxmlformats.org/officeDocument/2006/relationships/image" Target="../media/image112.wmf"/><Relationship Id="rId24" Type="http://schemas.openxmlformats.org/officeDocument/2006/relationships/oleObject" Target="../embeddings/oleObject151.bin"/><Relationship Id="rId5" Type="http://schemas.openxmlformats.org/officeDocument/2006/relationships/image" Target="../media/image109.wmf"/><Relationship Id="rId15" Type="http://schemas.openxmlformats.org/officeDocument/2006/relationships/image" Target="../media/image114.wmf"/><Relationship Id="rId23" Type="http://schemas.openxmlformats.org/officeDocument/2006/relationships/image" Target="../media/image118.wmf"/><Relationship Id="rId10" Type="http://schemas.openxmlformats.org/officeDocument/2006/relationships/oleObject" Target="../embeddings/oleObject144.bin"/><Relationship Id="rId19" Type="http://schemas.openxmlformats.org/officeDocument/2006/relationships/image" Target="../media/image116.wmf"/><Relationship Id="rId4" Type="http://schemas.openxmlformats.org/officeDocument/2006/relationships/oleObject" Target="../embeddings/oleObject141.bin"/><Relationship Id="rId9" Type="http://schemas.openxmlformats.org/officeDocument/2006/relationships/image" Target="../media/image111.wmf"/><Relationship Id="rId14" Type="http://schemas.openxmlformats.org/officeDocument/2006/relationships/oleObject" Target="../embeddings/oleObject146.bin"/><Relationship Id="rId22" Type="http://schemas.openxmlformats.org/officeDocument/2006/relationships/oleObject" Target="../embeddings/oleObject150.bin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3" Type="http://schemas.openxmlformats.org/officeDocument/2006/relationships/oleObject" Target="../embeddings/oleObject152.bin"/><Relationship Id="rId7" Type="http://schemas.openxmlformats.org/officeDocument/2006/relationships/oleObject" Target="../embeddings/oleObject1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121.wmf"/><Relationship Id="rId5" Type="http://schemas.openxmlformats.org/officeDocument/2006/relationships/oleObject" Target="../embeddings/oleObject153.bin"/><Relationship Id="rId10" Type="http://schemas.openxmlformats.org/officeDocument/2006/relationships/image" Target="../media/image123.wmf"/><Relationship Id="rId4" Type="http://schemas.openxmlformats.org/officeDocument/2006/relationships/image" Target="../media/image120.wmf"/><Relationship Id="rId9" Type="http://schemas.openxmlformats.org/officeDocument/2006/relationships/oleObject" Target="../embeddings/oleObject155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8.bin"/><Relationship Id="rId13" Type="http://schemas.openxmlformats.org/officeDocument/2006/relationships/image" Target="../media/image128.wmf"/><Relationship Id="rId3" Type="http://schemas.openxmlformats.org/officeDocument/2006/relationships/slide" Target="slide53.xml"/><Relationship Id="rId7" Type="http://schemas.openxmlformats.org/officeDocument/2006/relationships/image" Target="../media/image125.wmf"/><Relationship Id="rId12" Type="http://schemas.openxmlformats.org/officeDocument/2006/relationships/oleObject" Target="../embeddings/oleObject1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157.bin"/><Relationship Id="rId11" Type="http://schemas.openxmlformats.org/officeDocument/2006/relationships/image" Target="../media/image127.wmf"/><Relationship Id="rId5" Type="http://schemas.openxmlformats.org/officeDocument/2006/relationships/image" Target="../media/image124.wmf"/><Relationship Id="rId15" Type="http://schemas.openxmlformats.org/officeDocument/2006/relationships/image" Target="../media/image129.wmf"/><Relationship Id="rId10" Type="http://schemas.openxmlformats.org/officeDocument/2006/relationships/oleObject" Target="../embeddings/oleObject159.bin"/><Relationship Id="rId4" Type="http://schemas.openxmlformats.org/officeDocument/2006/relationships/oleObject" Target="../embeddings/oleObject156.bin"/><Relationship Id="rId9" Type="http://schemas.openxmlformats.org/officeDocument/2006/relationships/image" Target="../media/image126.wmf"/><Relationship Id="rId14" Type="http://schemas.openxmlformats.org/officeDocument/2006/relationships/oleObject" Target="../embeddings/oleObject161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13" Type="http://schemas.openxmlformats.org/officeDocument/2006/relationships/oleObject" Target="../embeddings/oleObject167.bin"/><Relationship Id="rId3" Type="http://schemas.openxmlformats.org/officeDocument/2006/relationships/oleObject" Target="../embeddings/oleObject162.bin"/><Relationship Id="rId7" Type="http://schemas.openxmlformats.org/officeDocument/2006/relationships/oleObject" Target="../embeddings/oleObject164.bin"/><Relationship Id="rId12" Type="http://schemas.openxmlformats.org/officeDocument/2006/relationships/image" Target="../media/image1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131.wmf"/><Relationship Id="rId11" Type="http://schemas.openxmlformats.org/officeDocument/2006/relationships/oleObject" Target="../embeddings/oleObject166.bin"/><Relationship Id="rId5" Type="http://schemas.openxmlformats.org/officeDocument/2006/relationships/oleObject" Target="../embeddings/oleObject163.bin"/><Relationship Id="rId10" Type="http://schemas.openxmlformats.org/officeDocument/2006/relationships/image" Target="../media/image133.wmf"/><Relationship Id="rId4" Type="http://schemas.openxmlformats.org/officeDocument/2006/relationships/image" Target="../media/image130.wmf"/><Relationship Id="rId9" Type="http://schemas.openxmlformats.org/officeDocument/2006/relationships/oleObject" Target="../embeddings/oleObject165.bin"/><Relationship Id="rId14" Type="http://schemas.openxmlformats.org/officeDocument/2006/relationships/image" Target="../media/image135.wmf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wmf"/><Relationship Id="rId3" Type="http://schemas.openxmlformats.org/officeDocument/2006/relationships/oleObject" Target="../embeddings/oleObject168.bin"/><Relationship Id="rId7" Type="http://schemas.openxmlformats.org/officeDocument/2006/relationships/oleObject" Target="../embeddings/oleObject1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6" Type="http://schemas.openxmlformats.org/officeDocument/2006/relationships/image" Target="../media/image137.wmf"/><Relationship Id="rId5" Type="http://schemas.openxmlformats.org/officeDocument/2006/relationships/oleObject" Target="../embeddings/oleObject169.bin"/><Relationship Id="rId4" Type="http://schemas.openxmlformats.org/officeDocument/2006/relationships/image" Target="../media/image136.wmf"/><Relationship Id="rId9" Type="http://schemas.openxmlformats.org/officeDocument/2006/relationships/slide" Target="slide56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wmf"/><Relationship Id="rId3" Type="http://schemas.openxmlformats.org/officeDocument/2006/relationships/oleObject" Target="../embeddings/oleObject171.bin"/><Relationship Id="rId7" Type="http://schemas.openxmlformats.org/officeDocument/2006/relationships/oleObject" Target="../embeddings/oleObject1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140.wmf"/><Relationship Id="rId5" Type="http://schemas.openxmlformats.org/officeDocument/2006/relationships/oleObject" Target="../embeddings/oleObject172.bin"/><Relationship Id="rId4" Type="http://schemas.openxmlformats.org/officeDocument/2006/relationships/image" Target="../media/image139.wmf"/><Relationship Id="rId9" Type="http://schemas.openxmlformats.org/officeDocument/2006/relationships/slide" Target="slide5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4" Type="http://schemas.openxmlformats.org/officeDocument/2006/relationships/image" Target="../media/image141.w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4" Type="http://schemas.openxmlformats.org/officeDocument/2006/relationships/image" Target="../media/image142.wmf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.wmf"/><Relationship Id="rId3" Type="http://schemas.openxmlformats.org/officeDocument/2006/relationships/oleObject" Target="../embeddings/oleObject176.bin"/><Relationship Id="rId7" Type="http://schemas.openxmlformats.org/officeDocument/2006/relationships/oleObject" Target="../embeddings/oleObject1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7.vml"/><Relationship Id="rId6" Type="http://schemas.openxmlformats.org/officeDocument/2006/relationships/image" Target="../media/image144.wmf"/><Relationship Id="rId5" Type="http://schemas.openxmlformats.org/officeDocument/2006/relationships/oleObject" Target="../embeddings/oleObject177.bin"/><Relationship Id="rId10" Type="http://schemas.openxmlformats.org/officeDocument/2006/relationships/image" Target="../media/image146.wmf"/><Relationship Id="rId4" Type="http://schemas.openxmlformats.org/officeDocument/2006/relationships/image" Target="../media/image143.wmf"/><Relationship Id="rId9" Type="http://schemas.openxmlformats.org/officeDocument/2006/relationships/oleObject" Target="../embeddings/oleObject17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slide" Target="slide8.xml"/><Relationship Id="rId4" Type="http://schemas.openxmlformats.org/officeDocument/2006/relationships/image" Target="../media/image14.wmf"/><Relationship Id="rId9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ctrTitle"/>
          </p:nvPr>
        </p:nvSpPr>
        <p:spPr>
          <a:xfrm>
            <a:off x="971550" y="2130425"/>
            <a:ext cx="7486650" cy="14700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effectLst/>
                <a:latin typeface="Arial"/>
              </a:defRPr>
            </a:lvl1pPr>
          </a:lstStyle>
          <a:p>
            <a:pPr lvl="0" eaLnBrk="1" hangingPunct="1"/>
            <a:r>
              <a:rPr b="1">
                <a:solidFill>
                  <a:schemeClr val="tx1"/>
                </a:solidFill>
                <a:latin typeface="Times New Roman" pitchFamily="18" charset="0"/>
              </a:rPr>
              <a:t>Векторы в пространстве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reeform 33"/>
          <p:cNvSpPr/>
          <p:nvPr/>
        </p:nvSpPr>
        <p:spPr bwMode="auto">
          <a:xfrm>
            <a:off x="1044575" y="4351338"/>
            <a:ext cx="1727200" cy="1152525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0" y="726"/>
              </a:cxn>
              <a:cxn ang="0">
                <a:pos x="0" y="181"/>
              </a:cxn>
              <a:cxn ang="0">
                <a:pos x="1088" y="0"/>
              </a:cxn>
              <a:cxn ang="0">
                <a:pos x="1088" y="544"/>
              </a:cxn>
              <a:cxn ang="0">
                <a:pos x="0" y="726"/>
              </a:cxn>
            </a:cxnLst>
            <a:rect l="l" t="t" r="GT0" b="GT1"/>
            <a:pathLst>
              <a:path w="1088" h="726">
                <a:moveTo>
                  <a:pt x="0" y="726"/>
                </a:moveTo>
                <a:lnTo>
                  <a:pt x="0" y="181"/>
                </a:lnTo>
                <a:lnTo>
                  <a:pt x="1088" y="0"/>
                </a:lnTo>
                <a:lnTo>
                  <a:pt x="1088" y="544"/>
                </a:lnTo>
                <a:lnTo>
                  <a:pt x="0" y="726"/>
                </a:lnTo>
                <a:close/>
              </a:path>
            </a:pathLst>
          </a:custGeom>
          <a:solidFill>
            <a:srgbClr val="00CCFF">
              <a:alpha val="30196"/>
            </a:srgbClr>
          </a:solidFill>
          <a:ln w="9525">
            <a:noFill/>
            <a:round/>
          </a:ln>
        </p:spPr>
      </p:sp>
      <p:sp>
        <p:nvSpPr>
          <p:cNvPr id="819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Определение компланарных векторов</a:t>
            </a:r>
          </a:p>
        </p:txBody>
      </p:sp>
      <p:sp>
        <p:nvSpPr>
          <p:cNvPr id="8197" name="Rectangle 3"/>
          <p:cNvSpPr>
            <a:spLocks noGrp="1"/>
          </p:cNvSpPr>
          <p:nvPr>
            <p:ph type="body" idx="1"/>
          </p:nvPr>
        </p:nvSpPr>
        <p:spPr>
          <a:xfrm>
            <a:off x="971550" y="1484313"/>
            <a:ext cx="7200900" cy="46418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b="1" i="1">
                <a:latin typeface="Times New Roman" pitchFamily="18" charset="0"/>
              </a:rPr>
              <a:t>Компланарные векторы</a:t>
            </a:r>
            <a:r>
              <a:rPr sz="2400" i="1">
                <a:latin typeface="Times New Roman" pitchFamily="18" charset="0"/>
              </a:rPr>
              <a:t> – векторы, при откладывании которых от одной и той же точки пространства, они будут лежать в одной плоскости.</a:t>
            </a:r>
          </a:p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i="1">
                <a:latin typeface="Times New Roman" pitchFamily="18" charset="0"/>
              </a:rPr>
              <a:t>		Пример:</a:t>
            </a:r>
          </a:p>
        </p:txBody>
      </p:sp>
      <p:sp>
        <p:nvSpPr>
          <p:cNvPr id="8198" name="AutoShape 1"/>
          <p:cNvSpPr/>
          <p:nvPr/>
        </p:nvSpPr>
        <p:spPr>
          <a:xfrm>
            <a:off x="1044575" y="4351338"/>
            <a:ext cx="1727200" cy="1150937"/>
          </a:xfrm>
          <a:prstGeom prst="cube">
            <a:avLst>
              <a:gd name="adj" fmla="val 25000"/>
            </a:avLst>
          </a:prstGeom>
          <a:solidFill>
            <a:schemeClr val="folHlink">
              <a:alpha val="20000"/>
            </a:schemeClr>
          </a:solidFill>
          <a:ln w="25400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cxnSp>
        <p:nvCxnSpPr>
          <p:cNvPr id="8199" name="Line 2"/>
          <p:cNvCxnSpPr/>
          <p:nvPr/>
        </p:nvCxnSpPr>
        <p:spPr>
          <a:xfrm flipH="1">
            <a:off x="1331913" y="5214938"/>
            <a:ext cx="14398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miter lim="800000"/>
          </a:ln>
        </p:spPr>
      </p:cxnSp>
      <p:cxnSp>
        <p:nvCxnSpPr>
          <p:cNvPr id="8200" name="Line 3"/>
          <p:cNvCxnSpPr/>
          <p:nvPr/>
        </p:nvCxnSpPr>
        <p:spPr>
          <a:xfrm flipH="1">
            <a:off x="1331913" y="4351338"/>
            <a:ext cx="0" cy="863600"/>
          </a:xfrm>
          <a:prstGeom prst="line">
            <a:avLst/>
          </a:prstGeom>
          <a:noFill/>
          <a:ln>
            <a:solidFill>
              <a:schemeClr val="tx1"/>
            </a:solidFill>
            <a:prstDash val="lgDash"/>
            <a:miter lim="800000"/>
          </a:ln>
        </p:spPr>
      </p:cxnSp>
      <p:cxnSp>
        <p:nvCxnSpPr>
          <p:cNvPr id="8201" name="Line 4"/>
          <p:cNvCxnSpPr/>
          <p:nvPr/>
        </p:nvCxnSpPr>
        <p:spPr>
          <a:xfrm flipH="1">
            <a:off x="1044575" y="5214938"/>
            <a:ext cx="287338" cy="288925"/>
          </a:xfrm>
          <a:prstGeom prst="line">
            <a:avLst/>
          </a:prstGeom>
          <a:noFill/>
          <a:ln>
            <a:solidFill>
              <a:schemeClr val="tx1"/>
            </a:solidFill>
            <a:prstDash val="lgDash"/>
            <a:miter lim="800000"/>
          </a:ln>
        </p:spPr>
      </p:cxnSp>
      <p:cxnSp>
        <p:nvCxnSpPr>
          <p:cNvPr id="8202" name="Line 8"/>
          <p:cNvCxnSpPr/>
          <p:nvPr/>
        </p:nvCxnSpPr>
        <p:spPr>
          <a:xfrm flipV="1">
            <a:off x="1044575" y="4351338"/>
            <a:ext cx="1727200" cy="1152525"/>
          </a:xfrm>
          <a:prstGeom prst="line">
            <a:avLst/>
          </a:prstGeom>
          <a:noFill/>
          <a:ln w="25400">
            <a:solidFill>
              <a:schemeClr val="folHlink"/>
            </a:solidFill>
            <a:prstDash val="lgDash"/>
            <a:miter lim="800000"/>
            <a:tailEnd type="triangle" w="sm" len="lg"/>
          </a:ln>
        </p:spPr>
      </p:cxnSp>
      <p:cxnSp>
        <p:nvCxnSpPr>
          <p:cNvPr id="8203" name="Line 9"/>
          <p:cNvCxnSpPr/>
          <p:nvPr/>
        </p:nvCxnSpPr>
        <p:spPr>
          <a:xfrm>
            <a:off x="1044575" y="5503863"/>
            <a:ext cx="1439863" cy="0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8204" name="Line 10"/>
          <p:cNvCxnSpPr/>
          <p:nvPr/>
        </p:nvCxnSpPr>
        <p:spPr>
          <a:xfrm flipV="1">
            <a:off x="1044575" y="5214938"/>
            <a:ext cx="287338" cy="28892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miter lim="800000"/>
            <a:tailEnd type="triangle"/>
          </a:ln>
        </p:spPr>
      </p:cxnSp>
      <p:sp>
        <p:nvSpPr>
          <p:cNvPr id="8205" name="Text Box 11"/>
          <p:cNvSpPr/>
          <p:nvPr/>
        </p:nvSpPr>
        <p:spPr>
          <a:xfrm>
            <a:off x="1044575" y="4854575"/>
            <a:ext cx="4318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8206" name="Text Box 12"/>
          <p:cNvSpPr/>
          <p:nvPr/>
        </p:nvSpPr>
        <p:spPr>
          <a:xfrm>
            <a:off x="755650" y="5359400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А</a:t>
            </a:r>
          </a:p>
        </p:txBody>
      </p:sp>
      <p:sp>
        <p:nvSpPr>
          <p:cNvPr id="8207" name="Rectangle 13"/>
          <p:cNvSpPr/>
          <p:nvPr/>
        </p:nvSpPr>
        <p:spPr>
          <a:xfrm>
            <a:off x="2771775" y="4905375"/>
            <a:ext cx="354013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sp>
        <p:nvSpPr>
          <p:cNvPr id="8208" name="Rectangle 14"/>
          <p:cNvSpPr/>
          <p:nvPr/>
        </p:nvSpPr>
        <p:spPr>
          <a:xfrm>
            <a:off x="2413000" y="5408613"/>
            <a:ext cx="3683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D</a:t>
            </a:r>
          </a:p>
        </p:txBody>
      </p:sp>
      <p:sp>
        <p:nvSpPr>
          <p:cNvPr id="8209" name="Rectangle 15"/>
          <p:cNvSpPr/>
          <p:nvPr/>
        </p:nvSpPr>
        <p:spPr>
          <a:xfrm>
            <a:off x="684213" y="4351338"/>
            <a:ext cx="57467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A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8210" name="Rectangle 16"/>
          <p:cNvSpPr/>
          <p:nvPr/>
        </p:nvSpPr>
        <p:spPr>
          <a:xfrm>
            <a:off x="1044575" y="3990975"/>
            <a:ext cx="5032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B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8211" name="Rectangle 17"/>
          <p:cNvSpPr/>
          <p:nvPr/>
        </p:nvSpPr>
        <p:spPr>
          <a:xfrm>
            <a:off x="2771775" y="4062413"/>
            <a:ext cx="50482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C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8212" name="Rectangle 18"/>
          <p:cNvSpPr/>
          <p:nvPr/>
        </p:nvSpPr>
        <p:spPr>
          <a:xfrm>
            <a:off x="2413000" y="4495800"/>
            <a:ext cx="5032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D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cxnSp>
        <p:nvCxnSpPr>
          <p:cNvPr id="8213" name="Line 19"/>
          <p:cNvCxnSpPr/>
          <p:nvPr/>
        </p:nvCxnSpPr>
        <p:spPr>
          <a:xfrm flipH="1" flipV="1">
            <a:off x="1331913" y="4351338"/>
            <a:ext cx="0" cy="863600"/>
          </a:xfrm>
          <a:prstGeom prst="line">
            <a:avLst/>
          </a:prstGeom>
          <a:noFill/>
          <a:ln w="25400">
            <a:solidFill>
              <a:schemeClr val="folHlink"/>
            </a:solidFill>
            <a:prstDash val="lgDash"/>
            <a:miter lim="800000"/>
            <a:tailEnd type="triangle" w="sm" len="lg"/>
          </a:ln>
        </p:spPr>
      </p:cxnSp>
      <p:cxnSp>
        <p:nvCxnSpPr>
          <p:cNvPr id="8214" name="Line 20"/>
          <p:cNvCxnSpPr/>
          <p:nvPr/>
        </p:nvCxnSpPr>
        <p:spPr>
          <a:xfrm flipV="1">
            <a:off x="1044575" y="5214938"/>
            <a:ext cx="1727200" cy="288925"/>
          </a:xfrm>
          <a:prstGeom prst="line">
            <a:avLst/>
          </a:prstGeom>
          <a:noFill/>
          <a:ln w="25400">
            <a:solidFill>
              <a:schemeClr val="folHlink"/>
            </a:solidFill>
            <a:prstDash val="lgDash"/>
            <a:miter lim="800000"/>
            <a:tailEnd type="triangle" w="sm" len="lg"/>
          </a:ln>
        </p:spPr>
      </p:cxnSp>
      <p:cxnSp>
        <p:nvCxnSpPr>
          <p:cNvPr id="8215" name="Line 21"/>
          <p:cNvCxnSpPr/>
          <p:nvPr/>
        </p:nvCxnSpPr>
        <p:spPr>
          <a:xfrm flipH="1" flipV="1">
            <a:off x="1044575" y="4638675"/>
            <a:ext cx="0" cy="865188"/>
          </a:xfrm>
          <a:prstGeom prst="line">
            <a:avLst/>
          </a:prstGeom>
          <a:noFill/>
          <a:ln w="25400">
            <a:solidFill>
              <a:srgbClr val="0000FF"/>
            </a:solidFill>
            <a:miter lim="800000"/>
            <a:tailEnd type="triangle" w="sm" len="lg"/>
          </a:ln>
        </p:spPr>
      </p:cxnSp>
      <p:graphicFrame>
        <p:nvGraphicFramePr>
          <p:cNvPr id="8194" name="Object 22"/>
          <p:cNvGraphicFramePr>
            <a:graphicFrameLocks noChangeAspect="1"/>
          </p:cNvGraphicFramePr>
          <p:nvPr/>
        </p:nvGraphicFramePr>
        <p:xfrm>
          <a:off x="3644900" y="4365625"/>
          <a:ext cx="3879850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Формула" r:id="rId3" imgW="3879850" imgH="1179513" progId="Equation.3">
                  <p:embed/>
                </p:oleObj>
              </mc:Choice>
              <mc:Fallback>
                <p:oleObj name="Формула" r:id="rId3" imgW="3879850" imgH="117951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4900" y="4365625"/>
                        <a:ext cx="3879850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216" name="Line 26"/>
          <p:cNvCxnSpPr/>
          <p:nvPr/>
        </p:nvCxnSpPr>
        <p:spPr>
          <a:xfrm flipV="1">
            <a:off x="1044575" y="4351338"/>
            <a:ext cx="1727200" cy="287337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/>
          <p:nvPr/>
        </p:nvSpPr>
        <p:spPr>
          <a:xfrm>
            <a:off x="2916238" y="2133600"/>
            <a:ext cx="1800225" cy="1944688"/>
          </a:xfrm>
          <a:prstGeom prst="rect">
            <a:avLst/>
          </a:prstGeom>
          <a:solidFill>
            <a:schemeClr val="folHlink">
              <a:alpha val="27058"/>
            </a:schemeClr>
          </a:solidFill>
          <a:ln>
            <a:solidFill>
              <a:srgbClr val="C0C0C0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92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О компланарных векторах</a:t>
            </a:r>
          </a:p>
        </p:txBody>
      </p:sp>
      <p:sp>
        <p:nvSpPr>
          <p:cNvPr id="9227" name="Rectangle 3"/>
          <p:cNvSpPr>
            <a:spLocks noGrp="1"/>
          </p:cNvSpPr>
          <p:nvPr>
            <p:ph type="body" idx="1"/>
          </p:nvPr>
        </p:nvSpPr>
        <p:spPr>
          <a:xfrm>
            <a:off x="971550" y="1628775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i="1">
                <a:latin typeface="Times New Roman" pitchFamily="18" charset="0"/>
              </a:rPr>
              <a:t>Любые два вектора всегда компланарны.</a:t>
            </a:r>
          </a:p>
          <a:p>
            <a:pPr marL="0" lvl="0" indent="0" eaLnBrk="1" hangingPunct="1">
              <a:lnSpc>
                <a:spcPct val="12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i="1">
                <a:latin typeface="Times New Roman" pitchFamily="18" charset="0"/>
              </a:rPr>
              <a:t>Три вектора, среди которых имеются два коллинеарных, компланарны.</a:t>
            </a:r>
          </a:p>
          <a:p>
            <a:pPr marL="0" lvl="0" indent="0" eaLnBrk="1" hangingPunct="1">
              <a:lnSpc>
                <a:spcPct val="120000"/>
              </a:lnSpc>
              <a:buNone/>
            </a:pPr>
            <a:endParaRPr sz="2400" i="1">
              <a:latin typeface="Times New Roman" pitchFamily="18" charset="0"/>
            </a:endParaRPr>
          </a:p>
        </p:txBody>
      </p:sp>
      <p:graphicFrame>
        <p:nvGraphicFramePr>
          <p:cNvPr id="9218" name="Object 0"/>
          <p:cNvGraphicFramePr>
            <a:graphicFrameLocks noChangeAspect="1"/>
          </p:cNvGraphicFramePr>
          <p:nvPr/>
        </p:nvGraphicFramePr>
        <p:xfrm>
          <a:off x="4787900" y="5300663"/>
          <a:ext cx="922338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Формула" r:id="rId3" imgW="922338" imgH="1082675" progId="Equation.3">
                  <p:embed/>
                </p:oleObj>
              </mc:Choice>
              <mc:Fallback>
                <p:oleObj name="Формула" r:id="rId3" imgW="922338" imgH="10826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87900" y="5300663"/>
                        <a:ext cx="922338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229" name="Line 0"/>
          <p:cNvCxnSpPr/>
          <p:nvPr/>
        </p:nvCxnSpPr>
        <p:spPr>
          <a:xfrm flipH="1" flipV="1">
            <a:off x="1476375" y="2349500"/>
            <a:ext cx="0" cy="15113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9230" name="Line 1"/>
          <p:cNvCxnSpPr/>
          <p:nvPr/>
        </p:nvCxnSpPr>
        <p:spPr>
          <a:xfrm flipV="1">
            <a:off x="1692275" y="2636838"/>
            <a:ext cx="649288" cy="71913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9219" name="Object 2"/>
          <p:cNvGraphicFramePr/>
          <p:nvPr/>
        </p:nvGraphicFramePr>
        <p:xfrm>
          <a:off x="971550" y="2636838"/>
          <a:ext cx="360363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Формула" r:id="rId5" imgW="360363" imgH="608012" progId="Equation.3">
                  <p:embed/>
                </p:oleObj>
              </mc:Choice>
              <mc:Fallback>
                <p:oleObj name="Формула" r:id="rId5" imgW="360363" imgH="60801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550" y="2636838"/>
                        <a:ext cx="360363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/>
          <p:nvPr/>
        </p:nvGraphicFramePr>
        <p:xfrm>
          <a:off x="2051050" y="2852738"/>
          <a:ext cx="360363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Формула" r:id="rId7" imgW="360363" imgH="608012" progId="Equation.3">
                  <p:embed/>
                </p:oleObj>
              </mc:Choice>
              <mc:Fallback>
                <p:oleObj name="Формула" r:id="rId7" imgW="360363" imgH="60801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51050" y="2852738"/>
                        <a:ext cx="360363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231" name="Line 5"/>
          <p:cNvCxnSpPr/>
          <p:nvPr/>
        </p:nvCxnSpPr>
        <p:spPr>
          <a:xfrm flipH="1" flipV="1">
            <a:off x="3635375" y="2278063"/>
            <a:ext cx="0" cy="15113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9232" name="Line 6"/>
          <p:cNvCxnSpPr/>
          <p:nvPr/>
        </p:nvCxnSpPr>
        <p:spPr>
          <a:xfrm flipV="1">
            <a:off x="3635375" y="3070225"/>
            <a:ext cx="649288" cy="71913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9221" name="Object 7"/>
          <p:cNvGraphicFramePr/>
          <p:nvPr/>
        </p:nvGraphicFramePr>
        <p:xfrm>
          <a:off x="3203575" y="2709863"/>
          <a:ext cx="360363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Формула" r:id="rId9" imgW="360363" imgH="608012" progId="Equation.3">
                  <p:embed/>
                </p:oleObj>
              </mc:Choice>
              <mc:Fallback>
                <p:oleObj name="Формула" r:id="rId9" imgW="360363" imgH="60801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03575" y="2709863"/>
                        <a:ext cx="360363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8"/>
          <p:cNvGraphicFramePr/>
          <p:nvPr/>
        </p:nvGraphicFramePr>
        <p:xfrm>
          <a:off x="3995738" y="3286125"/>
          <a:ext cx="360362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Формула" r:id="rId11" imgW="360362" imgH="608013" progId="Equation.3">
                  <p:embed/>
                </p:oleObj>
              </mc:Choice>
              <mc:Fallback>
                <p:oleObj name="Формула" r:id="rId11" imgW="360362" imgH="60801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995738" y="3286125"/>
                        <a:ext cx="360362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3" name="Text Box 10"/>
          <p:cNvSpPr/>
          <p:nvPr/>
        </p:nvSpPr>
        <p:spPr>
          <a:xfrm>
            <a:off x="4284663" y="2205038"/>
            <a:ext cx="4318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l-GR" altLang="en-US" sz="2000" i="1">
                <a:ea typeface="Arial"/>
              </a:rPr>
              <a:t>α</a:t>
            </a:r>
          </a:p>
        </p:txBody>
      </p:sp>
      <p:graphicFrame>
        <p:nvGraphicFramePr>
          <p:cNvPr id="9223" name="Object 12"/>
          <p:cNvGraphicFramePr>
            <a:graphicFrameLocks noChangeAspect="1"/>
          </p:cNvGraphicFramePr>
          <p:nvPr/>
        </p:nvGraphicFramePr>
        <p:xfrm>
          <a:off x="4932363" y="2420938"/>
          <a:ext cx="2586037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Формула" r:id="rId13" imgW="2586037" imgH="1412875" progId="Equation.3">
                  <p:embed/>
                </p:oleObj>
              </mc:Choice>
              <mc:Fallback>
                <p:oleObj name="Формула" r:id="rId13" imgW="2586037" imgH="14128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932363" y="2420938"/>
                        <a:ext cx="2586037" cy="14128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16"/>
          <p:cNvGraphicFramePr>
            <a:graphicFrameLocks noChangeAspect="1"/>
          </p:cNvGraphicFramePr>
          <p:nvPr/>
        </p:nvGraphicFramePr>
        <p:xfrm>
          <a:off x="971550" y="5229225"/>
          <a:ext cx="2036763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Формула" r:id="rId15" imgW="2036763" imgH="1139825" progId="Equation.3">
                  <p:embed/>
                </p:oleObj>
              </mc:Choice>
              <mc:Fallback>
                <p:oleObj name="Формула" r:id="rId15" imgW="2036763" imgH="11398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71550" y="5229225"/>
                        <a:ext cx="2036763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5" name="Text Box 17"/>
          <p:cNvSpPr/>
          <p:nvPr/>
        </p:nvSpPr>
        <p:spPr>
          <a:xfrm>
            <a:off x="3492500" y="5589588"/>
            <a:ext cx="1081088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800" i="1">
                <a:solidFill>
                  <a:schemeClr val="folHlink"/>
                </a:solidFill>
                <a:latin typeface="Times New Roman" pitchFamily="18" charset="0"/>
              </a:rPr>
              <a:t>если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50" autoRev="1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" dur="250" autoRev="1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50" autoRev="1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id="3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uiExpand="1" animBg="1"/>
      <p:bldP spid="9225" grpId="1" uiExpand="1" animBg="1"/>
      <p:bldP spid="9233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Признак компланарности</a:t>
            </a:r>
          </a:p>
        </p:txBody>
      </p:sp>
      <p:graphicFrame>
        <p:nvGraphicFramePr>
          <p:cNvPr id="10242" name="Object 0"/>
          <p:cNvGraphicFramePr/>
          <p:nvPr/>
        </p:nvGraphicFramePr>
        <p:xfrm>
          <a:off x="971550" y="1628775"/>
          <a:ext cx="6624638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Формула" r:id="rId3" imgW="6624638" imgH="2127250" progId="Equation.3">
                  <p:embed/>
                </p:oleObj>
              </mc:Choice>
              <mc:Fallback>
                <p:oleObj name="Формула" r:id="rId3" imgW="6624638" imgH="21272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1628775"/>
                        <a:ext cx="6624638" cy="212725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Свойство компланарных </a:t>
            </a:r>
            <a:br>
              <a:rPr sz="4000">
                <a:latin typeface="Times New Roman" pitchFamily="18" charset="0"/>
              </a:rPr>
            </a:br>
            <a:r>
              <a:rPr sz="4000">
                <a:latin typeface="Times New Roman" pitchFamily="18" charset="0"/>
              </a:rPr>
              <a:t>векторов</a:t>
            </a:r>
          </a:p>
        </p:txBody>
      </p:sp>
      <p:graphicFrame>
        <p:nvGraphicFramePr>
          <p:cNvPr id="16386" name="Object 4"/>
          <p:cNvGraphicFramePr/>
          <p:nvPr/>
        </p:nvGraphicFramePr>
        <p:xfrm>
          <a:off x="971550" y="1628775"/>
          <a:ext cx="6994525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Формула" r:id="rId3" imgW="6994525" imgH="1649413" progId="Equation.3">
                  <p:embed/>
                </p:oleObj>
              </mc:Choice>
              <mc:Fallback>
                <p:oleObj name="Формула" r:id="rId3" imgW="6994525" imgH="164941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1628775"/>
                        <a:ext cx="6994525" cy="164941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13"/>
          <p:cNvGraphicFramePr>
            <a:graphicFrameLocks noChangeAspect="1"/>
          </p:cNvGraphicFramePr>
          <p:nvPr/>
        </p:nvGraphicFramePr>
        <p:xfrm>
          <a:off x="971550" y="2781300"/>
          <a:ext cx="511175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Формула" r:id="rId5" imgW="5111750" imgH="1250950" progId="Equation.3">
                  <p:embed/>
                </p:oleObj>
              </mc:Choice>
              <mc:Fallback>
                <p:oleObj name="Формула" r:id="rId5" imgW="5111750" imgH="12509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550" y="2781300"/>
                        <a:ext cx="5111750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Действия с векторами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hangingPunct="1"/>
            <a:r>
              <a:rPr sz="2400">
                <a:latin typeface="Times New Roman" pitchFamily="18" charset="0"/>
                <a:hlinkClick r:id="rId2" action="ppaction://hlinksldjump"/>
              </a:rPr>
              <a:t>Сложение</a:t>
            </a:r>
            <a:endParaRPr sz="2400">
              <a:latin typeface="Times New Roman" pitchFamily="18" charset="0"/>
            </a:endParaRPr>
          </a:p>
          <a:p>
            <a:pPr lvl="0" eaLnBrk="1" hangingPunct="1"/>
            <a:r>
              <a:rPr sz="2400">
                <a:latin typeface="Times New Roman" pitchFamily="18" charset="0"/>
                <a:hlinkClick r:id="rId3" action="ppaction://hlinksldjump"/>
              </a:rPr>
              <a:t>Вычитание</a:t>
            </a:r>
            <a:endParaRPr sz="2400">
              <a:latin typeface="Times New Roman" pitchFamily="18" charset="0"/>
            </a:endParaRPr>
          </a:p>
          <a:p>
            <a:pPr lvl="0" eaLnBrk="1" hangingPunct="1"/>
            <a:r>
              <a:rPr sz="2400">
                <a:latin typeface="Times New Roman" pitchFamily="18" charset="0"/>
                <a:hlinkClick r:id="rId4" action="ppaction://hlinksldjump"/>
              </a:rPr>
              <a:t>Умножение вектора на число</a:t>
            </a:r>
            <a:endParaRPr sz="2400">
              <a:latin typeface="Times New Roman" pitchFamily="18" charset="0"/>
            </a:endParaRPr>
          </a:p>
          <a:p>
            <a:pPr lvl="0" eaLnBrk="1" hangingPunct="1"/>
            <a:r>
              <a:rPr sz="2400">
                <a:latin typeface="Times New Roman" pitchFamily="18" charset="0"/>
                <a:hlinkClick r:id="rId5" action="ppaction://hlinksldjump"/>
              </a:rPr>
              <a:t>Скалярное произведение</a:t>
            </a:r>
            <a:endParaRPr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Сложение векторов</a:t>
            </a:r>
          </a:p>
        </p:txBody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>
          <a:xfrm>
            <a:off x="900113" y="1125538"/>
            <a:ext cx="7559675" cy="5256212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355600" eaLnBrk="1" hangingPunct="1">
              <a:buNone/>
            </a:pPr>
            <a:endParaRPr i="1">
              <a:latin typeface="Times New Roman" pitchFamily="18" charset="0"/>
            </a:endParaRPr>
          </a:p>
          <a:p>
            <a:pPr marL="0" lvl="0" indent="355600" eaLnBrk="1" hangingPunct="1"/>
            <a:r>
              <a:rPr sz="2400">
                <a:latin typeface="Times New Roman" pitchFamily="18" charset="0"/>
                <a:hlinkClick r:id="rId2" action="ppaction://hlinksldjump"/>
              </a:rPr>
              <a:t>Правило треугольника</a:t>
            </a:r>
            <a:endParaRPr sz="2400">
              <a:latin typeface="Times New Roman" pitchFamily="18" charset="0"/>
            </a:endParaRPr>
          </a:p>
          <a:p>
            <a:pPr marL="0" lvl="0" indent="355600" eaLnBrk="1" hangingPunct="1"/>
            <a:r>
              <a:rPr sz="2400">
                <a:latin typeface="Times New Roman" pitchFamily="18" charset="0"/>
                <a:hlinkClick r:id="rId3" action="ppaction://hlinksldjump"/>
              </a:rPr>
              <a:t>Правило параллелограмма</a:t>
            </a:r>
            <a:endParaRPr sz="2400">
              <a:latin typeface="Times New Roman" pitchFamily="18" charset="0"/>
            </a:endParaRPr>
          </a:p>
          <a:p>
            <a:pPr marL="0" lvl="0" indent="355600" eaLnBrk="1" hangingPunct="1"/>
            <a:r>
              <a:rPr sz="2400">
                <a:latin typeface="Times New Roman" pitchFamily="18" charset="0"/>
                <a:hlinkClick r:id="rId4" action="ppaction://hlinksldjump"/>
              </a:rPr>
              <a:t>Правило многоугольника</a:t>
            </a:r>
            <a:endParaRPr sz="2400">
              <a:latin typeface="Times New Roman" pitchFamily="18" charset="0"/>
            </a:endParaRPr>
          </a:p>
          <a:p>
            <a:pPr marL="0" lvl="0" indent="355600" eaLnBrk="1" hangingPunct="1"/>
            <a:r>
              <a:rPr sz="2400">
                <a:latin typeface="Times New Roman" pitchFamily="18" charset="0"/>
                <a:hlinkClick r:id="rId5" action="ppaction://hlinksldjump"/>
              </a:rPr>
              <a:t>Правило параллелепипеда</a:t>
            </a:r>
            <a:endParaRPr sz="2400">
              <a:latin typeface="Times New Roman" pitchFamily="18" charset="0"/>
            </a:endParaRPr>
          </a:p>
          <a:p>
            <a:pPr marL="0" lvl="0" indent="355600" eaLnBrk="1" hangingPunct="1"/>
            <a:r>
              <a:rPr sz="2400">
                <a:latin typeface="Times New Roman" pitchFamily="18" charset="0"/>
                <a:hlinkClick r:id="rId6" action="ppaction://hlinksldjump"/>
              </a:rPr>
              <a:t>Свойства сложения</a:t>
            </a:r>
            <a:endParaRPr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Правило треугольника</a:t>
            </a:r>
          </a:p>
        </p:txBody>
      </p:sp>
      <p:cxnSp>
        <p:nvCxnSpPr>
          <p:cNvPr id="17419" name="Line 13"/>
          <p:cNvCxnSpPr/>
          <p:nvPr/>
        </p:nvCxnSpPr>
        <p:spPr>
          <a:xfrm flipV="1">
            <a:off x="1908175" y="4219575"/>
            <a:ext cx="1079500" cy="863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17410" name="Object 15"/>
          <p:cNvGraphicFramePr/>
          <p:nvPr/>
        </p:nvGraphicFramePr>
        <p:xfrm>
          <a:off x="2051050" y="4076700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7" name="Формула" r:id="rId3" imgW="423863" imgH="647700" progId="Equation.3">
                  <p:embed/>
                </p:oleObj>
              </mc:Choice>
              <mc:Fallback>
                <p:oleObj name="Формула" r:id="rId3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1050" y="4076700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16"/>
          <p:cNvGraphicFramePr/>
          <p:nvPr/>
        </p:nvGraphicFramePr>
        <p:xfrm>
          <a:off x="2411413" y="5445125"/>
          <a:ext cx="4318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8" name="Формула" r:id="rId5" imgW="431800" imgH="649288" progId="Equation.3">
                  <p:embed/>
                </p:oleObj>
              </mc:Choice>
              <mc:Fallback>
                <p:oleObj name="Формула" r:id="rId5" imgW="431800" imgH="6492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11413" y="5445125"/>
                        <a:ext cx="43180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420" name="Line 17"/>
          <p:cNvCxnSpPr/>
          <p:nvPr/>
        </p:nvCxnSpPr>
        <p:spPr>
          <a:xfrm flipV="1">
            <a:off x="4500563" y="4365625"/>
            <a:ext cx="1079500" cy="863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17421" name="Line 18"/>
          <p:cNvCxnSpPr/>
          <p:nvPr/>
        </p:nvCxnSpPr>
        <p:spPr>
          <a:xfrm>
            <a:off x="4500563" y="5229225"/>
            <a:ext cx="1152525" cy="647700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tailEnd type="triangle"/>
          </a:ln>
        </p:spPr>
      </p:cxnSp>
      <p:cxnSp>
        <p:nvCxnSpPr>
          <p:cNvPr id="17422" name="Line 19"/>
          <p:cNvCxnSpPr/>
          <p:nvPr/>
        </p:nvCxnSpPr>
        <p:spPr>
          <a:xfrm>
            <a:off x="5580063" y="4365625"/>
            <a:ext cx="73025" cy="15113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17412" name="Object 20"/>
          <p:cNvGraphicFramePr/>
          <p:nvPr/>
        </p:nvGraphicFramePr>
        <p:xfrm>
          <a:off x="4643438" y="4221163"/>
          <a:ext cx="4238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9" name="Формула" r:id="rId7" imgW="423862" imgH="647700" progId="Equation.3">
                  <p:embed/>
                </p:oleObj>
              </mc:Choice>
              <mc:Fallback>
                <p:oleObj name="Формула" r:id="rId7" imgW="423862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43438" y="4221163"/>
                        <a:ext cx="4238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21"/>
          <p:cNvGraphicFramePr/>
          <p:nvPr/>
        </p:nvGraphicFramePr>
        <p:xfrm>
          <a:off x="5724525" y="4725988"/>
          <a:ext cx="4318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0" name="Формула" r:id="rId9" imgW="431800" imgH="649287" progId="Equation.3">
                  <p:embed/>
                </p:oleObj>
              </mc:Choice>
              <mc:Fallback>
                <p:oleObj name="Формула" r:id="rId9" imgW="431800" imgH="64928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525" y="4725988"/>
                        <a:ext cx="431800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3" name="Text Box 22"/>
          <p:cNvSpPr/>
          <p:nvPr/>
        </p:nvSpPr>
        <p:spPr>
          <a:xfrm>
            <a:off x="4140200" y="5013325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А</a:t>
            </a:r>
          </a:p>
        </p:txBody>
      </p:sp>
      <p:sp>
        <p:nvSpPr>
          <p:cNvPr id="17424" name="Text Box 23"/>
          <p:cNvSpPr/>
          <p:nvPr/>
        </p:nvSpPr>
        <p:spPr>
          <a:xfrm>
            <a:off x="5435600" y="4005263"/>
            <a:ext cx="36195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17425" name="Text Box 24"/>
          <p:cNvSpPr/>
          <p:nvPr/>
        </p:nvSpPr>
        <p:spPr>
          <a:xfrm>
            <a:off x="5653088" y="5805488"/>
            <a:ext cx="360362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graphicFrame>
        <p:nvGraphicFramePr>
          <p:cNvPr id="17414" name="Object 25"/>
          <p:cNvGraphicFramePr/>
          <p:nvPr/>
        </p:nvGraphicFramePr>
        <p:xfrm>
          <a:off x="4068763" y="5518150"/>
          <a:ext cx="114458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1" name="Формула" r:id="rId10" imgW="1144587" imgH="647700" progId="Equation.3">
                  <p:embed/>
                </p:oleObj>
              </mc:Choice>
              <mc:Fallback>
                <p:oleObj name="Формула" r:id="rId10" imgW="1144587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068763" y="5518150"/>
                        <a:ext cx="1144587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426" name="Line 0"/>
          <p:cNvCxnSpPr/>
          <p:nvPr/>
        </p:nvCxnSpPr>
        <p:spPr>
          <a:xfrm>
            <a:off x="2771775" y="4940300"/>
            <a:ext cx="73025" cy="15113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17415" name="Object 3"/>
          <p:cNvGraphicFramePr/>
          <p:nvPr/>
        </p:nvGraphicFramePr>
        <p:xfrm>
          <a:off x="958850" y="1628775"/>
          <a:ext cx="65786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Формула" r:id="rId12" imgW="6578600" imgH="1239838" progId="Equation.3">
                  <p:embed/>
                </p:oleObj>
              </mc:Choice>
              <mc:Fallback>
                <p:oleObj name="Формула" r:id="rId12" imgW="6578600" imgH="123983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58850" y="1628775"/>
                        <a:ext cx="6578600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4"/>
          <p:cNvGraphicFramePr/>
          <p:nvPr/>
        </p:nvGraphicFramePr>
        <p:xfrm>
          <a:off x="971550" y="2781300"/>
          <a:ext cx="640873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3" name="Формула" r:id="rId14" imgW="6408738" imgH="517525" progId="Equation.3">
                  <p:embed/>
                </p:oleObj>
              </mc:Choice>
              <mc:Fallback>
                <p:oleObj name="Формула" r:id="rId14" imgW="6408738" imgH="5175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71550" y="2781300"/>
                        <a:ext cx="6408738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6"/>
          <p:cNvGraphicFramePr/>
          <p:nvPr/>
        </p:nvGraphicFramePr>
        <p:xfrm>
          <a:off x="971550" y="3284538"/>
          <a:ext cx="641191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4" name="Формула" r:id="rId16" imgW="6411913" imgH="501650" progId="Equation.3">
                  <p:embed/>
                </p:oleObj>
              </mc:Choice>
              <mc:Fallback>
                <p:oleObj name="Формула" r:id="rId16" imgW="6411913" imgH="5016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71550" y="3284538"/>
                        <a:ext cx="641191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3" grpId="0"/>
      <p:bldP spid="17424" grpId="1"/>
      <p:bldP spid="17425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Правило треугольника</a:t>
            </a:r>
          </a:p>
        </p:txBody>
      </p:sp>
      <p:cxnSp>
        <p:nvCxnSpPr>
          <p:cNvPr id="18439" name="Line 5"/>
          <p:cNvCxnSpPr/>
          <p:nvPr/>
        </p:nvCxnSpPr>
        <p:spPr>
          <a:xfrm flipV="1">
            <a:off x="3563938" y="2205038"/>
            <a:ext cx="1079500" cy="863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18440" name="Line 6"/>
          <p:cNvCxnSpPr/>
          <p:nvPr/>
        </p:nvCxnSpPr>
        <p:spPr>
          <a:xfrm>
            <a:off x="3563938" y="3068638"/>
            <a:ext cx="1152525" cy="647700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tailEnd type="triangle"/>
          </a:ln>
        </p:spPr>
      </p:cxnSp>
      <p:cxnSp>
        <p:nvCxnSpPr>
          <p:cNvPr id="18441" name="Line 7"/>
          <p:cNvCxnSpPr/>
          <p:nvPr/>
        </p:nvCxnSpPr>
        <p:spPr>
          <a:xfrm>
            <a:off x="4643438" y="2205038"/>
            <a:ext cx="73025" cy="15113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18434" name="Object 8"/>
          <p:cNvGraphicFramePr/>
          <p:nvPr/>
        </p:nvGraphicFramePr>
        <p:xfrm>
          <a:off x="3706813" y="2060575"/>
          <a:ext cx="4238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Формула" r:id="rId3" imgW="423862" imgH="647700" progId="Equation.3">
                  <p:embed/>
                </p:oleObj>
              </mc:Choice>
              <mc:Fallback>
                <p:oleObj name="Формула" r:id="rId3" imgW="423862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06813" y="2060575"/>
                        <a:ext cx="4238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9"/>
          <p:cNvGraphicFramePr/>
          <p:nvPr/>
        </p:nvGraphicFramePr>
        <p:xfrm>
          <a:off x="4787900" y="2565400"/>
          <a:ext cx="4318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Формула" r:id="rId5" imgW="431800" imgH="649288" progId="Equation.3">
                  <p:embed/>
                </p:oleObj>
              </mc:Choice>
              <mc:Fallback>
                <p:oleObj name="Формула" r:id="rId5" imgW="431800" imgH="6492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87900" y="2565400"/>
                        <a:ext cx="43180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Text Box 10"/>
          <p:cNvSpPr/>
          <p:nvPr/>
        </p:nvSpPr>
        <p:spPr>
          <a:xfrm>
            <a:off x="3203575" y="2852738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А</a:t>
            </a:r>
          </a:p>
        </p:txBody>
      </p:sp>
      <p:sp>
        <p:nvSpPr>
          <p:cNvPr id="18443" name="Text Box 11"/>
          <p:cNvSpPr/>
          <p:nvPr/>
        </p:nvSpPr>
        <p:spPr>
          <a:xfrm>
            <a:off x="4498975" y="1844675"/>
            <a:ext cx="36195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18444" name="Text Box 12"/>
          <p:cNvSpPr/>
          <p:nvPr/>
        </p:nvSpPr>
        <p:spPr>
          <a:xfrm>
            <a:off x="4716463" y="3644900"/>
            <a:ext cx="360362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graphicFrame>
        <p:nvGraphicFramePr>
          <p:cNvPr id="18436" name="Object 13"/>
          <p:cNvGraphicFramePr/>
          <p:nvPr/>
        </p:nvGraphicFramePr>
        <p:xfrm>
          <a:off x="3132138" y="3357563"/>
          <a:ext cx="114458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Формула" r:id="rId7" imgW="1144587" imgH="647700" progId="Equation.3">
                  <p:embed/>
                </p:oleObj>
              </mc:Choice>
              <mc:Fallback>
                <p:oleObj name="Формула" r:id="rId7" imgW="1144587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32138" y="3357563"/>
                        <a:ext cx="1144587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5" name="Text Box 14"/>
          <p:cNvSpPr/>
          <p:nvPr/>
        </p:nvSpPr>
        <p:spPr>
          <a:xfrm>
            <a:off x="1403350" y="4652963"/>
            <a:ext cx="6048375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endParaRPr sz="2400">
              <a:latin typeface="Times New Roman" pitchFamily="18" charset="0"/>
            </a:endParaRPr>
          </a:p>
        </p:txBody>
      </p:sp>
      <p:sp>
        <p:nvSpPr>
          <p:cNvPr id="18446" name="Text Box 15"/>
          <p:cNvSpPr/>
          <p:nvPr/>
        </p:nvSpPr>
        <p:spPr>
          <a:xfrm>
            <a:off x="900113" y="4221163"/>
            <a:ext cx="7559675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400" i="1">
                <a:latin typeface="Times New Roman" pitchFamily="18" charset="0"/>
              </a:rPr>
              <a:t>Для любых трех точек А, В и С справедливо равенство:</a:t>
            </a:r>
          </a:p>
        </p:txBody>
      </p:sp>
      <p:graphicFrame>
        <p:nvGraphicFramePr>
          <p:cNvPr id="18437" name="Object 16"/>
          <p:cNvGraphicFramePr>
            <a:graphicFrameLocks noChangeAspect="1"/>
          </p:cNvGraphicFramePr>
          <p:nvPr/>
        </p:nvGraphicFramePr>
        <p:xfrm>
          <a:off x="2987675" y="4797425"/>
          <a:ext cx="266541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Формула" r:id="rId9" imgW="2665413" imgH="631825" progId="Equation.3">
                  <p:embed/>
                </p:oleObj>
              </mc:Choice>
              <mc:Fallback>
                <p:oleObj name="Формула" r:id="rId9" imgW="2665413" imgH="6318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87675" y="4797425"/>
                        <a:ext cx="2665413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7" name="Oval 19"/>
          <p:cNvSpPr/>
          <p:nvPr/>
        </p:nvSpPr>
        <p:spPr>
          <a:xfrm>
            <a:off x="3348038" y="4797425"/>
            <a:ext cx="863600" cy="792163"/>
          </a:xfrm>
          <a:prstGeom prst="ellipse">
            <a:avLst/>
          </a:prstGeom>
          <a:solidFill>
            <a:schemeClr val="folHlink">
              <a:alpha val="27058"/>
            </a:schemeClr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18448" name="Freeform 20"/>
          <p:cNvSpPr/>
          <p:nvPr/>
        </p:nvSpPr>
        <p:spPr bwMode="auto">
          <a:xfrm rot="120000" flipH="1">
            <a:off x="3203575" y="5373688"/>
            <a:ext cx="1155700" cy="773112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1860" y="46"/>
              </a:cxn>
              <a:cxn ang="0">
                <a:pos x="816" y="363"/>
              </a:cxn>
              <a:cxn ang="0">
                <a:pos x="0" y="0"/>
              </a:cxn>
            </a:cxnLst>
            <a:rect l="l" t="t" r="GT0" b="GT1"/>
            <a:pathLst>
              <a:path w="1860" h="371">
                <a:moveTo>
                  <a:pt x="1860" y="46"/>
                </a:moveTo>
                <a:cubicBezTo>
                  <a:pt x="1493" y="208"/>
                  <a:pt x="1126" y="371"/>
                  <a:pt x="816" y="363"/>
                </a:cubicBezTo>
                <a:cubicBezTo>
                  <a:pt x="506" y="355"/>
                  <a:pt x="253" y="177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tailEnd type="stealth" w="lg" len="lg"/>
          </a:ln>
        </p:spPr>
      </p:sp>
      <p:cxnSp>
        <p:nvCxnSpPr>
          <p:cNvPr id="18449" name="Line 21"/>
          <p:cNvCxnSpPr/>
          <p:nvPr/>
        </p:nvCxnSpPr>
        <p:spPr>
          <a:xfrm>
            <a:off x="4932363" y="5445125"/>
            <a:ext cx="647700" cy="0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  <p:bldP spid="18443" grpId="1"/>
      <p:bldP spid="18444" grpId="2"/>
      <p:bldP spid="18446" grpId="3"/>
      <p:bldP spid="18447" grpId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Правило параллелограмма</a:t>
            </a:r>
          </a:p>
        </p:txBody>
      </p:sp>
      <p:graphicFrame>
        <p:nvGraphicFramePr>
          <p:cNvPr id="19458" name="Object 0"/>
          <p:cNvGraphicFramePr/>
          <p:nvPr/>
        </p:nvGraphicFramePr>
        <p:xfrm>
          <a:off x="971550" y="1412875"/>
          <a:ext cx="6264275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7" name="Формула" r:id="rId3" imgW="6264275" imgH="1346200" progId="Equation.3">
                  <p:embed/>
                </p:oleObj>
              </mc:Choice>
              <mc:Fallback>
                <p:oleObj name="Формула" r:id="rId3" imgW="6264275" imgH="1346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1412875"/>
                        <a:ext cx="6264275" cy="13462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469" name="Line 4"/>
          <p:cNvCxnSpPr/>
          <p:nvPr/>
        </p:nvCxnSpPr>
        <p:spPr>
          <a:xfrm flipV="1">
            <a:off x="973138" y="5237163"/>
            <a:ext cx="1079500" cy="863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19470" name="Line 5"/>
          <p:cNvCxnSpPr/>
          <p:nvPr/>
        </p:nvCxnSpPr>
        <p:spPr>
          <a:xfrm>
            <a:off x="971550" y="6453188"/>
            <a:ext cx="1944688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19459" name="Object 6"/>
          <p:cNvGraphicFramePr/>
          <p:nvPr/>
        </p:nvGraphicFramePr>
        <p:xfrm>
          <a:off x="1260475" y="5084763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8" name="Формула" r:id="rId5" imgW="423863" imgH="647700" progId="Equation.3">
                  <p:embed/>
                </p:oleObj>
              </mc:Choice>
              <mc:Fallback>
                <p:oleObj name="Формула" r:id="rId5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60475" y="5084763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7"/>
          <p:cNvGraphicFramePr/>
          <p:nvPr/>
        </p:nvGraphicFramePr>
        <p:xfrm>
          <a:off x="1836738" y="5805488"/>
          <a:ext cx="4318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9" name="Формула" r:id="rId7" imgW="431800" imgH="649287" progId="Equation.3">
                  <p:embed/>
                </p:oleObj>
              </mc:Choice>
              <mc:Fallback>
                <p:oleObj name="Формула" r:id="rId7" imgW="431800" imgH="64928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6738" y="5805488"/>
                        <a:ext cx="431800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471" name="Line 9"/>
          <p:cNvCxnSpPr/>
          <p:nvPr/>
        </p:nvCxnSpPr>
        <p:spPr>
          <a:xfrm>
            <a:off x="3708400" y="6102350"/>
            <a:ext cx="1944688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19472" name="Line 10"/>
          <p:cNvCxnSpPr/>
          <p:nvPr/>
        </p:nvCxnSpPr>
        <p:spPr>
          <a:xfrm flipV="1">
            <a:off x="3708400" y="5237163"/>
            <a:ext cx="1079500" cy="863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19473" name="Line 11"/>
          <p:cNvCxnSpPr/>
          <p:nvPr/>
        </p:nvCxnSpPr>
        <p:spPr>
          <a:xfrm flipV="1">
            <a:off x="5651500" y="5237163"/>
            <a:ext cx="1079500" cy="863600"/>
          </a:xfrm>
          <a:prstGeom prst="line">
            <a:avLst/>
          </a:prstGeom>
          <a:noFill/>
          <a:ln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19474" name="Line 12"/>
          <p:cNvCxnSpPr/>
          <p:nvPr/>
        </p:nvCxnSpPr>
        <p:spPr>
          <a:xfrm>
            <a:off x="4787900" y="5237163"/>
            <a:ext cx="1944688" cy="0"/>
          </a:xfrm>
          <a:prstGeom prst="line">
            <a:avLst/>
          </a:prstGeom>
          <a:noFill/>
          <a:ln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19475" name="Line 13"/>
          <p:cNvCxnSpPr/>
          <p:nvPr/>
        </p:nvCxnSpPr>
        <p:spPr>
          <a:xfrm flipV="1">
            <a:off x="3708400" y="5237163"/>
            <a:ext cx="3024188" cy="865187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tailEnd type="triangle"/>
          </a:ln>
        </p:spPr>
      </p:cxnSp>
      <p:graphicFrame>
        <p:nvGraphicFramePr>
          <p:cNvPr id="19461" name="Object 14"/>
          <p:cNvGraphicFramePr/>
          <p:nvPr/>
        </p:nvGraphicFramePr>
        <p:xfrm>
          <a:off x="3635375" y="6021388"/>
          <a:ext cx="19177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0" name="Формула" r:id="rId9" imgW="1917700" imgH="650875" progId="Equation.3">
                  <p:embed/>
                </p:oleObj>
              </mc:Choice>
              <mc:Fallback>
                <p:oleObj name="Формула" r:id="rId9" imgW="1917700" imgH="6508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35375" y="6021388"/>
                        <a:ext cx="1917700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15"/>
          <p:cNvGraphicFramePr/>
          <p:nvPr/>
        </p:nvGraphicFramePr>
        <p:xfrm>
          <a:off x="3851275" y="5165725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1" name="Формула" r:id="rId11" imgW="423863" imgH="647700" progId="Equation.3">
                  <p:embed/>
                </p:oleObj>
              </mc:Choice>
              <mc:Fallback>
                <p:oleObj name="Формула" r:id="rId11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51275" y="5165725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16"/>
          <p:cNvGraphicFramePr/>
          <p:nvPr/>
        </p:nvGraphicFramePr>
        <p:xfrm>
          <a:off x="5219700" y="5518150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2" name="Формула" r:id="rId12" imgW="423863" imgH="647700" progId="Equation.3">
                  <p:embed/>
                </p:oleObj>
              </mc:Choice>
              <mc:Fallback>
                <p:oleObj name="Формула" r:id="rId12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219700" y="5518150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17"/>
          <p:cNvGraphicFramePr/>
          <p:nvPr/>
        </p:nvGraphicFramePr>
        <p:xfrm>
          <a:off x="4808538" y="5165725"/>
          <a:ext cx="381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3" name="Формула" r:id="rId14" imgW="381000" imgH="647700" progId="Equation.3">
                  <p:embed/>
                </p:oleObj>
              </mc:Choice>
              <mc:Fallback>
                <p:oleObj name="Формула" r:id="rId14" imgW="381000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808538" y="5165725"/>
                        <a:ext cx="381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6" name="Text Box 3"/>
          <p:cNvSpPr/>
          <p:nvPr/>
        </p:nvSpPr>
        <p:spPr>
          <a:xfrm>
            <a:off x="3421063" y="5884863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А</a:t>
            </a:r>
          </a:p>
        </p:txBody>
      </p:sp>
      <p:sp>
        <p:nvSpPr>
          <p:cNvPr id="19477" name="Text Box 4"/>
          <p:cNvSpPr/>
          <p:nvPr/>
        </p:nvSpPr>
        <p:spPr>
          <a:xfrm>
            <a:off x="4500563" y="4876800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19478" name="Text Box 5"/>
          <p:cNvSpPr/>
          <p:nvPr/>
        </p:nvSpPr>
        <p:spPr>
          <a:xfrm>
            <a:off x="5651500" y="5949950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graphicFrame>
        <p:nvGraphicFramePr>
          <p:cNvPr id="19465" name="Object 7"/>
          <p:cNvGraphicFramePr/>
          <p:nvPr/>
        </p:nvGraphicFramePr>
        <p:xfrm>
          <a:off x="912813" y="2708275"/>
          <a:ext cx="745807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4" name="Формула" r:id="rId16" imgW="7458075" imgH="527050" progId="Equation.3">
                  <p:embed/>
                </p:oleObj>
              </mc:Choice>
              <mc:Fallback>
                <p:oleObj name="Формула" r:id="rId16" imgW="7458075" imgH="5270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12813" y="2708275"/>
                        <a:ext cx="7458075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8"/>
          <p:cNvGraphicFramePr/>
          <p:nvPr/>
        </p:nvGraphicFramePr>
        <p:xfrm>
          <a:off x="971550" y="3284538"/>
          <a:ext cx="7351713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5" name="Формула" r:id="rId18" imgW="7351713" imgH="1235075" progId="Equation.3">
                  <p:embed/>
                </p:oleObj>
              </mc:Choice>
              <mc:Fallback>
                <p:oleObj name="Формула" r:id="rId18" imgW="7351713" imgH="12350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971550" y="3284538"/>
                        <a:ext cx="7351713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9"/>
          <p:cNvGraphicFramePr/>
          <p:nvPr/>
        </p:nvGraphicFramePr>
        <p:xfrm>
          <a:off x="971550" y="4508500"/>
          <a:ext cx="69453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6" name="Формула" r:id="rId20" imgW="6945313" imgH="428625" progId="Equation.3">
                  <p:embed/>
                </p:oleObj>
              </mc:Choice>
              <mc:Fallback>
                <p:oleObj name="Формула" r:id="rId20" imgW="6945313" imgH="4286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971550" y="4508500"/>
                        <a:ext cx="694531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6" grpId="0"/>
      <p:bldP spid="19477" grpId="1"/>
      <p:bldP spid="19478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Свойства сложения</a:t>
            </a:r>
          </a:p>
        </p:txBody>
      </p:sp>
      <p:graphicFrame>
        <p:nvGraphicFramePr>
          <p:cNvPr id="20482" name="Object 15"/>
          <p:cNvGraphicFramePr/>
          <p:nvPr/>
        </p:nvGraphicFramePr>
        <p:xfrm>
          <a:off x="900113" y="1628775"/>
          <a:ext cx="6696075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Формула" r:id="rId3" imgW="6696075" imgH="2298700" progId="Equation.3">
                  <p:embed/>
                </p:oleObj>
              </mc:Choice>
              <mc:Fallback>
                <p:oleObj name="Формула" r:id="rId3" imgW="6696075" imgH="2298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0113" y="1628775"/>
                        <a:ext cx="6696075" cy="2298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Содержание</a:t>
            </a:r>
          </a:p>
        </p:txBody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358775" lvl="0" indent="-358775" eaLnBrk="1" hangingPunct="1">
              <a:buNone/>
            </a:pPr>
            <a:r>
              <a:rPr sz="2800" dirty="0">
                <a:latin typeface="Times New Roman" pitchFamily="18" charset="0"/>
              </a:rPr>
              <a:t> </a:t>
            </a:r>
            <a:r>
              <a:rPr lang="en-US" altLang="en-US" sz="2800" dirty="0">
                <a:latin typeface="Times New Roman" pitchFamily="18" charset="0"/>
              </a:rPr>
              <a:t>I.		</a:t>
            </a:r>
            <a:r>
              <a:rPr sz="2400" dirty="0">
                <a:latin typeface="Times New Roman" pitchFamily="18" charset="0"/>
                <a:hlinkClick r:id="rId2" action="ppaction://hlinksldjump"/>
              </a:rPr>
              <a:t>Понятие вектора в пространстве</a:t>
            </a:r>
            <a:endParaRPr lang="en-US" altLang="en-US" sz="2400" dirty="0">
              <a:latin typeface="Times New Roman" pitchFamily="18" charset="0"/>
            </a:endParaRPr>
          </a:p>
          <a:p>
            <a:pPr marL="358775" lvl="0" indent="-358775" eaLnBrk="1" hangingPunct="1">
              <a:buNone/>
            </a:pPr>
            <a:r>
              <a:rPr lang="en-US" altLang="en-US" sz="2400" dirty="0">
                <a:latin typeface="Times New Roman" pitchFamily="18" charset="0"/>
              </a:rPr>
              <a:t>II.		</a:t>
            </a:r>
            <a:r>
              <a:rPr lang="en-US" altLang="en-US" sz="2400" dirty="0" err="1">
                <a:latin typeface="Times New Roman" pitchFamily="18" charset="0"/>
                <a:hlinkClick r:id="rId3" action="ppaction://hlinksldjump"/>
              </a:rPr>
              <a:t>Коллинеарные</a:t>
            </a:r>
            <a:r>
              <a:rPr lang="en-US" altLang="en-US" sz="2400" dirty="0">
                <a:latin typeface="Times New Roman" pitchFamily="18" charset="0"/>
                <a:hlinkClick r:id="rId3" action="ppaction://hlinksldjump"/>
              </a:rPr>
              <a:t> </a:t>
            </a:r>
            <a:r>
              <a:rPr lang="en-US" altLang="en-US" sz="2400" dirty="0" err="1">
                <a:latin typeface="Times New Roman" pitchFamily="18" charset="0"/>
                <a:hlinkClick r:id="rId3" action="ppaction://hlinksldjump"/>
              </a:rPr>
              <a:t>векторы</a:t>
            </a:r>
            <a:endParaRPr lang="en-US" altLang="en-US" sz="2400" dirty="0">
              <a:latin typeface="Times New Roman" pitchFamily="18" charset="0"/>
            </a:endParaRPr>
          </a:p>
          <a:p>
            <a:pPr marL="358775" lvl="0" indent="-358775" eaLnBrk="1" hangingPunct="1">
              <a:buNone/>
            </a:pPr>
            <a:r>
              <a:rPr lang="en-US" altLang="en-US" sz="2400" dirty="0">
                <a:latin typeface="Times New Roman" pitchFamily="18" charset="0"/>
              </a:rPr>
              <a:t>III.	</a:t>
            </a:r>
            <a:r>
              <a:rPr lang="en-US" altLang="en-US" sz="2400" dirty="0" err="1">
                <a:latin typeface="Times New Roman" pitchFamily="18" charset="0"/>
                <a:hlinkClick r:id="rId4" action="ppaction://hlinksldjump"/>
              </a:rPr>
              <a:t>Компланарные</a:t>
            </a:r>
            <a:r>
              <a:rPr lang="en-US" altLang="en-US" sz="2400" dirty="0">
                <a:latin typeface="Times New Roman" pitchFamily="18" charset="0"/>
                <a:hlinkClick r:id="rId4" action="ppaction://hlinksldjump"/>
              </a:rPr>
              <a:t> </a:t>
            </a:r>
            <a:r>
              <a:rPr lang="en-US" altLang="en-US" sz="2400" dirty="0" err="1">
                <a:latin typeface="Times New Roman" pitchFamily="18" charset="0"/>
                <a:hlinkClick r:id="rId4" action="ppaction://hlinksldjump"/>
              </a:rPr>
              <a:t>векторы</a:t>
            </a:r>
            <a:endParaRPr lang="en-US" altLang="en-US" sz="2400" dirty="0">
              <a:latin typeface="Times New Roman" pitchFamily="18" charset="0"/>
            </a:endParaRPr>
          </a:p>
          <a:p>
            <a:pPr marL="358775" lvl="0" indent="-358775" eaLnBrk="1" hangingPunct="1">
              <a:buNone/>
            </a:pPr>
            <a:r>
              <a:rPr lang="en-US" altLang="en-US" sz="2400" dirty="0">
                <a:latin typeface="Times New Roman" pitchFamily="18" charset="0"/>
              </a:rPr>
              <a:t>IV.	</a:t>
            </a:r>
            <a:r>
              <a:rPr lang="en-US" altLang="en-US" sz="2400" dirty="0" err="1">
                <a:latin typeface="Times New Roman" pitchFamily="18" charset="0"/>
                <a:hlinkClick r:id="rId5" action="ppaction://hlinksldjump"/>
              </a:rPr>
              <a:t>Действия</a:t>
            </a:r>
            <a:r>
              <a:rPr lang="en-US" altLang="en-US" sz="2400" dirty="0">
                <a:latin typeface="Times New Roman" pitchFamily="18" charset="0"/>
                <a:hlinkClick r:id="rId5" action="ppaction://hlinksldjump"/>
              </a:rPr>
              <a:t> с </a:t>
            </a:r>
            <a:r>
              <a:rPr lang="en-US" altLang="en-US" sz="2400" dirty="0" err="1">
                <a:latin typeface="Times New Roman" pitchFamily="18" charset="0"/>
                <a:hlinkClick r:id="rId5" action="ppaction://hlinksldjump"/>
              </a:rPr>
              <a:t>векторами</a:t>
            </a:r>
            <a:endParaRPr lang="en-US" altLang="en-US" sz="2400" dirty="0">
              <a:latin typeface="Times New Roman" pitchFamily="18" charset="0"/>
            </a:endParaRPr>
          </a:p>
          <a:p>
            <a:pPr marL="358775" lvl="0" indent="-358775" eaLnBrk="1" hangingPunct="1">
              <a:buNone/>
            </a:pPr>
            <a:r>
              <a:rPr lang="en-US" altLang="en-US" sz="2400" dirty="0">
                <a:latin typeface="Times New Roman" pitchFamily="18" charset="0"/>
              </a:rPr>
              <a:t>V.		</a:t>
            </a:r>
            <a:r>
              <a:rPr lang="en-US" altLang="en-US" sz="2400" dirty="0" err="1">
                <a:latin typeface="Times New Roman" pitchFamily="18" charset="0"/>
                <a:hlinkClick r:id="rId6" action="ppaction://hlinksldjump"/>
              </a:rPr>
              <a:t>Разложение</a:t>
            </a:r>
            <a:r>
              <a:rPr lang="en-US" altLang="en-US" sz="2400" dirty="0">
                <a:latin typeface="Times New Roman" pitchFamily="18" charset="0"/>
                <a:hlinkClick r:id="rId6" action="ppaction://hlinksldjump"/>
              </a:rPr>
              <a:t> </a:t>
            </a:r>
            <a:r>
              <a:rPr lang="en-US" altLang="en-US" sz="2400" dirty="0" err="1">
                <a:latin typeface="Times New Roman" pitchFamily="18" charset="0"/>
                <a:hlinkClick r:id="rId6" action="ppaction://hlinksldjump"/>
              </a:rPr>
              <a:t>вектора</a:t>
            </a:r>
            <a:endParaRPr lang="en-US" altLang="en-US" sz="2400" dirty="0">
              <a:latin typeface="Times New Roman" pitchFamily="18" charset="0"/>
            </a:endParaRPr>
          </a:p>
          <a:p>
            <a:pPr marL="358775" lvl="0" indent="-358775" eaLnBrk="1" hangingPunct="1">
              <a:buNone/>
            </a:pPr>
            <a:r>
              <a:rPr lang="en-US" altLang="en-US" sz="2400" dirty="0">
                <a:latin typeface="Times New Roman" pitchFamily="18" charset="0"/>
              </a:rPr>
              <a:t>VI.	</a:t>
            </a:r>
            <a:r>
              <a:rPr lang="en-US" altLang="en-US" sz="2400" dirty="0" err="1">
                <a:latin typeface="Times New Roman" pitchFamily="18" charset="0"/>
                <a:hlinkClick r:id="rId7" action="ppaction://hlinksldjump"/>
              </a:rPr>
              <a:t>Базисные</a:t>
            </a:r>
            <a:r>
              <a:rPr lang="en-US" altLang="en-US" sz="2400" dirty="0">
                <a:latin typeface="Times New Roman" pitchFamily="18" charset="0"/>
                <a:hlinkClick r:id="rId7" action="ppaction://hlinksldjump"/>
              </a:rPr>
              <a:t> </a:t>
            </a:r>
            <a:r>
              <a:rPr lang="en-US" altLang="en-US" sz="2400" dirty="0" err="1">
                <a:latin typeface="Times New Roman" pitchFamily="18" charset="0"/>
                <a:hlinkClick r:id="rId7" action="ppaction://hlinksldjump"/>
              </a:rPr>
              <a:t>задачи</a:t>
            </a:r>
            <a:endParaRPr lang="en-US" altLang="en-US" sz="2400" dirty="0">
              <a:latin typeface="Times New Roman" pitchFamily="18" charset="0"/>
            </a:endParaRPr>
          </a:p>
          <a:p>
            <a:pPr marL="358775" lvl="0" indent="-358775" eaLnBrk="1" hangingPunct="1">
              <a:buNone/>
            </a:pPr>
            <a:endParaRPr lang="en-US" altLang="en-US" sz="2400" dirty="0">
              <a:latin typeface="Times New Roman" pitchFamily="18" charset="0"/>
            </a:endParaRPr>
          </a:p>
          <a:p>
            <a:pPr marL="358775" lvl="0" indent="-358775" eaLnBrk="1" hangingPunct="1">
              <a:buNone/>
            </a:pPr>
            <a:r>
              <a:rPr sz="2400" i="1" dirty="0">
                <a:latin typeface="Times New Roman" pitchFamily="18" charset="0"/>
                <a:hlinkClick r:id="rId8" action="ppaction://hlinksldjump"/>
              </a:rPr>
              <a:t>Проверь себя</a:t>
            </a:r>
            <a:endParaRPr sz="2400" i="1" dirty="0">
              <a:latin typeface="Times New Roman" pitchFamily="18" charset="0"/>
            </a:endParaRPr>
          </a:p>
          <a:p>
            <a:pPr marL="358775" lvl="0" indent="-358775" eaLnBrk="1" hangingPunct="1">
              <a:buNone/>
            </a:pPr>
            <a:r>
              <a:rPr sz="2400" i="1" dirty="0">
                <a:latin typeface="Times New Roman" pitchFamily="18" charset="0"/>
                <a:hlinkClick r:id="" action="ppaction://noaction"/>
              </a:rPr>
              <a:t>Помощь в управлении презентацией</a:t>
            </a:r>
            <a:endParaRPr sz="2400" i="1" dirty="0">
              <a:latin typeface="Times New Roman" pitchFamily="18" charset="0"/>
            </a:endParaRPr>
          </a:p>
          <a:p>
            <a:pPr marL="358775" lvl="0" indent="-358775" eaLnBrk="1" hangingPunct="1">
              <a:buNone/>
            </a:pPr>
            <a:endParaRPr sz="2400" i="1" u="sng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Правило многоугольника</a:t>
            </a:r>
          </a:p>
        </p:txBody>
      </p:sp>
      <p:sp>
        <p:nvSpPr>
          <p:cNvPr id="21514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i="1">
                <a:latin typeface="Times New Roman" pitchFamily="18" charset="0"/>
              </a:rPr>
              <a:t>Сумма векторов равна вектору, проведенному</a:t>
            </a:r>
          </a:p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i="1">
                <a:latin typeface="Times New Roman" pitchFamily="18" charset="0"/>
              </a:rPr>
              <a:t>из начала первого в конец последнего(при последовательном откладывании).</a:t>
            </a:r>
          </a:p>
        </p:txBody>
      </p:sp>
      <p:cxnSp>
        <p:nvCxnSpPr>
          <p:cNvPr id="21515" name="Line 0"/>
          <p:cNvCxnSpPr/>
          <p:nvPr/>
        </p:nvCxnSpPr>
        <p:spPr>
          <a:xfrm flipV="1">
            <a:off x="1116013" y="3429000"/>
            <a:ext cx="935037" cy="6477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21516" name="Line 1"/>
          <p:cNvCxnSpPr/>
          <p:nvPr/>
        </p:nvCxnSpPr>
        <p:spPr>
          <a:xfrm>
            <a:off x="2051050" y="3429000"/>
            <a:ext cx="1081088" cy="4318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21517" name="Line 2"/>
          <p:cNvCxnSpPr/>
          <p:nvPr/>
        </p:nvCxnSpPr>
        <p:spPr>
          <a:xfrm flipH="1">
            <a:off x="2771775" y="3860800"/>
            <a:ext cx="360363" cy="13684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21518" name="Line 3"/>
          <p:cNvCxnSpPr/>
          <p:nvPr/>
        </p:nvCxnSpPr>
        <p:spPr>
          <a:xfrm flipH="1" flipV="1">
            <a:off x="1547813" y="4868863"/>
            <a:ext cx="1223962" cy="360362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21519" name="Line 4"/>
          <p:cNvCxnSpPr/>
          <p:nvPr/>
        </p:nvCxnSpPr>
        <p:spPr>
          <a:xfrm flipH="1" flipV="1">
            <a:off x="1116013" y="4076700"/>
            <a:ext cx="431800" cy="792163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headEnd type="triangle"/>
          </a:ln>
        </p:spPr>
      </p:cxnSp>
      <p:graphicFrame>
        <p:nvGraphicFramePr>
          <p:cNvPr id="21506" name="Object 5"/>
          <p:cNvGraphicFramePr/>
          <p:nvPr/>
        </p:nvGraphicFramePr>
        <p:xfrm>
          <a:off x="1187450" y="3141663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7" name="Формула" r:id="rId3" imgW="423863" imgH="647700" progId="Equation.3">
                  <p:embed/>
                </p:oleObj>
              </mc:Choice>
              <mc:Fallback>
                <p:oleObj name="Формула" r:id="rId3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450" y="3141663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6"/>
          <p:cNvGraphicFramePr/>
          <p:nvPr/>
        </p:nvGraphicFramePr>
        <p:xfrm>
          <a:off x="2555875" y="3068638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Формула" r:id="rId5" imgW="423863" imgH="647700" progId="Equation.3">
                  <p:embed/>
                </p:oleObj>
              </mc:Choice>
              <mc:Fallback>
                <p:oleObj name="Формула" r:id="rId5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55875" y="3068638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7"/>
          <p:cNvGraphicFramePr/>
          <p:nvPr/>
        </p:nvGraphicFramePr>
        <p:xfrm>
          <a:off x="3008313" y="4365625"/>
          <a:ext cx="381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Формула" r:id="rId7" imgW="381000" imgH="647700" progId="Equation.3">
                  <p:embed/>
                </p:oleObj>
              </mc:Choice>
              <mc:Fallback>
                <p:oleObj name="Формула" r:id="rId7" imgW="381000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08313" y="4365625"/>
                        <a:ext cx="381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8"/>
          <p:cNvGraphicFramePr/>
          <p:nvPr/>
        </p:nvGraphicFramePr>
        <p:xfrm>
          <a:off x="1743075" y="5013325"/>
          <a:ext cx="4667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0" name="Формула" r:id="rId9" imgW="466725" imgH="647700" progId="Equation.3">
                  <p:embed/>
                </p:oleObj>
              </mc:Choice>
              <mc:Fallback>
                <p:oleObj name="Формула" r:id="rId9" imgW="466725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43075" y="5013325"/>
                        <a:ext cx="46672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9"/>
          <p:cNvGraphicFramePr/>
          <p:nvPr/>
        </p:nvGraphicFramePr>
        <p:xfrm>
          <a:off x="920750" y="4292600"/>
          <a:ext cx="38258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Формула" r:id="rId11" imgW="382588" imgH="647700" progId="Equation.3">
                  <p:embed/>
                </p:oleObj>
              </mc:Choice>
              <mc:Fallback>
                <p:oleObj name="Формула" r:id="rId11" imgW="382588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20750" y="4292600"/>
                        <a:ext cx="38258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10"/>
          <p:cNvGraphicFramePr/>
          <p:nvPr/>
        </p:nvGraphicFramePr>
        <p:xfrm>
          <a:off x="3394075" y="3860800"/>
          <a:ext cx="340995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2" name="Формула" r:id="rId13" imgW="3409950" imgH="650875" progId="Equation.3">
                  <p:embed/>
                </p:oleObj>
              </mc:Choice>
              <mc:Fallback>
                <p:oleObj name="Формула" r:id="rId13" imgW="3409950" imgH="6508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394075" y="3860800"/>
                        <a:ext cx="3409950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0" name="Text Box 0"/>
          <p:cNvSpPr/>
          <p:nvPr/>
        </p:nvSpPr>
        <p:spPr>
          <a:xfrm>
            <a:off x="1908175" y="3068638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21521" name="Text Box 1"/>
          <p:cNvSpPr/>
          <p:nvPr/>
        </p:nvSpPr>
        <p:spPr>
          <a:xfrm>
            <a:off x="900113" y="3716338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</a:p>
        </p:txBody>
      </p:sp>
      <p:sp>
        <p:nvSpPr>
          <p:cNvPr id="21522" name="Text Box 2"/>
          <p:cNvSpPr/>
          <p:nvPr/>
        </p:nvSpPr>
        <p:spPr>
          <a:xfrm>
            <a:off x="3132138" y="3500438"/>
            <a:ext cx="2159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sp>
        <p:nvSpPr>
          <p:cNvPr id="21523" name="Text Box 3"/>
          <p:cNvSpPr/>
          <p:nvPr/>
        </p:nvSpPr>
        <p:spPr>
          <a:xfrm>
            <a:off x="2843213" y="5157788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D</a:t>
            </a:r>
          </a:p>
        </p:txBody>
      </p:sp>
      <p:sp>
        <p:nvSpPr>
          <p:cNvPr id="21524" name="Text Box 4"/>
          <p:cNvSpPr/>
          <p:nvPr/>
        </p:nvSpPr>
        <p:spPr>
          <a:xfrm>
            <a:off x="1258888" y="4868863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E</a:t>
            </a:r>
          </a:p>
        </p:txBody>
      </p:sp>
      <p:graphicFrame>
        <p:nvGraphicFramePr>
          <p:cNvPr id="21512" name="Object 5"/>
          <p:cNvGraphicFramePr/>
          <p:nvPr/>
        </p:nvGraphicFramePr>
        <p:xfrm>
          <a:off x="1042988" y="5734050"/>
          <a:ext cx="5097462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3" name="Формула" r:id="rId15" imgW="5097462" imgH="598488" progId="Equation.3">
                  <p:embed/>
                </p:oleObj>
              </mc:Choice>
              <mc:Fallback>
                <p:oleObj name="Формула" r:id="rId15" imgW="5097462" imgH="5984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42988" y="5734050"/>
                        <a:ext cx="5097462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5" name="Oval 6"/>
          <p:cNvSpPr/>
          <p:nvPr/>
        </p:nvSpPr>
        <p:spPr>
          <a:xfrm>
            <a:off x="1403350" y="5876925"/>
            <a:ext cx="1008063" cy="504825"/>
          </a:xfrm>
          <a:prstGeom prst="ellipse">
            <a:avLst/>
          </a:prstGeom>
          <a:solidFill>
            <a:schemeClr val="folHlink">
              <a:alpha val="27058"/>
            </a:schemeClr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21526" name="Oval 7"/>
          <p:cNvSpPr/>
          <p:nvPr/>
        </p:nvSpPr>
        <p:spPr>
          <a:xfrm>
            <a:off x="2411413" y="5876925"/>
            <a:ext cx="1008062" cy="504825"/>
          </a:xfrm>
          <a:prstGeom prst="ellipse">
            <a:avLst/>
          </a:prstGeom>
          <a:solidFill>
            <a:schemeClr val="folHlink">
              <a:alpha val="27058"/>
            </a:schemeClr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21527" name="Oval 8"/>
          <p:cNvSpPr/>
          <p:nvPr/>
        </p:nvSpPr>
        <p:spPr>
          <a:xfrm>
            <a:off x="3492500" y="5876925"/>
            <a:ext cx="1079500" cy="504825"/>
          </a:xfrm>
          <a:prstGeom prst="ellipse">
            <a:avLst/>
          </a:prstGeom>
          <a:solidFill>
            <a:schemeClr val="folHlink">
              <a:alpha val="27058"/>
            </a:schemeClr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21528" name="Freeform 9"/>
          <p:cNvSpPr/>
          <p:nvPr/>
        </p:nvSpPr>
        <p:spPr bwMode="auto">
          <a:xfrm rot="120000" flipH="1">
            <a:off x="1331913" y="6237288"/>
            <a:ext cx="3384550" cy="422275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1860" y="46"/>
              </a:cxn>
              <a:cxn ang="0">
                <a:pos x="816" y="363"/>
              </a:cxn>
              <a:cxn ang="0">
                <a:pos x="0" y="0"/>
              </a:cxn>
            </a:cxnLst>
            <a:rect l="l" t="t" r="GT0" b="GT1"/>
            <a:pathLst>
              <a:path w="1860" h="371">
                <a:moveTo>
                  <a:pt x="1860" y="46"/>
                </a:moveTo>
                <a:cubicBezTo>
                  <a:pt x="1493" y="208"/>
                  <a:pt x="1126" y="371"/>
                  <a:pt x="816" y="363"/>
                </a:cubicBezTo>
                <a:cubicBezTo>
                  <a:pt x="506" y="355"/>
                  <a:pt x="253" y="177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tailEnd type="stealth" w="lg" len="lg"/>
          </a:ln>
        </p:spPr>
      </p:sp>
      <p:cxnSp>
        <p:nvCxnSpPr>
          <p:cNvPr id="21529" name="Line 10"/>
          <p:cNvCxnSpPr/>
          <p:nvPr/>
        </p:nvCxnSpPr>
        <p:spPr>
          <a:xfrm>
            <a:off x="5364163" y="6308725"/>
            <a:ext cx="647700" cy="0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</a:ln>
        </p:spPr>
      </p:cxnSp>
      <p:sp>
        <p:nvSpPr>
          <p:cNvPr id="21530" name="Text Box 12">
            <a:hlinkClick r:id="rId17" action="ppaction://hlinksldjump"/>
          </p:cNvPr>
          <p:cNvSpPr/>
          <p:nvPr/>
        </p:nvSpPr>
        <p:spPr>
          <a:xfrm>
            <a:off x="4140200" y="4581525"/>
            <a:ext cx="1439863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400" i="1">
                <a:latin typeface="Times New Roman" pitchFamily="18" charset="0"/>
                <a:hlinkClick r:id="rId17" action="ppaction://hlinksldjump"/>
              </a:rPr>
              <a:t>Пример</a:t>
            </a:r>
            <a:endParaRPr sz="24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6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6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1" dur="20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2" grpId="0"/>
      <p:bldP spid="21523" grpId="1"/>
      <p:bldP spid="21524" grpId="2"/>
      <p:bldP spid="21525" grpId="3"/>
      <p:bldP spid="21526" grpId="4"/>
      <p:bldP spid="21527" grpId="5"/>
      <p:bldP spid="21530" grpId="6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AutoShape 1"/>
          <p:cNvSpPr/>
          <p:nvPr/>
        </p:nvSpPr>
        <p:spPr>
          <a:xfrm>
            <a:off x="2266950" y="3979863"/>
            <a:ext cx="1727200" cy="1150937"/>
          </a:xfrm>
          <a:prstGeom prst="cube">
            <a:avLst>
              <a:gd name="adj" fmla="val 25000"/>
            </a:avLst>
          </a:prstGeom>
          <a:solidFill>
            <a:schemeClr val="folHlink">
              <a:alpha val="20000"/>
            </a:schemeClr>
          </a:solidFill>
          <a:ln w="25400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2356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Правило параллелепипеда</a:t>
            </a:r>
          </a:p>
        </p:txBody>
      </p:sp>
      <p:cxnSp>
        <p:nvCxnSpPr>
          <p:cNvPr id="23562" name="Line 2"/>
          <p:cNvCxnSpPr/>
          <p:nvPr/>
        </p:nvCxnSpPr>
        <p:spPr>
          <a:xfrm flipH="1">
            <a:off x="2554288" y="4843463"/>
            <a:ext cx="1439862" cy="1587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miter lim="800000"/>
          </a:ln>
        </p:spPr>
      </p:cxnSp>
      <p:cxnSp>
        <p:nvCxnSpPr>
          <p:cNvPr id="23563" name="Line 3"/>
          <p:cNvCxnSpPr/>
          <p:nvPr/>
        </p:nvCxnSpPr>
        <p:spPr>
          <a:xfrm>
            <a:off x="2554288" y="3979863"/>
            <a:ext cx="1587" cy="8636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miter lim="800000"/>
          </a:ln>
        </p:spPr>
      </p:cxnSp>
      <p:cxnSp>
        <p:nvCxnSpPr>
          <p:cNvPr id="23564" name="Line 4"/>
          <p:cNvCxnSpPr/>
          <p:nvPr/>
        </p:nvCxnSpPr>
        <p:spPr>
          <a:xfrm flipH="1">
            <a:off x="2266950" y="4843463"/>
            <a:ext cx="287338" cy="28892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miter lim="800000"/>
          </a:ln>
        </p:spPr>
      </p:cxnSp>
      <p:cxnSp>
        <p:nvCxnSpPr>
          <p:cNvPr id="23565" name="Line 5"/>
          <p:cNvCxnSpPr/>
          <p:nvPr/>
        </p:nvCxnSpPr>
        <p:spPr>
          <a:xfrm flipV="1">
            <a:off x="2266950" y="3979863"/>
            <a:ext cx="1727200" cy="1152525"/>
          </a:xfrm>
          <a:prstGeom prst="line">
            <a:avLst/>
          </a:prstGeom>
          <a:noFill/>
          <a:ln w="38100">
            <a:solidFill>
              <a:srgbClr val="0000FF"/>
            </a:solidFill>
            <a:prstDash val="lgDash"/>
            <a:miter lim="800000"/>
            <a:tailEnd type="triangle" len="lg"/>
          </a:ln>
        </p:spPr>
      </p:cxnSp>
      <p:cxnSp>
        <p:nvCxnSpPr>
          <p:cNvPr id="23566" name="Line 7"/>
          <p:cNvCxnSpPr/>
          <p:nvPr/>
        </p:nvCxnSpPr>
        <p:spPr>
          <a:xfrm flipV="1">
            <a:off x="2268538" y="4797425"/>
            <a:ext cx="287337" cy="287338"/>
          </a:xfrm>
          <a:prstGeom prst="line">
            <a:avLst/>
          </a:prstGeom>
          <a:noFill/>
          <a:ln w="38100">
            <a:solidFill>
              <a:schemeClr val="hlink"/>
            </a:solidFill>
            <a:prstDash val="lgDash"/>
            <a:miter lim="800000"/>
            <a:tailEnd type="triangle"/>
          </a:ln>
        </p:spPr>
      </p:cxnSp>
      <p:sp>
        <p:nvSpPr>
          <p:cNvPr id="23567" name="Text Box 8"/>
          <p:cNvSpPr/>
          <p:nvPr/>
        </p:nvSpPr>
        <p:spPr>
          <a:xfrm>
            <a:off x="2482850" y="4483100"/>
            <a:ext cx="4318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23568" name="Text Box 9"/>
          <p:cNvSpPr/>
          <p:nvPr/>
        </p:nvSpPr>
        <p:spPr>
          <a:xfrm>
            <a:off x="1978025" y="4987925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А</a:t>
            </a:r>
          </a:p>
        </p:txBody>
      </p:sp>
      <p:sp>
        <p:nvSpPr>
          <p:cNvPr id="23569" name="Rectangle 10"/>
          <p:cNvSpPr/>
          <p:nvPr/>
        </p:nvSpPr>
        <p:spPr>
          <a:xfrm>
            <a:off x="3994150" y="4533900"/>
            <a:ext cx="354013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sp>
        <p:nvSpPr>
          <p:cNvPr id="23570" name="Rectangle 11"/>
          <p:cNvSpPr/>
          <p:nvPr/>
        </p:nvSpPr>
        <p:spPr>
          <a:xfrm>
            <a:off x="3635375" y="5037138"/>
            <a:ext cx="3683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D</a:t>
            </a:r>
          </a:p>
        </p:txBody>
      </p:sp>
      <p:sp>
        <p:nvSpPr>
          <p:cNvPr id="23571" name="Rectangle 12"/>
          <p:cNvSpPr/>
          <p:nvPr/>
        </p:nvSpPr>
        <p:spPr>
          <a:xfrm>
            <a:off x="1906588" y="3979863"/>
            <a:ext cx="50482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A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3572" name="Rectangle 13"/>
          <p:cNvSpPr/>
          <p:nvPr/>
        </p:nvSpPr>
        <p:spPr>
          <a:xfrm>
            <a:off x="2266950" y="3619500"/>
            <a:ext cx="420688" cy="5953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B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3573" name="Rectangle 14"/>
          <p:cNvSpPr/>
          <p:nvPr/>
        </p:nvSpPr>
        <p:spPr>
          <a:xfrm>
            <a:off x="3994150" y="3690938"/>
            <a:ext cx="50482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C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3574" name="Rectangle 15"/>
          <p:cNvSpPr/>
          <p:nvPr/>
        </p:nvSpPr>
        <p:spPr>
          <a:xfrm>
            <a:off x="3635375" y="4124325"/>
            <a:ext cx="5032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D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cxnSp>
        <p:nvCxnSpPr>
          <p:cNvPr id="23575" name="Line 18"/>
          <p:cNvCxnSpPr/>
          <p:nvPr/>
        </p:nvCxnSpPr>
        <p:spPr>
          <a:xfrm flipV="1">
            <a:off x="2266950" y="4267200"/>
            <a:ext cx="1588" cy="865188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tailEnd type="triangle" w="sm" len="lg"/>
          </a:ln>
        </p:spPr>
      </p:cxnSp>
      <p:graphicFrame>
        <p:nvGraphicFramePr>
          <p:cNvPr id="23554" name="Object 20"/>
          <p:cNvGraphicFramePr/>
          <p:nvPr/>
        </p:nvGraphicFramePr>
        <p:xfrm>
          <a:off x="4932363" y="3500438"/>
          <a:ext cx="1431925" cy="215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9" name="Формула" r:id="rId3" imgW="1431925" imgH="2151062" progId="Equation.3">
                  <p:embed/>
                </p:oleObj>
              </mc:Choice>
              <mc:Fallback>
                <p:oleObj name="Формула" r:id="rId3" imgW="1431925" imgH="215106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32363" y="3500438"/>
                        <a:ext cx="1431925" cy="215106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21"/>
          <p:cNvGraphicFramePr/>
          <p:nvPr/>
        </p:nvGraphicFramePr>
        <p:xfrm>
          <a:off x="2771775" y="5157788"/>
          <a:ext cx="32861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0" name="Формула" r:id="rId5" imgW="328613" imgH="503237" progId="Equation.3">
                  <p:embed/>
                </p:oleObj>
              </mc:Choice>
              <mc:Fallback>
                <p:oleObj name="Формула" r:id="rId5" imgW="328613" imgH="5032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71775" y="5157788"/>
                        <a:ext cx="328613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23"/>
          <p:cNvGraphicFramePr/>
          <p:nvPr/>
        </p:nvGraphicFramePr>
        <p:xfrm>
          <a:off x="1849438" y="4483100"/>
          <a:ext cx="2952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1" name="Формула" r:id="rId7" imgW="295275" imgH="503238" progId="Equation.3">
                  <p:embed/>
                </p:oleObj>
              </mc:Choice>
              <mc:Fallback>
                <p:oleObj name="Формула" r:id="rId7" imgW="295275" imgH="50323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49438" y="4483100"/>
                        <a:ext cx="295275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24"/>
          <p:cNvGraphicFramePr/>
          <p:nvPr/>
        </p:nvGraphicFramePr>
        <p:xfrm>
          <a:off x="2268538" y="4437063"/>
          <a:ext cx="32861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name="Формула" r:id="rId9" imgW="328612" imgH="503237" progId="Equation.3">
                  <p:embed/>
                </p:oleObj>
              </mc:Choice>
              <mc:Fallback>
                <p:oleObj name="Формула" r:id="rId9" imgW="328612" imgH="5032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68538" y="4437063"/>
                        <a:ext cx="328612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25"/>
          <p:cNvGraphicFramePr/>
          <p:nvPr/>
        </p:nvGraphicFramePr>
        <p:xfrm>
          <a:off x="2986088" y="4051300"/>
          <a:ext cx="36036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3" name="Формула" r:id="rId11" imgW="360362" imgH="503238" progId="Equation.3">
                  <p:embed/>
                </p:oleObj>
              </mc:Choice>
              <mc:Fallback>
                <p:oleObj name="Формула" r:id="rId11" imgW="360362" imgH="50323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986088" y="4051300"/>
                        <a:ext cx="360362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6" name="Text Box 0"/>
          <p:cNvSpPr/>
          <p:nvPr/>
        </p:nvSpPr>
        <p:spPr>
          <a:xfrm>
            <a:off x="971550" y="1484313"/>
            <a:ext cx="7129463" cy="18446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50000"/>
              </a:spcBef>
            </a:pPr>
            <a:r>
              <a:rPr sz="2400" i="1">
                <a:latin typeface="Times New Roman" pitchFamily="18" charset="0"/>
              </a:rPr>
              <a:t>Вектор, лежащий на диагонали параллелепипеда, равен сумме векторов, проведенных из той же точки и лежащих на трех измерениях параллелепипеда.</a:t>
            </a:r>
          </a:p>
        </p:txBody>
      </p:sp>
      <p:graphicFrame>
        <p:nvGraphicFramePr>
          <p:cNvPr id="23559" name="Object 1"/>
          <p:cNvGraphicFramePr>
            <a:graphicFrameLocks noChangeAspect="1"/>
          </p:cNvGraphicFramePr>
          <p:nvPr/>
        </p:nvGraphicFramePr>
        <p:xfrm>
          <a:off x="1547813" y="5734050"/>
          <a:ext cx="30416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Формула" r:id="rId13" imgW="3041650" imgH="558800" progId="Equation.3">
                  <p:embed/>
                </p:oleObj>
              </mc:Choice>
              <mc:Fallback>
                <p:oleObj name="Формула" r:id="rId13" imgW="3041650" imgH="558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47813" y="5734050"/>
                        <a:ext cx="304165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577" name="Line 6"/>
          <p:cNvCxnSpPr/>
          <p:nvPr/>
        </p:nvCxnSpPr>
        <p:spPr>
          <a:xfrm>
            <a:off x="2268538" y="5157788"/>
            <a:ext cx="1439862" cy="1587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tailEnd type="triangle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35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06 6.2963E-06 L 0.15747 6.2963E-06" ptsTypes="">
                                      <p:cBhvr>
                                        <p:cTn id="34" dur="2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6 -3.7037E-06 L 0.18889 -0.0419" ptsTypes="">
                                      <p:cBhvr>
                                        <p:cTn id="37" dur="20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4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Свойства</a:t>
            </a:r>
          </a:p>
        </p:txBody>
      </p:sp>
      <p:sp>
        <p:nvSpPr>
          <p:cNvPr id="24584" name="AutoShape 7"/>
          <p:cNvSpPr/>
          <p:nvPr/>
        </p:nvSpPr>
        <p:spPr>
          <a:xfrm>
            <a:off x="3490913" y="1844675"/>
            <a:ext cx="1727200" cy="1150938"/>
          </a:xfrm>
          <a:prstGeom prst="cube">
            <a:avLst>
              <a:gd name="adj" fmla="val 25000"/>
            </a:avLst>
          </a:prstGeom>
          <a:solidFill>
            <a:schemeClr val="folHlink">
              <a:alpha val="20000"/>
            </a:schemeClr>
          </a:solidFill>
          <a:ln w="25400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cxnSp>
        <p:nvCxnSpPr>
          <p:cNvPr id="24585" name="Line 8"/>
          <p:cNvCxnSpPr/>
          <p:nvPr/>
        </p:nvCxnSpPr>
        <p:spPr>
          <a:xfrm flipH="1">
            <a:off x="3778250" y="2708275"/>
            <a:ext cx="1439863" cy="1588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miter lim="800000"/>
          </a:ln>
        </p:spPr>
      </p:cxnSp>
      <p:cxnSp>
        <p:nvCxnSpPr>
          <p:cNvPr id="24586" name="Line 9"/>
          <p:cNvCxnSpPr/>
          <p:nvPr/>
        </p:nvCxnSpPr>
        <p:spPr>
          <a:xfrm>
            <a:off x="3778250" y="1844675"/>
            <a:ext cx="1588" cy="8636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miter lim="800000"/>
          </a:ln>
        </p:spPr>
      </p:cxnSp>
      <p:cxnSp>
        <p:nvCxnSpPr>
          <p:cNvPr id="24587" name="Line 10"/>
          <p:cNvCxnSpPr/>
          <p:nvPr/>
        </p:nvCxnSpPr>
        <p:spPr>
          <a:xfrm flipH="1">
            <a:off x="3490913" y="2708275"/>
            <a:ext cx="287337" cy="288925"/>
          </a:xfrm>
          <a:prstGeom prst="line">
            <a:avLst/>
          </a:prstGeom>
          <a:noFill/>
          <a:ln>
            <a:solidFill>
              <a:schemeClr val="tx1"/>
            </a:solidFill>
            <a:prstDash val="lgDash"/>
            <a:miter lim="800000"/>
          </a:ln>
        </p:spPr>
      </p:cxnSp>
      <p:cxnSp>
        <p:nvCxnSpPr>
          <p:cNvPr id="24588" name="Line 11"/>
          <p:cNvCxnSpPr/>
          <p:nvPr/>
        </p:nvCxnSpPr>
        <p:spPr>
          <a:xfrm flipV="1">
            <a:off x="3490913" y="1844675"/>
            <a:ext cx="1727200" cy="1152525"/>
          </a:xfrm>
          <a:prstGeom prst="line">
            <a:avLst/>
          </a:prstGeom>
          <a:noFill/>
          <a:ln w="25400">
            <a:solidFill>
              <a:srgbClr val="0000FF"/>
            </a:solidFill>
            <a:prstDash val="lgDash"/>
            <a:miter lim="800000"/>
            <a:tailEnd type="triangle" len="lg"/>
          </a:ln>
        </p:spPr>
      </p:cxnSp>
      <p:cxnSp>
        <p:nvCxnSpPr>
          <p:cNvPr id="24589" name="Line 12"/>
          <p:cNvCxnSpPr/>
          <p:nvPr/>
        </p:nvCxnSpPr>
        <p:spPr>
          <a:xfrm>
            <a:off x="3490913" y="2997200"/>
            <a:ext cx="1439862" cy="1588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tailEnd type="triangle"/>
          </a:ln>
        </p:spPr>
      </p:cxnSp>
      <p:cxnSp>
        <p:nvCxnSpPr>
          <p:cNvPr id="24590" name="Line 13"/>
          <p:cNvCxnSpPr/>
          <p:nvPr/>
        </p:nvCxnSpPr>
        <p:spPr>
          <a:xfrm flipV="1">
            <a:off x="3490913" y="2708275"/>
            <a:ext cx="287337" cy="288925"/>
          </a:xfrm>
          <a:prstGeom prst="line">
            <a:avLst/>
          </a:prstGeom>
          <a:noFill/>
          <a:ln w="25400">
            <a:solidFill>
              <a:schemeClr val="hlink"/>
            </a:solidFill>
            <a:prstDash val="lgDash"/>
            <a:miter lim="800000"/>
            <a:tailEnd type="triangle"/>
          </a:ln>
        </p:spPr>
      </p:cxnSp>
      <p:sp>
        <p:nvSpPr>
          <p:cNvPr id="24591" name="Text Box 14"/>
          <p:cNvSpPr/>
          <p:nvPr/>
        </p:nvSpPr>
        <p:spPr>
          <a:xfrm>
            <a:off x="3706813" y="2347913"/>
            <a:ext cx="4318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24592" name="Text Box 15"/>
          <p:cNvSpPr/>
          <p:nvPr/>
        </p:nvSpPr>
        <p:spPr>
          <a:xfrm>
            <a:off x="3201988" y="2852738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А</a:t>
            </a:r>
          </a:p>
        </p:txBody>
      </p:sp>
      <p:sp>
        <p:nvSpPr>
          <p:cNvPr id="24593" name="Rectangle 16"/>
          <p:cNvSpPr/>
          <p:nvPr/>
        </p:nvSpPr>
        <p:spPr>
          <a:xfrm>
            <a:off x="5218113" y="2398713"/>
            <a:ext cx="354012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sp>
        <p:nvSpPr>
          <p:cNvPr id="24594" name="Rectangle 17"/>
          <p:cNvSpPr/>
          <p:nvPr/>
        </p:nvSpPr>
        <p:spPr>
          <a:xfrm>
            <a:off x="4859338" y="2901950"/>
            <a:ext cx="3683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D</a:t>
            </a:r>
          </a:p>
        </p:txBody>
      </p:sp>
      <p:sp>
        <p:nvSpPr>
          <p:cNvPr id="24595" name="Rectangle 18"/>
          <p:cNvSpPr/>
          <p:nvPr/>
        </p:nvSpPr>
        <p:spPr>
          <a:xfrm>
            <a:off x="3130550" y="1844675"/>
            <a:ext cx="50482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A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4596" name="Rectangle 19"/>
          <p:cNvSpPr/>
          <p:nvPr/>
        </p:nvSpPr>
        <p:spPr>
          <a:xfrm>
            <a:off x="3490913" y="1484313"/>
            <a:ext cx="50482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B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4597" name="Rectangle 20"/>
          <p:cNvSpPr/>
          <p:nvPr/>
        </p:nvSpPr>
        <p:spPr>
          <a:xfrm>
            <a:off x="5218113" y="1555750"/>
            <a:ext cx="50482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C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4598" name="Rectangle 21"/>
          <p:cNvSpPr/>
          <p:nvPr/>
        </p:nvSpPr>
        <p:spPr>
          <a:xfrm>
            <a:off x="4859338" y="1989138"/>
            <a:ext cx="5032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D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cxnSp>
        <p:nvCxnSpPr>
          <p:cNvPr id="24599" name="Line 22"/>
          <p:cNvCxnSpPr/>
          <p:nvPr/>
        </p:nvCxnSpPr>
        <p:spPr>
          <a:xfrm flipV="1">
            <a:off x="3490913" y="2132013"/>
            <a:ext cx="1587" cy="865187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tailEnd type="triangle" w="sm" len="lg"/>
          </a:ln>
        </p:spPr>
      </p:cxnSp>
      <p:graphicFrame>
        <p:nvGraphicFramePr>
          <p:cNvPr id="24578" name="Object 23"/>
          <p:cNvGraphicFramePr/>
          <p:nvPr/>
        </p:nvGraphicFramePr>
        <p:xfrm>
          <a:off x="3490913" y="2276475"/>
          <a:ext cx="32861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Формула" r:id="rId3" imgW="328612" imgH="503238" progId="Equation.3">
                  <p:embed/>
                </p:oleObj>
              </mc:Choice>
              <mc:Fallback>
                <p:oleObj name="Формула" r:id="rId3" imgW="328612" imgH="50323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0913" y="2276475"/>
                        <a:ext cx="328612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24"/>
          <p:cNvGraphicFramePr/>
          <p:nvPr/>
        </p:nvGraphicFramePr>
        <p:xfrm>
          <a:off x="3073400" y="2347913"/>
          <a:ext cx="2952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" name="Формула" r:id="rId5" imgW="295275" imgH="503237" progId="Equation.3">
                  <p:embed/>
                </p:oleObj>
              </mc:Choice>
              <mc:Fallback>
                <p:oleObj name="Формула" r:id="rId5" imgW="295275" imgH="5032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73400" y="2347913"/>
                        <a:ext cx="295275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25"/>
          <p:cNvGraphicFramePr/>
          <p:nvPr/>
        </p:nvGraphicFramePr>
        <p:xfrm>
          <a:off x="3994150" y="2995613"/>
          <a:ext cx="32861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9" name="Формула" r:id="rId7" imgW="328613" imgH="503237" progId="Equation.3">
                  <p:embed/>
                </p:oleObj>
              </mc:Choice>
              <mc:Fallback>
                <p:oleObj name="Формула" r:id="rId7" imgW="328613" imgH="5032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94150" y="2995613"/>
                        <a:ext cx="328613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26"/>
          <p:cNvGraphicFramePr/>
          <p:nvPr/>
        </p:nvGraphicFramePr>
        <p:xfrm>
          <a:off x="4210050" y="1916113"/>
          <a:ext cx="36036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Формула" r:id="rId9" imgW="360363" imgH="503237" progId="Equation.3">
                  <p:embed/>
                </p:oleObj>
              </mc:Choice>
              <mc:Fallback>
                <p:oleObj name="Формула" r:id="rId9" imgW="360363" imgH="5032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10050" y="1916113"/>
                        <a:ext cx="360363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31"/>
          <p:cNvGraphicFramePr/>
          <p:nvPr/>
        </p:nvGraphicFramePr>
        <p:xfrm>
          <a:off x="971550" y="3873500"/>
          <a:ext cx="6297613" cy="130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1" name="Формула" r:id="rId11" imgW="6297613" imgH="1300163" progId="Equation.3">
                  <p:embed/>
                </p:oleObj>
              </mc:Choice>
              <mc:Fallback>
                <p:oleObj name="Формула" r:id="rId11" imgW="6297613" imgH="130016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71550" y="3873500"/>
                        <a:ext cx="6297613" cy="130016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Вычитание векторов</a:t>
            </a:r>
          </a:p>
        </p:txBody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hangingPunct="1"/>
            <a:r>
              <a:rPr sz="2400">
                <a:latin typeface="Times New Roman" pitchFamily="18" charset="0"/>
                <a:hlinkClick r:id="rId2" action="ppaction://hlinksldjump"/>
              </a:rPr>
              <a:t>Вычитание</a:t>
            </a:r>
            <a:endParaRPr sz="2400">
              <a:latin typeface="Times New Roman" pitchFamily="18" charset="0"/>
            </a:endParaRPr>
          </a:p>
          <a:p>
            <a:pPr lvl="0" eaLnBrk="1" hangingPunct="1"/>
            <a:r>
              <a:rPr sz="2400">
                <a:latin typeface="Times New Roman" pitchFamily="18" charset="0"/>
                <a:hlinkClick r:id="rId3" action="ppaction://hlinksldjump"/>
              </a:rPr>
              <a:t>Сложение с противоположным</a:t>
            </a:r>
            <a:endParaRPr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Вычитание</a:t>
            </a:r>
          </a:p>
        </p:txBody>
      </p:sp>
      <p:sp>
        <p:nvSpPr>
          <p:cNvPr id="25607" name="Rectangle 3"/>
          <p:cNvSpPr>
            <a:spLocks noGrp="1"/>
          </p:cNvSpPr>
          <p:nvPr>
            <p:ph type="body" idx="1"/>
          </p:nvPr>
        </p:nvSpPr>
        <p:spPr>
          <a:xfrm>
            <a:off x="971550" y="1628775"/>
            <a:ext cx="7570788" cy="11525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sz="2400" i="1">
                <a:latin typeface="Times New Roman" pitchFamily="18" charset="0"/>
              </a:rPr>
              <a:t>Разностью векторов      и      называется такой</a:t>
            </a:r>
          </a:p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sz="2400" i="1">
                <a:latin typeface="Times New Roman" pitchFamily="18" charset="0"/>
              </a:rPr>
              <a:t>вектор, сумма которого с вектором      равна</a:t>
            </a:r>
          </a:p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sz="2400" i="1">
                <a:latin typeface="Times New Roman" pitchFamily="18" charset="0"/>
              </a:rPr>
              <a:t>вектору     .</a:t>
            </a:r>
          </a:p>
          <a:p>
            <a:pPr marL="0" lvl="0" indent="0" eaLnBrk="1" hangingPunct="1"/>
            <a:endParaRPr sz="2400"/>
          </a:p>
        </p:txBody>
      </p:sp>
      <p:graphicFrame>
        <p:nvGraphicFramePr>
          <p:cNvPr id="25602" name="Object 4"/>
          <p:cNvGraphicFramePr/>
          <p:nvPr/>
        </p:nvGraphicFramePr>
        <p:xfrm>
          <a:off x="3924300" y="1557338"/>
          <a:ext cx="37623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5" name="Формула" r:id="rId3" imgW="376238" imgH="574675" progId="Equation.3">
                  <p:embed/>
                </p:oleObj>
              </mc:Choice>
              <mc:Fallback>
                <p:oleObj name="Формула" r:id="rId3" imgW="376238" imgH="5746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4300" y="1557338"/>
                        <a:ext cx="37623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5"/>
          <p:cNvGraphicFramePr/>
          <p:nvPr/>
        </p:nvGraphicFramePr>
        <p:xfrm>
          <a:off x="4500563" y="1557338"/>
          <a:ext cx="33813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6" name="Формула" r:id="rId5" imgW="338137" imgH="574675" progId="Equation.3">
                  <p:embed/>
                </p:oleObj>
              </mc:Choice>
              <mc:Fallback>
                <p:oleObj name="Формула" r:id="rId5" imgW="338137" imgH="5746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0563" y="1557338"/>
                        <a:ext cx="338137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6"/>
          <p:cNvGraphicFramePr/>
          <p:nvPr/>
        </p:nvGraphicFramePr>
        <p:xfrm>
          <a:off x="5940425" y="2060575"/>
          <a:ext cx="3397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7" name="Формула" r:id="rId7" imgW="339725" imgH="576263" progId="Equation.3">
                  <p:embed/>
                </p:oleObj>
              </mc:Choice>
              <mc:Fallback>
                <p:oleObj name="Формула" r:id="rId7" imgW="339725" imgH="57626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40425" y="2060575"/>
                        <a:ext cx="3397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7"/>
          <p:cNvGraphicFramePr/>
          <p:nvPr/>
        </p:nvGraphicFramePr>
        <p:xfrm>
          <a:off x="2195513" y="2492375"/>
          <a:ext cx="3778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8" name="Формула" r:id="rId8" imgW="377825" imgH="576263" progId="Equation.3">
                  <p:embed/>
                </p:oleObj>
              </mc:Choice>
              <mc:Fallback>
                <p:oleObj name="Формула" r:id="rId8" imgW="377825" imgH="57626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5513" y="2492375"/>
                        <a:ext cx="3778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Вычитание</a:t>
            </a:r>
          </a:p>
        </p:txBody>
      </p:sp>
      <p:cxnSp>
        <p:nvCxnSpPr>
          <p:cNvPr id="26635" name="Line 4"/>
          <p:cNvCxnSpPr/>
          <p:nvPr/>
        </p:nvCxnSpPr>
        <p:spPr>
          <a:xfrm flipV="1">
            <a:off x="5076825" y="4799013"/>
            <a:ext cx="1079500" cy="863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26636" name="Line 5"/>
          <p:cNvCxnSpPr/>
          <p:nvPr/>
        </p:nvCxnSpPr>
        <p:spPr>
          <a:xfrm>
            <a:off x="5076825" y="5662613"/>
            <a:ext cx="1152525" cy="6477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26637" name="Line 6"/>
          <p:cNvCxnSpPr/>
          <p:nvPr/>
        </p:nvCxnSpPr>
        <p:spPr>
          <a:xfrm>
            <a:off x="6156325" y="4799013"/>
            <a:ext cx="73025" cy="1511300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headEnd type="triangle"/>
          </a:ln>
        </p:spPr>
      </p:cxnSp>
      <p:sp>
        <p:nvSpPr>
          <p:cNvPr id="26638" name="Text Box 8"/>
          <p:cNvSpPr/>
          <p:nvPr/>
        </p:nvSpPr>
        <p:spPr>
          <a:xfrm>
            <a:off x="6011863" y="4438650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26639" name="Text Box 9"/>
          <p:cNvSpPr/>
          <p:nvPr/>
        </p:nvSpPr>
        <p:spPr>
          <a:xfrm>
            <a:off x="4716463" y="5373688"/>
            <a:ext cx="4318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</a:p>
        </p:txBody>
      </p:sp>
      <p:graphicFrame>
        <p:nvGraphicFramePr>
          <p:cNvPr id="26626" name="Object 10"/>
          <p:cNvGraphicFramePr>
            <a:graphicFrameLocks noChangeAspect="1"/>
          </p:cNvGraphicFramePr>
          <p:nvPr/>
        </p:nvGraphicFramePr>
        <p:xfrm>
          <a:off x="6300788" y="5229225"/>
          <a:ext cx="82073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3" name="Формула" r:id="rId3" imgW="820737" imgH="566738" progId="Equation.3">
                  <p:embed/>
                </p:oleObj>
              </mc:Choice>
              <mc:Fallback>
                <p:oleObj name="Формула" r:id="rId3" imgW="820737" imgH="56673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00788" y="5229225"/>
                        <a:ext cx="820737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40" name="Rectangle 14"/>
          <p:cNvSpPr/>
          <p:nvPr/>
        </p:nvSpPr>
        <p:spPr>
          <a:xfrm>
            <a:off x="971550" y="5876925"/>
            <a:ext cx="2947988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sz="2400" i="1" u="sng">
                <a:latin typeface="Times New Roman" pitchFamily="18" charset="0"/>
                <a:hlinkClick r:id="rId5" action="ppaction://hlinksldjump"/>
              </a:rPr>
              <a:t>Правило трех точек</a:t>
            </a:r>
            <a:r>
              <a:rPr sz="2400" i="1">
                <a:latin typeface="Times New Roman" pitchFamily="18" charset="0"/>
                <a:hlinkClick r:id="rId5" action="ppaction://hlinksldjump"/>
              </a:rPr>
              <a:t> </a:t>
            </a:r>
            <a:endParaRPr sz="2400" i="1">
              <a:latin typeface="Times New Roman" panose="02020603050405020304" pitchFamily="18" charset="0"/>
            </a:endParaRPr>
          </a:p>
        </p:txBody>
      </p:sp>
      <p:graphicFrame>
        <p:nvGraphicFramePr>
          <p:cNvPr id="26627" name="Object 16"/>
          <p:cNvGraphicFramePr/>
          <p:nvPr/>
        </p:nvGraphicFramePr>
        <p:xfrm>
          <a:off x="971550" y="1628775"/>
          <a:ext cx="7561263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4" name="Формула" r:id="rId6" imgW="7561263" imgH="1311275" progId="Equation.3">
                  <p:embed/>
                </p:oleObj>
              </mc:Choice>
              <mc:Fallback>
                <p:oleObj name="Формула" r:id="rId6" imgW="7561263" imgH="13112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71550" y="1628775"/>
                        <a:ext cx="7561263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17"/>
          <p:cNvGraphicFramePr/>
          <p:nvPr/>
        </p:nvGraphicFramePr>
        <p:xfrm>
          <a:off x="971550" y="2852738"/>
          <a:ext cx="7312025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5" name="Формула" r:id="rId8" imgW="7312025" imgH="998537" progId="Equation.3">
                  <p:embed/>
                </p:oleObj>
              </mc:Choice>
              <mc:Fallback>
                <p:oleObj name="Формула" r:id="rId8" imgW="7312025" imgH="9985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71550" y="2852738"/>
                        <a:ext cx="7312025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18"/>
          <p:cNvGraphicFramePr/>
          <p:nvPr/>
        </p:nvGraphicFramePr>
        <p:xfrm>
          <a:off x="900113" y="3789363"/>
          <a:ext cx="74882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6" name="Формула" r:id="rId10" imgW="7488237" imgH="536575" progId="Equation.3">
                  <p:embed/>
                </p:oleObj>
              </mc:Choice>
              <mc:Fallback>
                <p:oleObj name="Формула" r:id="rId10" imgW="7488237" imgH="5365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00113" y="3789363"/>
                        <a:ext cx="7488237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19"/>
          <p:cNvGraphicFramePr/>
          <p:nvPr/>
        </p:nvGraphicFramePr>
        <p:xfrm>
          <a:off x="5219700" y="4652963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7" name="Формула" r:id="rId12" imgW="423863" imgH="647700" progId="Equation.3">
                  <p:embed/>
                </p:oleObj>
              </mc:Choice>
              <mc:Fallback>
                <p:oleObj name="Формула" r:id="rId12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219700" y="4652963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41" name="Text Box 20"/>
          <p:cNvSpPr/>
          <p:nvPr/>
        </p:nvSpPr>
        <p:spPr>
          <a:xfrm>
            <a:off x="6156325" y="6237288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graphicFrame>
        <p:nvGraphicFramePr>
          <p:cNvPr id="26631" name="Object 21"/>
          <p:cNvGraphicFramePr/>
          <p:nvPr/>
        </p:nvGraphicFramePr>
        <p:xfrm>
          <a:off x="5219700" y="5876925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8" name="Формула" r:id="rId14" imgW="423863" imgH="647700" progId="Equation.3">
                  <p:embed/>
                </p:oleObj>
              </mc:Choice>
              <mc:Fallback>
                <p:oleObj name="Формула" r:id="rId14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219700" y="5876925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642" name="Line 22"/>
          <p:cNvCxnSpPr/>
          <p:nvPr/>
        </p:nvCxnSpPr>
        <p:spPr>
          <a:xfrm flipV="1">
            <a:off x="1619250" y="4652963"/>
            <a:ext cx="1079500" cy="863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26632" name="Object 23"/>
          <p:cNvGraphicFramePr/>
          <p:nvPr/>
        </p:nvGraphicFramePr>
        <p:xfrm>
          <a:off x="1763713" y="4508500"/>
          <a:ext cx="4238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9" name="Формула" r:id="rId16" imgW="423862" imgH="647700" progId="Equation.3">
                  <p:embed/>
                </p:oleObj>
              </mc:Choice>
              <mc:Fallback>
                <p:oleObj name="Формула" r:id="rId16" imgW="423862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763713" y="4508500"/>
                        <a:ext cx="4238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643" name="Line 24"/>
          <p:cNvCxnSpPr/>
          <p:nvPr/>
        </p:nvCxnSpPr>
        <p:spPr>
          <a:xfrm>
            <a:off x="2268538" y="5229225"/>
            <a:ext cx="1152525" cy="6477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26633" name="Object 25"/>
          <p:cNvGraphicFramePr/>
          <p:nvPr/>
        </p:nvGraphicFramePr>
        <p:xfrm>
          <a:off x="2843213" y="4941888"/>
          <a:ext cx="4238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0" name="Формула" r:id="rId17" imgW="423862" imgH="647700" progId="Equation.3">
                  <p:embed/>
                </p:oleObj>
              </mc:Choice>
              <mc:Fallback>
                <p:oleObj name="Формула" r:id="rId17" imgW="423862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843213" y="4941888"/>
                        <a:ext cx="4238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1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6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1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8" grpId="0"/>
      <p:bldP spid="26639" grpId="1"/>
      <p:bldP spid="26640" grpId="2"/>
      <p:bldP spid="26641" grpId="3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Правило трех точек</a:t>
            </a:r>
          </a:p>
        </p:txBody>
      </p:sp>
      <p:sp>
        <p:nvSpPr>
          <p:cNvPr id="27653" name="Rectangle 3"/>
          <p:cNvSpPr>
            <a:spLocks noGrp="1"/>
          </p:cNvSpPr>
          <p:nvPr>
            <p:ph type="body" idx="1"/>
          </p:nvPr>
        </p:nvSpPr>
        <p:spPr>
          <a:xfrm>
            <a:off x="1042988" y="1600200"/>
            <a:ext cx="7129462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i="1">
                <a:latin typeface="Times New Roman" pitchFamily="18" charset="0"/>
              </a:rPr>
              <a:t>Любой вектор можно представить как разность двух векторов, проведенных из одной точки.</a:t>
            </a:r>
          </a:p>
        </p:txBody>
      </p:sp>
      <p:graphicFrame>
        <p:nvGraphicFramePr>
          <p:cNvPr id="27650" name="Object 0"/>
          <p:cNvGraphicFramePr/>
          <p:nvPr/>
        </p:nvGraphicFramePr>
        <p:xfrm>
          <a:off x="3800475" y="3213100"/>
          <a:ext cx="3282950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Формула" r:id="rId3" imgW="3282950" imgH="614363" progId="Equation.3">
                  <p:embed/>
                </p:oleObj>
              </mc:Choice>
              <mc:Fallback>
                <p:oleObj name="Формула" r:id="rId3" imgW="3282950" imgH="61436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00475" y="3213100"/>
                        <a:ext cx="3282950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Freeform 3"/>
          <p:cNvSpPr/>
          <p:nvPr/>
        </p:nvSpPr>
        <p:spPr bwMode="auto">
          <a:xfrm rot="21360000">
            <a:off x="5651500" y="3860800"/>
            <a:ext cx="1011238" cy="571500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1860" y="46"/>
              </a:cxn>
              <a:cxn ang="0">
                <a:pos x="816" y="363"/>
              </a:cxn>
              <a:cxn ang="0">
                <a:pos x="0" y="0"/>
              </a:cxn>
            </a:cxnLst>
            <a:rect l="l" t="t" r="GT0" b="GT1"/>
            <a:pathLst>
              <a:path w="1860" h="371">
                <a:moveTo>
                  <a:pt x="1860" y="46"/>
                </a:moveTo>
                <a:cubicBezTo>
                  <a:pt x="1493" y="208"/>
                  <a:pt x="1126" y="371"/>
                  <a:pt x="816" y="363"/>
                </a:cubicBezTo>
                <a:cubicBezTo>
                  <a:pt x="506" y="355"/>
                  <a:pt x="253" y="177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tailEnd type="stealth" w="lg" len="lg"/>
          </a:ln>
        </p:spPr>
      </p:sp>
      <p:cxnSp>
        <p:nvCxnSpPr>
          <p:cNvPr id="27655" name="Line 8"/>
          <p:cNvCxnSpPr/>
          <p:nvPr/>
        </p:nvCxnSpPr>
        <p:spPr>
          <a:xfrm flipV="1">
            <a:off x="1547813" y="3284538"/>
            <a:ext cx="1079500" cy="863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27656" name="Line 9"/>
          <p:cNvCxnSpPr/>
          <p:nvPr/>
        </p:nvCxnSpPr>
        <p:spPr>
          <a:xfrm>
            <a:off x="1547813" y="4148138"/>
            <a:ext cx="1152525" cy="6477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27657" name="Line 10"/>
          <p:cNvCxnSpPr/>
          <p:nvPr/>
        </p:nvCxnSpPr>
        <p:spPr>
          <a:xfrm>
            <a:off x="2627313" y="3284538"/>
            <a:ext cx="73025" cy="1511300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tailEnd type="triangle"/>
          </a:ln>
        </p:spPr>
      </p:cxnSp>
      <p:sp>
        <p:nvSpPr>
          <p:cNvPr id="27658" name="Text Box 13"/>
          <p:cNvSpPr/>
          <p:nvPr/>
        </p:nvSpPr>
        <p:spPr>
          <a:xfrm>
            <a:off x="1187450" y="3932238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А</a:t>
            </a:r>
          </a:p>
        </p:txBody>
      </p:sp>
      <p:sp>
        <p:nvSpPr>
          <p:cNvPr id="27659" name="Text Box 14"/>
          <p:cNvSpPr/>
          <p:nvPr/>
        </p:nvSpPr>
        <p:spPr>
          <a:xfrm>
            <a:off x="2482850" y="2924175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27660" name="Text Box 15"/>
          <p:cNvSpPr/>
          <p:nvPr/>
        </p:nvSpPr>
        <p:spPr>
          <a:xfrm>
            <a:off x="2700338" y="4724400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K</a:t>
            </a:r>
          </a:p>
        </p:txBody>
      </p:sp>
      <p:graphicFrame>
        <p:nvGraphicFramePr>
          <p:cNvPr id="27651" name="Object 0"/>
          <p:cNvGraphicFramePr>
            <a:graphicFrameLocks noChangeAspect="1"/>
          </p:cNvGraphicFramePr>
          <p:nvPr/>
        </p:nvGraphicFramePr>
        <p:xfrm>
          <a:off x="2771775" y="3716338"/>
          <a:ext cx="57626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Формула" r:id="rId5" imgW="576263" imgH="466725" progId="Equation.3">
                  <p:embed/>
                </p:oleObj>
              </mc:Choice>
              <mc:Fallback>
                <p:oleObj name="Формула" r:id="rId5" imgW="576263" imgH="4667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71775" y="3716338"/>
                        <a:ext cx="576263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663" name="Line 2"/>
          <p:cNvCxnSpPr/>
          <p:nvPr/>
        </p:nvCxnSpPr>
        <p:spPr>
          <a:xfrm>
            <a:off x="3851275" y="3860800"/>
            <a:ext cx="647700" cy="0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/>
      <p:bldP spid="27659" grpId="1"/>
      <p:bldP spid="27660" grpId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Сложение с противоположным</a:t>
            </a:r>
          </a:p>
        </p:txBody>
      </p:sp>
      <p:sp>
        <p:nvSpPr>
          <p:cNvPr id="28685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30000"/>
              </a:lnSpc>
              <a:buNone/>
            </a:pPr>
            <a:r>
              <a:rPr sz="2400" i="1">
                <a:latin typeface="Times New Roman" pitchFamily="18" charset="0"/>
              </a:rPr>
              <a:t>Разность векторов       и       можно представить как сумму вектора        и вектора, противоположного вектору     .</a:t>
            </a:r>
          </a:p>
        </p:txBody>
      </p:sp>
      <p:graphicFrame>
        <p:nvGraphicFramePr>
          <p:cNvPr id="28674" name="Object 0"/>
          <p:cNvGraphicFramePr/>
          <p:nvPr/>
        </p:nvGraphicFramePr>
        <p:xfrm>
          <a:off x="3708400" y="1484313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3" name="Формула" r:id="rId3" imgW="423863" imgH="647700" progId="Equation.3">
                  <p:embed/>
                </p:oleObj>
              </mc:Choice>
              <mc:Fallback>
                <p:oleObj name="Формула" r:id="rId3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08400" y="1484313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1"/>
          <p:cNvGraphicFramePr/>
          <p:nvPr/>
        </p:nvGraphicFramePr>
        <p:xfrm>
          <a:off x="4427538" y="1484313"/>
          <a:ext cx="381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4" name="Формула" r:id="rId5" imgW="381000" imgH="647700" progId="Equation.3">
                  <p:embed/>
                </p:oleObj>
              </mc:Choice>
              <mc:Fallback>
                <p:oleObj name="Формула" r:id="rId5" imgW="381000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27538" y="1484313"/>
                        <a:ext cx="381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2"/>
          <p:cNvGraphicFramePr/>
          <p:nvPr/>
        </p:nvGraphicFramePr>
        <p:xfrm>
          <a:off x="4859338" y="2420938"/>
          <a:ext cx="38258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5" name="Формула" r:id="rId7" imgW="382587" imgH="647700" progId="Equation.3">
                  <p:embed/>
                </p:oleObj>
              </mc:Choice>
              <mc:Fallback>
                <p:oleObj name="Формула" r:id="rId7" imgW="382587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59338" y="2420938"/>
                        <a:ext cx="382587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3"/>
          <p:cNvGraphicFramePr/>
          <p:nvPr/>
        </p:nvGraphicFramePr>
        <p:xfrm>
          <a:off x="3635375" y="1989138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6" name="Формула" r:id="rId9" imgW="423863" imgH="647700" progId="Equation.3">
                  <p:embed/>
                </p:oleObj>
              </mc:Choice>
              <mc:Fallback>
                <p:oleObj name="Формула" r:id="rId9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35375" y="1989138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4"/>
          <p:cNvGraphicFramePr/>
          <p:nvPr/>
        </p:nvGraphicFramePr>
        <p:xfrm>
          <a:off x="1149350" y="3106738"/>
          <a:ext cx="319722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7" name="Формула" r:id="rId11" imgW="3197225" imgH="722312" progId="Equation.3">
                  <p:embed/>
                </p:oleObj>
              </mc:Choice>
              <mc:Fallback>
                <p:oleObj name="Формула" r:id="rId11" imgW="3197225" imgH="72231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49350" y="3106738"/>
                        <a:ext cx="3197225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686" name="Line 7"/>
          <p:cNvCxnSpPr/>
          <p:nvPr/>
        </p:nvCxnSpPr>
        <p:spPr>
          <a:xfrm flipV="1">
            <a:off x="1116013" y="4292600"/>
            <a:ext cx="1079500" cy="863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28687" name="Line 8"/>
          <p:cNvCxnSpPr/>
          <p:nvPr/>
        </p:nvCxnSpPr>
        <p:spPr>
          <a:xfrm>
            <a:off x="1116013" y="5516563"/>
            <a:ext cx="1944687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28679" name="Object 9"/>
          <p:cNvGraphicFramePr/>
          <p:nvPr/>
        </p:nvGraphicFramePr>
        <p:xfrm>
          <a:off x="1258888" y="4075113"/>
          <a:ext cx="4238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8" name="Формула" r:id="rId13" imgW="423862" imgH="647700" progId="Equation.3">
                  <p:embed/>
                </p:oleObj>
              </mc:Choice>
              <mc:Fallback>
                <p:oleObj name="Формула" r:id="rId13" imgW="423862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58888" y="4075113"/>
                        <a:ext cx="4238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10"/>
          <p:cNvGraphicFramePr/>
          <p:nvPr/>
        </p:nvGraphicFramePr>
        <p:xfrm>
          <a:off x="2266950" y="4867275"/>
          <a:ext cx="4318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9" name="Формула" r:id="rId15" imgW="431800" imgH="649288" progId="Equation.3">
                  <p:embed/>
                </p:oleObj>
              </mc:Choice>
              <mc:Fallback>
                <p:oleObj name="Формула" r:id="rId15" imgW="431800" imgH="6492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266950" y="4867275"/>
                        <a:ext cx="43180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688" name="Line 11"/>
          <p:cNvCxnSpPr/>
          <p:nvPr/>
        </p:nvCxnSpPr>
        <p:spPr>
          <a:xfrm flipV="1">
            <a:off x="5148263" y="4581525"/>
            <a:ext cx="1079500" cy="863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28689" name="Line 12"/>
          <p:cNvCxnSpPr/>
          <p:nvPr/>
        </p:nvCxnSpPr>
        <p:spPr>
          <a:xfrm>
            <a:off x="4284663" y="4581525"/>
            <a:ext cx="1944687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/>
          </a:ln>
        </p:spPr>
      </p:cxnSp>
      <p:cxnSp>
        <p:nvCxnSpPr>
          <p:cNvPr id="28690" name="Line 13"/>
          <p:cNvCxnSpPr/>
          <p:nvPr/>
        </p:nvCxnSpPr>
        <p:spPr>
          <a:xfrm flipH="1" flipV="1">
            <a:off x="4284663" y="4581525"/>
            <a:ext cx="863600" cy="863600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tailEnd type="triangle"/>
          </a:ln>
        </p:spPr>
      </p:cxnSp>
      <p:sp>
        <p:nvSpPr>
          <p:cNvPr id="28691" name="Text Box 14"/>
          <p:cNvSpPr/>
          <p:nvPr/>
        </p:nvSpPr>
        <p:spPr>
          <a:xfrm>
            <a:off x="6227763" y="4292600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А</a:t>
            </a:r>
          </a:p>
        </p:txBody>
      </p:sp>
      <p:sp>
        <p:nvSpPr>
          <p:cNvPr id="28692" name="Text Box 15"/>
          <p:cNvSpPr/>
          <p:nvPr/>
        </p:nvSpPr>
        <p:spPr>
          <a:xfrm>
            <a:off x="3995738" y="4292600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28693" name="Text Box 16"/>
          <p:cNvSpPr/>
          <p:nvPr/>
        </p:nvSpPr>
        <p:spPr>
          <a:xfrm>
            <a:off x="5003800" y="5373688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O</a:t>
            </a:r>
          </a:p>
        </p:txBody>
      </p:sp>
      <p:graphicFrame>
        <p:nvGraphicFramePr>
          <p:cNvPr id="28681" name="Object 17"/>
          <p:cNvGraphicFramePr/>
          <p:nvPr/>
        </p:nvGraphicFramePr>
        <p:xfrm>
          <a:off x="5724525" y="4940300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0" name="Формула" r:id="rId17" imgW="423863" imgH="647700" progId="Equation.3">
                  <p:embed/>
                </p:oleObj>
              </mc:Choice>
              <mc:Fallback>
                <p:oleObj name="Формула" r:id="rId17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724525" y="4940300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2" name="Object 18"/>
          <p:cNvGraphicFramePr/>
          <p:nvPr/>
        </p:nvGraphicFramePr>
        <p:xfrm>
          <a:off x="4906963" y="3860800"/>
          <a:ext cx="76358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1" name="Формула" r:id="rId18" imgW="763587" imgH="647700" progId="Equation.3">
                  <p:embed/>
                </p:oleObj>
              </mc:Choice>
              <mc:Fallback>
                <p:oleObj name="Формула" r:id="rId18" imgW="763587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906963" y="3860800"/>
                        <a:ext cx="763587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3" name="Object 19"/>
          <p:cNvGraphicFramePr/>
          <p:nvPr/>
        </p:nvGraphicFramePr>
        <p:xfrm>
          <a:off x="3635375" y="4868863"/>
          <a:ext cx="114458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2" name="Формула" r:id="rId20" imgW="1144588" imgH="647700" progId="Equation.3">
                  <p:embed/>
                </p:oleObj>
              </mc:Choice>
              <mc:Fallback>
                <p:oleObj name="Формула" r:id="rId20" imgW="1144588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635375" y="4868863"/>
                        <a:ext cx="114458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20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1" grpId="0"/>
      <p:bldP spid="28692" grpId="1"/>
      <p:bldP spid="28693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Умножение вектора на число</a:t>
            </a:r>
          </a:p>
        </p:txBody>
      </p:sp>
      <p:graphicFrame>
        <p:nvGraphicFramePr>
          <p:cNvPr id="29698" name="Object 0"/>
          <p:cNvGraphicFramePr/>
          <p:nvPr/>
        </p:nvGraphicFramePr>
        <p:xfrm>
          <a:off x="989013" y="1628775"/>
          <a:ext cx="744855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7" name="Формула" r:id="rId3" imgW="7448550" imgH="2590800" progId="Equation.3">
                  <p:embed/>
                </p:oleObj>
              </mc:Choice>
              <mc:Fallback>
                <p:oleObj name="Формула" r:id="rId3" imgW="7448550" imgH="2590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9013" y="1628775"/>
                        <a:ext cx="744855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705" name="Line 1"/>
          <p:cNvCxnSpPr/>
          <p:nvPr/>
        </p:nvCxnSpPr>
        <p:spPr>
          <a:xfrm flipV="1">
            <a:off x="1763713" y="4868863"/>
            <a:ext cx="431800" cy="576262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29706" name="Line 2"/>
          <p:cNvCxnSpPr/>
          <p:nvPr/>
        </p:nvCxnSpPr>
        <p:spPr>
          <a:xfrm flipV="1">
            <a:off x="1619250" y="5876925"/>
            <a:ext cx="1296988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29699" name="Object 4"/>
          <p:cNvGraphicFramePr/>
          <p:nvPr/>
        </p:nvGraphicFramePr>
        <p:xfrm>
          <a:off x="1692275" y="4652963"/>
          <a:ext cx="32861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8" name="Формула" r:id="rId5" imgW="328613" imgH="503237" progId="Equation.3">
                  <p:embed/>
                </p:oleObj>
              </mc:Choice>
              <mc:Fallback>
                <p:oleObj name="Формула" r:id="rId5" imgW="328613" imgH="5032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2275" y="4652963"/>
                        <a:ext cx="328613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5"/>
          <p:cNvGraphicFramePr/>
          <p:nvPr/>
        </p:nvGraphicFramePr>
        <p:xfrm>
          <a:off x="4211638" y="4797425"/>
          <a:ext cx="560387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9" name="Формула" r:id="rId7" imgW="560387" imgH="534988" progId="Equation.3">
                  <p:embed/>
                </p:oleObj>
              </mc:Choice>
              <mc:Fallback>
                <p:oleObj name="Формула" r:id="rId7" imgW="560387" imgH="5349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11638" y="4797425"/>
                        <a:ext cx="560387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707" name="Line 6"/>
          <p:cNvCxnSpPr/>
          <p:nvPr/>
        </p:nvCxnSpPr>
        <p:spPr>
          <a:xfrm flipV="1">
            <a:off x="4284663" y="4797425"/>
            <a:ext cx="792162" cy="10795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29701" name="Object 11"/>
          <p:cNvGraphicFramePr/>
          <p:nvPr/>
        </p:nvGraphicFramePr>
        <p:xfrm>
          <a:off x="2555875" y="5300663"/>
          <a:ext cx="3302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0" name="Формула" r:id="rId9" imgW="330200" imgH="504825" progId="Equation.3">
                  <p:embed/>
                </p:oleObj>
              </mc:Choice>
              <mc:Fallback>
                <p:oleObj name="Формула" r:id="rId9" imgW="330200" imgH="5048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55875" y="5300663"/>
                        <a:ext cx="3302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12"/>
          <p:cNvGraphicFramePr/>
          <p:nvPr/>
        </p:nvGraphicFramePr>
        <p:xfrm>
          <a:off x="5148263" y="5084763"/>
          <a:ext cx="7921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1" name="Формула" r:id="rId11" imgW="792162" imgH="771525" progId="Equation.3">
                  <p:embed/>
                </p:oleObj>
              </mc:Choice>
              <mc:Fallback>
                <p:oleObj name="Формула" r:id="rId11" imgW="792162" imgH="7715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48263" y="5084763"/>
                        <a:ext cx="792162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708" name="Line 15"/>
          <p:cNvCxnSpPr/>
          <p:nvPr/>
        </p:nvCxnSpPr>
        <p:spPr>
          <a:xfrm flipV="1">
            <a:off x="5364163" y="5876925"/>
            <a:ext cx="431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Свойства</a:t>
            </a:r>
          </a:p>
        </p:txBody>
      </p:sp>
      <p:sp>
        <p:nvSpPr>
          <p:cNvPr id="3072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381000" eaLnBrk="1" hangingPunct="1">
              <a:lnSpc>
                <a:spcPct val="150000"/>
              </a:lnSpc>
            </a:pPr>
            <a:r>
              <a:rPr sz="2400" i="1">
                <a:latin typeface="Times New Roman" pitchFamily="18" charset="0"/>
              </a:rPr>
              <a:t>Произведением нулевого вектора на любое число считается нулевой вектор.</a:t>
            </a:r>
          </a:p>
          <a:p>
            <a:pPr marL="342900" lvl="0" indent="381000" eaLnBrk="1" hangingPunct="1">
              <a:lnSpc>
                <a:spcPct val="150000"/>
              </a:lnSpc>
            </a:pPr>
            <a:endParaRPr sz="2400" i="1">
              <a:latin typeface="Times New Roman" pitchFamily="18" charset="0"/>
            </a:endParaRPr>
          </a:p>
          <a:p>
            <a:pPr marL="342900" lvl="0" indent="381000" eaLnBrk="1" hangingPunct="1">
              <a:lnSpc>
                <a:spcPct val="150000"/>
              </a:lnSpc>
            </a:pPr>
            <a:r>
              <a:rPr sz="2400" i="1">
                <a:latin typeface="Times New Roman" pitchFamily="18" charset="0"/>
              </a:rPr>
              <a:t>Произведение любого вектора на число нуль есть нулевой вектор.</a:t>
            </a:r>
          </a:p>
          <a:p>
            <a:pPr marL="342900" lvl="0" indent="381000" eaLnBrk="1" hangingPunct="1"/>
            <a:endParaRPr sz="2400"/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1584325" y="2805113"/>
          <a:ext cx="14398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Формула" r:id="rId3" imgW="1439863" imgH="631825" progId="Equation.3">
                  <p:embed/>
                </p:oleObj>
              </mc:Choice>
              <mc:Fallback>
                <p:oleObj name="Формула" r:id="rId3" imgW="1439863" imgH="6318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4325" y="2805113"/>
                        <a:ext cx="1439863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5"/>
          <p:cNvGraphicFramePr>
            <a:graphicFrameLocks noChangeAspect="1"/>
          </p:cNvGraphicFramePr>
          <p:nvPr/>
        </p:nvGraphicFramePr>
        <p:xfrm>
          <a:off x="1584325" y="4724400"/>
          <a:ext cx="14398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4" name="Формула" r:id="rId5" imgW="1439863" imgH="631825" progId="Equation.3">
                  <p:embed/>
                </p:oleObj>
              </mc:Choice>
              <mc:Fallback>
                <p:oleObj name="Формула" r:id="rId5" imgW="1439863" imgH="6318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4325" y="4724400"/>
                        <a:ext cx="1439863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Понятие вектора в пространстве</a:t>
            </a:r>
          </a:p>
        </p:txBody>
      </p:sp>
      <p:sp>
        <p:nvSpPr>
          <p:cNvPr id="1033" name="Rectangle 3"/>
          <p:cNvSpPr>
            <a:spLocks noGrp="1"/>
          </p:cNvSpPr>
          <p:nvPr>
            <p:ph type="body" sz="half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4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0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lnSpc>
                <a:spcPct val="120000"/>
              </a:lnSpc>
              <a:buNone/>
            </a:pPr>
            <a:r>
              <a:rPr b="1" i="1">
                <a:latin typeface="Times New Roman" pitchFamily="18" charset="0"/>
              </a:rPr>
              <a:t>Вектор(направленный отрезок)</a:t>
            </a:r>
            <a:r>
              <a:rPr i="1">
                <a:latin typeface="Times New Roman" pitchFamily="18" charset="0"/>
              </a:rPr>
              <a:t> – </a:t>
            </a:r>
          </a:p>
          <a:p>
            <a:pPr marL="0" lvl="0" indent="0" eaLnBrk="1" hangingPunct="1">
              <a:lnSpc>
                <a:spcPct val="120000"/>
              </a:lnSpc>
              <a:buNone/>
            </a:pPr>
            <a:r>
              <a:rPr i="1">
                <a:latin typeface="Times New Roman" pitchFamily="18" charset="0"/>
              </a:rPr>
              <a:t>отрезок, для которого указано какой из его концов считается началом, а какой – концом.</a:t>
            </a:r>
          </a:p>
          <a:p>
            <a:pPr marL="0" lvl="0" indent="0" eaLnBrk="1" hangingPunct="1">
              <a:lnSpc>
                <a:spcPct val="120000"/>
              </a:lnSpc>
              <a:buNone/>
            </a:pPr>
            <a:endParaRPr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buNone/>
            </a:pPr>
            <a:endParaRPr b="1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buNone/>
            </a:pPr>
            <a:endParaRPr lang="en-US" altLang="en-US" b="1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buNone/>
            </a:pPr>
            <a:r>
              <a:rPr lang="en-US" altLang="en-US" b="1" i="1">
                <a:latin typeface="Times New Roman" pitchFamily="18" charset="0"/>
              </a:rPr>
              <a:t>Длина вектора</a:t>
            </a:r>
            <a:r>
              <a:rPr i="1">
                <a:latin typeface="Times New Roman" pitchFamily="18" charset="0"/>
              </a:rPr>
              <a:t> </a:t>
            </a:r>
            <a:r>
              <a:rPr lang="en-US" altLang="en-US" i="1">
                <a:latin typeface="Times New Roman" pitchFamily="18" charset="0"/>
              </a:rPr>
              <a:t>        – длина отрезка AB.</a:t>
            </a:r>
          </a:p>
          <a:p>
            <a:pPr marL="0" lvl="0" indent="0" eaLnBrk="1" hangingPunct="1">
              <a:lnSpc>
                <a:spcPct val="120000"/>
              </a:lnSpc>
              <a:buNone/>
            </a:pPr>
            <a:endParaRPr lang="en-US" altLang="en-US" i="1">
              <a:latin typeface="Times New Roman" pitchFamily="18" charset="0"/>
            </a:endParaRPr>
          </a:p>
        </p:txBody>
      </p:sp>
      <p:cxnSp>
        <p:nvCxnSpPr>
          <p:cNvPr id="1034" name="Line 13"/>
          <p:cNvCxnSpPr/>
          <p:nvPr/>
        </p:nvCxnSpPr>
        <p:spPr>
          <a:xfrm flipV="1">
            <a:off x="1476375" y="3644900"/>
            <a:ext cx="863600" cy="7207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sp>
        <p:nvSpPr>
          <p:cNvPr id="1035" name="Text Box 14"/>
          <p:cNvSpPr/>
          <p:nvPr/>
        </p:nvSpPr>
        <p:spPr>
          <a:xfrm>
            <a:off x="1187450" y="4292600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А</a:t>
            </a:r>
          </a:p>
        </p:txBody>
      </p:sp>
      <p:sp>
        <p:nvSpPr>
          <p:cNvPr id="1036" name="Text Box 15"/>
          <p:cNvSpPr/>
          <p:nvPr/>
        </p:nvSpPr>
        <p:spPr>
          <a:xfrm>
            <a:off x="2339975" y="3429000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В</a:t>
            </a:r>
          </a:p>
        </p:txBody>
      </p:sp>
      <p:sp>
        <p:nvSpPr>
          <p:cNvPr id="1037" name="Oval 20"/>
          <p:cNvSpPr/>
          <p:nvPr/>
        </p:nvSpPr>
        <p:spPr>
          <a:xfrm>
            <a:off x="1403350" y="4365625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1038" name="Oval 21"/>
          <p:cNvSpPr/>
          <p:nvPr/>
        </p:nvSpPr>
        <p:spPr>
          <a:xfrm>
            <a:off x="2339975" y="3573463"/>
            <a:ext cx="71438" cy="7143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1039" name="Text Box 23"/>
          <p:cNvSpPr/>
          <p:nvPr/>
        </p:nvSpPr>
        <p:spPr>
          <a:xfrm>
            <a:off x="2987675" y="3644900"/>
            <a:ext cx="431800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endParaRPr/>
          </a:p>
        </p:txBody>
      </p:sp>
      <p:sp>
        <p:nvSpPr>
          <p:cNvPr id="1040" name="Text Box 26"/>
          <p:cNvSpPr/>
          <p:nvPr/>
        </p:nvSpPr>
        <p:spPr>
          <a:xfrm>
            <a:off x="3419475" y="3573463"/>
            <a:ext cx="576263" cy="3667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endParaRPr/>
          </a:p>
        </p:txBody>
      </p:sp>
      <p:sp>
        <p:nvSpPr>
          <p:cNvPr id="1041" name="Text Box 32"/>
          <p:cNvSpPr/>
          <p:nvPr/>
        </p:nvSpPr>
        <p:spPr>
          <a:xfrm>
            <a:off x="3348038" y="3573463"/>
            <a:ext cx="184150" cy="3667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graphicFrame>
        <p:nvGraphicFramePr>
          <p:cNvPr id="1026" name="Object 33"/>
          <p:cNvGraphicFramePr>
            <a:graphicFrameLocks noGrp="1"/>
          </p:cNvGraphicFramePr>
          <p:nvPr>
            <p:ph sz="half" idx="2"/>
          </p:nvPr>
        </p:nvGraphicFramePr>
        <p:xfrm>
          <a:off x="1979613" y="3933825"/>
          <a:ext cx="7207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Формула" r:id="rId3" imgW="720725" imgH="577850" progId="Equation.3">
                  <p:embed/>
                </p:oleObj>
              </mc:Choice>
              <mc:Fallback>
                <p:oleObj name="Формула" r:id="rId3" imgW="720725" imgH="5778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79613" y="3933825"/>
                        <a:ext cx="72072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42" name="Line 35"/>
          <p:cNvCxnSpPr/>
          <p:nvPr/>
        </p:nvCxnSpPr>
        <p:spPr>
          <a:xfrm>
            <a:off x="3492500" y="3716338"/>
            <a:ext cx="792163" cy="7207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sp>
        <p:nvSpPr>
          <p:cNvPr id="1043" name="Oval 36"/>
          <p:cNvSpPr/>
          <p:nvPr/>
        </p:nvSpPr>
        <p:spPr>
          <a:xfrm>
            <a:off x="3419475" y="3644900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1044" name="Oval 37"/>
          <p:cNvSpPr/>
          <p:nvPr/>
        </p:nvSpPr>
        <p:spPr>
          <a:xfrm>
            <a:off x="4284663" y="4437063"/>
            <a:ext cx="71437" cy="7143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1045" name="Text Box 43"/>
          <p:cNvSpPr/>
          <p:nvPr/>
        </p:nvSpPr>
        <p:spPr>
          <a:xfrm>
            <a:off x="4284663" y="3644900"/>
            <a:ext cx="358775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endParaRPr/>
          </a:p>
        </p:txBody>
      </p:sp>
      <p:graphicFrame>
        <p:nvGraphicFramePr>
          <p:cNvPr id="1027" name="Object 46"/>
          <p:cNvGraphicFramePr/>
          <p:nvPr/>
        </p:nvGraphicFramePr>
        <p:xfrm>
          <a:off x="4140200" y="3573463"/>
          <a:ext cx="360363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Формула" r:id="rId5" imgW="360363" imgH="608012" progId="Equation.3">
                  <p:embed/>
                </p:oleObj>
              </mc:Choice>
              <mc:Fallback>
                <p:oleObj name="Формула" r:id="rId5" imgW="360363" imgH="60801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40200" y="3573463"/>
                        <a:ext cx="360363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6" name="Oval 47"/>
          <p:cNvSpPr/>
          <p:nvPr/>
        </p:nvSpPr>
        <p:spPr>
          <a:xfrm>
            <a:off x="5651500" y="3932238"/>
            <a:ext cx="71438" cy="7143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1047" name="Text Box 48"/>
          <p:cNvSpPr/>
          <p:nvPr/>
        </p:nvSpPr>
        <p:spPr>
          <a:xfrm>
            <a:off x="5724525" y="3573463"/>
            <a:ext cx="360363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M</a:t>
            </a:r>
          </a:p>
        </p:txBody>
      </p:sp>
      <p:sp>
        <p:nvSpPr>
          <p:cNvPr id="1048" name="Text Box 49"/>
          <p:cNvSpPr/>
          <p:nvPr/>
        </p:nvSpPr>
        <p:spPr>
          <a:xfrm>
            <a:off x="5580063" y="4292600"/>
            <a:ext cx="431800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endParaRPr/>
          </a:p>
        </p:txBody>
      </p:sp>
      <p:graphicFrame>
        <p:nvGraphicFramePr>
          <p:cNvPr id="1028" name="Object 50"/>
          <p:cNvGraphicFramePr>
            <a:graphicFrameLocks noChangeAspect="1"/>
          </p:cNvGraphicFramePr>
          <p:nvPr/>
        </p:nvGraphicFramePr>
        <p:xfrm>
          <a:off x="5580063" y="4076700"/>
          <a:ext cx="129698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Формула" r:id="rId7" imgW="1296987" imgH="587375" progId="Equation.3">
                  <p:embed/>
                </p:oleObj>
              </mc:Choice>
              <mc:Fallback>
                <p:oleObj name="Формула" r:id="rId7" imgW="1296987" imgH="5873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80063" y="4076700"/>
                        <a:ext cx="1296987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3"/>
          <p:cNvGraphicFramePr>
            <a:graphicFrameLocks noChangeAspect="1"/>
          </p:cNvGraphicFramePr>
          <p:nvPr/>
        </p:nvGraphicFramePr>
        <p:xfrm>
          <a:off x="1023938" y="5637213"/>
          <a:ext cx="1814512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Формула" r:id="rId9" imgW="1814512" imgH="820737" progId="Equation.3">
                  <p:embed/>
                </p:oleObj>
              </mc:Choice>
              <mc:Fallback>
                <p:oleObj name="Формула" r:id="rId9" imgW="1814512" imgH="8207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23938" y="5637213"/>
                        <a:ext cx="1814512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55"/>
          <p:cNvGraphicFramePr>
            <a:graphicFrameLocks noChangeAspect="1"/>
          </p:cNvGraphicFramePr>
          <p:nvPr/>
        </p:nvGraphicFramePr>
        <p:xfrm>
          <a:off x="3276600" y="5686425"/>
          <a:ext cx="1150938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Формула" r:id="rId11" imgW="1150938" imgH="766763" progId="Equation.3">
                  <p:embed/>
                </p:oleObj>
              </mc:Choice>
              <mc:Fallback>
                <p:oleObj name="Формула" r:id="rId11" imgW="1150938" imgH="76676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76600" y="5686425"/>
                        <a:ext cx="1150938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0"/>
          <p:cNvGraphicFramePr/>
          <p:nvPr/>
        </p:nvGraphicFramePr>
        <p:xfrm>
          <a:off x="3563938" y="5084763"/>
          <a:ext cx="6477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Формула" r:id="rId13" imgW="647700" imgH="519112" progId="Equation.3">
                  <p:embed/>
                </p:oleObj>
              </mc:Choice>
              <mc:Fallback>
                <p:oleObj name="Формула" r:id="rId13" imgW="647700" imgH="51911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63938" y="5084763"/>
                        <a:ext cx="64770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" grpId="0"/>
      <p:bldP spid="1036" grpId="1"/>
      <p:bldP spid="1037" grpId="2"/>
      <p:bldP spid="1038" grpId="3"/>
      <p:bldP spid="1043" grpId="4"/>
      <p:bldP spid="1044" grpId="5"/>
      <p:bldP spid="1046" grpId="6"/>
      <p:bldP spid="1047" grpId="7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Свойства</a:t>
            </a:r>
          </a:p>
        </p:txBody>
      </p:sp>
      <p:graphicFrame>
        <p:nvGraphicFramePr>
          <p:cNvPr id="31746" name="Object 5"/>
          <p:cNvGraphicFramePr>
            <a:graphicFrameLocks noChangeAspect="1"/>
          </p:cNvGraphicFramePr>
          <p:nvPr/>
        </p:nvGraphicFramePr>
        <p:xfrm>
          <a:off x="971550" y="1628775"/>
          <a:ext cx="7783513" cy="419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Формула" r:id="rId3" imgW="7783513" imgH="4192588" progId="Equation.3">
                  <p:embed/>
                </p:oleObj>
              </mc:Choice>
              <mc:Fallback>
                <p:oleObj name="Формула" r:id="rId3" imgW="7783513" imgH="41925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1628775"/>
                        <a:ext cx="7783513" cy="41925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Скалярное произведение</a:t>
            </a:r>
          </a:p>
        </p:txBody>
      </p:sp>
      <p:sp>
        <p:nvSpPr>
          <p:cNvPr id="32772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50000"/>
              </a:lnSpc>
              <a:buNone/>
            </a:pPr>
            <a:r>
              <a:rPr sz="2400" b="1" i="1">
                <a:latin typeface="Times New Roman" pitchFamily="18" charset="0"/>
              </a:rPr>
              <a:t>Скалярным произведением</a:t>
            </a:r>
            <a:r>
              <a:rPr sz="2400" i="1">
                <a:latin typeface="Times New Roman" pitchFamily="18" charset="0"/>
              </a:rPr>
              <a:t> двух векторов называется произведение их длин на косинус угла между ними.</a:t>
            </a:r>
          </a:p>
        </p:txBody>
      </p:sp>
      <p:graphicFrame>
        <p:nvGraphicFramePr>
          <p:cNvPr id="32770" name="Object 0"/>
          <p:cNvGraphicFramePr>
            <a:graphicFrameLocks noChangeAspect="1"/>
          </p:cNvGraphicFramePr>
          <p:nvPr/>
        </p:nvGraphicFramePr>
        <p:xfrm>
          <a:off x="1062038" y="3357563"/>
          <a:ext cx="3490912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Формула" r:id="rId3" imgW="3490912" imgH="925512" progId="Equation.3">
                  <p:embed/>
                </p:oleObj>
              </mc:Choice>
              <mc:Fallback>
                <p:oleObj name="Формула" r:id="rId3" imgW="3490912" imgH="92551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2038" y="3357563"/>
                        <a:ext cx="3490912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773" name="Line 1"/>
          <p:cNvCxnSpPr/>
          <p:nvPr/>
        </p:nvCxnSpPr>
        <p:spPr>
          <a:xfrm flipV="1">
            <a:off x="3779838" y="3213100"/>
            <a:ext cx="214312" cy="144463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32774" name="Line 2"/>
          <p:cNvCxnSpPr/>
          <p:nvPr/>
        </p:nvCxnSpPr>
        <p:spPr>
          <a:xfrm>
            <a:off x="3995738" y="3213100"/>
            <a:ext cx="215900" cy="144463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sp>
        <p:nvSpPr>
          <p:cNvPr id="32775" name="Text Box 3"/>
          <p:cNvSpPr/>
          <p:nvPr/>
        </p:nvSpPr>
        <p:spPr>
          <a:xfrm>
            <a:off x="1116013" y="4149725"/>
            <a:ext cx="7200900" cy="17351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lnSpc>
                <a:spcPct val="150000"/>
              </a:lnSpc>
            </a:pPr>
            <a:r>
              <a:rPr sz="2400" u="sng">
                <a:solidFill>
                  <a:schemeClr val="hlink"/>
                </a:solidFill>
                <a:latin typeface="Times New Roman" pitchFamily="18" charset="0"/>
                <a:hlinkClick r:id="rId5" action="ppaction://hlinksldjump"/>
              </a:rPr>
              <a:t>Справедливые утверждения</a:t>
            </a:r>
            <a:endParaRPr sz="2400" u="sng">
              <a:solidFill>
                <a:schemeClr val="hlink"/>
              </a:solidFill>
              <a:latin typeface="Times New Roman" pitchFamily="18" charset="0"/>
            </a:endParaRPr>
          </a:p>
          <a:p>
            <a:pPr marL="0" lvl="0" indent="0" eaLnBrk="1" hangingPunct="1">
              <a:lnSpc>
                <a:spcPct val="150000"/>
              </a:lnSpc>
            </a:pPr>
            <a:r>
              <a:rPr sz="2400" u="sng">
                <a:solidFill>
                  <a:schemeClr val="hlink"/>
                </a:solidFill>
                <a:latin typeface="Times New Roman" pitchFamily="18" charset="0"/>
                <a:hlinkClick r:id="rId6" action="ppaction://hlinksldjump"/>
              </a:rPr>
              <a:t>Вычисление скалярного произведения</a:t>
            </a:r>
            <a:r>
              <a:rPr lang="en-US" altLang="en-US" sz="2400" u="sng">
                <a:solidFill>
                  <a:schemeClr val="hlink"/>
                </a:solidFill>
                <a:latin typeface="Times New Roman" pitchFamily="18" charset="0"/>
              </a:rPr>
              <a:t> в координатах</a:t>
            </a:r>
          </a:p>
          <a:p>
            <a:pPr marL="0" lvl="0" indent="0" eaLnBrk="1" hangingPunct="1">
              <a:lnSpc>
                <a:spcPct val="150000"/>
              </a:lnSpc>
            </a:pPr>
            <a:r>
              <a:rPr lang="en-US" altLang="en-US" sz="2400" u="sng">
                <a:solidFill>
                  <a:schemeClr val="hlink"/>
                </a:solidFill>
                <a:latin typeface="Times New Roman" pitchFamily="18" charset="0"/>
                <a:hlinkClick r:id="rId7" action="ppaction://hlinksldjump"/>
              </a:rPr>
              <a:t>Свойства скалярного произведения</a:t>
            </a:r>
            <a:endParaRPr lang="en-US" altLang="en-US" sz="2400" u="sng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Справедливые утверждения</a:t>
            </a:r>
          </a:p>
        </p:txBody>
      </p:sp>
      <p:sp>
        <p:nvSpPr>
          <p:cNvPr id="33797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19050" eaLnBrk="1" hangingPunct="1">
              <a:lnSpc>
                <a:spcPct val="150000"/>
              </a:lnSpc>
              <a:spcBef>
                <a:spcPct val="0"/>
              </a:spcBef>
            </a:pPr>
            <a:r>
              <a:rPr sz="2400" i="1">
                <a:latin typeface="Times New Roman" pitchFamily="18" charset="0"/>
              </a:rPr>
              <a:t> скалярное произведение ненулевых векторов </a:t>
            </a:r>
          </a:p>
          <a:p>
            <a:pPr marL="0" lvl="0" indent="1905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sz="2400" i="1">
                <a:latin typeface="Times New Roman" pitchFamily="18" charset="0"/>
              </a:rPr>
              <a:t>равно нулю тогда и только тогда, когда эти векторы перпендикулярны</a:t>
            </a:r>
          </a:p>
          <a:p>
            <a:pPr marL="0" lvl="0" indent="1905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sz="2400" i="1">
              <a:latin typeface="Times New Roman" pitchFamily="18" charset="0"/>
            </a:endParaRPr>
          </a:p>
          <a:p>
            <a:pPr marL="0" lvl="0" indent="19050" eaLnBrk="1" hangingPunct="1">
              <a:lnSpc>
                <a:spcPct val="150000"/>
              </a:lnSpc>
              <a:spcBef>
                <a:spcPct val="0"/>
              </a:spcBef>
            </a:pPr>
            <a:r>
              <a:rPr sz="2400" i="1">
                <a:latin typeface="Times New Roman" pitchFamily="18" charset="0"/>
              </a:rPr>
              <a:t> скалярный квадрат вектора (т.е. скалярное произведение вектора на себя) равен квадрату </a:t>
            </a:r>
          </a:p>
          <a:p>
            <a:pPr marL="0" lvl="0" indent="1905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sz="2400" i="1">
                <a:latin typeface="Times New Roman" pitchFamily="18" charset="0"/>
              </a:rPr>
              <a:t>его длины</a:t>
            </a:r>
          </a:p>
        </p:txBody>
      </p:sp>
      <p:graphicFrame>
        <p:nvGraphicFramePr>
          <p:cNvPr id="33794" name="Object 6"/>
          <p:cNvGraphicFramePr>
            <a:graphicFrameLocks noChangeAspect="1"/>
          </p:cNvGraphicFramePr>
          <p:nvPr/>
        </p:nvGraphicFramePr>
        <p:xfrm>
          <a:off x="971550" y="3213100"/>
          <a:ext cx="514667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Формула" r:id="rId3" imgW="5146675" imgH="893763" progId="Equation.3">
                  <p:embed/>
                </p:oleObj>
              </mc:Choice>
              <mc:Fallback>
                <p:oleObj name="Формула" r:id="rId3" imgW="5146675" imgH="89376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3213100"/>
                        <a:ext cx="5146675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7"/>
          <p:cNvGraphicFramePr>
            <a:graphicFrameLocks noChangeAspect="1"/>
          </p:cNvGraphicFramePr>
          <p:nvPr/>
        </p:nvGraphicFramePr>
        <p:xfrm>
          <a:off x="971550" y="5300663"/>
          <a:ext cx="2462213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Формула" r:id="rId5" imgW="2462213" imgH="1116012" progId="Equation.3">
                  <p:embed/>
                </p:oleObj>
              </mc:Choice>
              <mc:Fallback>
                <p:oleObj name="Формула" r:id="rId5" imgW="2462213" imgH="111601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550" y="5300663"/>
                        <a:ext cx="2462213" cy="111601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337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337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Вычисление скалярного произведения в координатах</a:t>
            </a:r>
          </a:p>
        </p:txBody>
      </p:sp>
      <p:sp>
        <p:nvSpPr>
          <p:cNvPr id="34820" name="Text Box 8"/>
          <p:cNvSpPr/>
          <p:nvPr/>
        </p:nvSpPr>
        <p:spPr>
          <a:xfrm>
            <a:off x="971550" y="4221163"/>
            <a:ext cx="4248150" cy="3667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endParaRPr/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695601"/>
              </p:ext>
            </p:extLst>
          </p:nvPr>
        </p:nvGraphicFramePr>
        <p:xfrm>
          <a:off x="336550" y="1628775"/>
          <a:ext cx="7043738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Формула" r:id="rId3" imgW="5976938" imgH="1627188" progId="Equation.3">
                  <p:embed/>
                </p:oleObj>
              </mc:Choice>
              <mc:Fallback>
                <p:oleObj name="Формула" r:id="rId3" imgW="5976938" imgH="16271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6550" y="1628775"/>
                        <a:ext cx="7043738" cy="191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5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Свойства скалярного </a:t>
            </a:r>
            <a:br>
              <a:rPr sz="4000">
                <a:latin typeface="Times New Roman" pitchFamily="18" charset="0"/>
              </a:rPr>
            </a:br>
            <a:r>
              <a:rPr sz="4000">
                <a:latin typeface="Times New Roman" pitchFamily="18" charset="0"/>
              </a:rPr>
              <a:t>произведения</a:t>
            </a:r>
          </a:p>
        </p:txBody>
      </p:sp>
      <p:sp>
        <p:nvSpPr>
          <p:cNvPr id="37896" name="Rectangle 3"/>
          <p:cNvSpPr>
            <a:spLocks noGrp="1"/>
          </p:cNvSpPr>
          <p:nvPr>
            <p:ph type="body" idx="1"/>
          </p:nvPr>
        </p:nvSpPr>
        <p:spPr>
          <a:xfrm>
            <a:off x="1042988" y="1600200"/>
            <a:ext cx="7129462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5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5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50000"/>
              </a:lnSpc>
              <a:buNone/>
            </a:pPr>
            <a:r>
              <a:rPr sz="2400" i="1">
                <a:latin typeface="Times New Roman" pitchFamily="18" charset="0"/>
              </a:rPr>
              <a:t>1</a:t>
            </a:r>
            <a:r>
              <a:rPr sz="2400" i="1" baseline="30000">
                <a:latin typeface="Times New Roman" pitchFamily="18" charset="0"/>
              </a:rPr>
              <a:t>0</a:t>
            </a:r>
            <a:r>
              <a:rPr sz="2400" i="1">
                <a:latin typeface="Times New Roman" pitchFamily="18" charset="0"/>
              </a:rPr>
              <a:t>.</a:t>
            </a:r>
          </a:p>
          <a:p>
            <a:pPr marL="0" lvl="0" indent="0" eaLnBrk="1" hangingPunct="1">
              <a:lnSpc>
                <a:spcPct val="150000"/>
              </a:lnSpc>
              <a:buNone/>
            </a:pPr>
            <a:r>
              <a:rPr sz="2400" i="1">
                <a:latin typeface="Times New Roman" pitchFamily="18" charset="0"/>
              </a:rPr>
              <a:t>2</a:t>
            </a:r>
            <a:r>
              <a:rPr sz="2400" i="1" baseline="30000">
                <a:latin typeface="Times New Roman" pitchFamily="18" charset="0"/>
              </a:rPr>
              <a:t>0</a:t>
            </a:r>
            <a:r>
              <a:rPr sz="2400" i="1">
                <a:latin typeface="Times New Roman" pitchFamily="18" charset="0"/>
              </a:rPr>
              <a:t>.</a:t>
            </a:r>
          </a:p>
          <a:p>
            <a:pPr marL="0" lvl="0" indent="0" eaLnBrk="1" hangingPunct="1">
              <a:lnSpc>
                <a:spcPct val="150000"/>
              </a:lnSpc>
              <a:buNone/>
            </a:pPr>
            <a:r>
              <a:rPr sz="2400" i="1">
                <a:latin typeface="Times New Roman" pitchFamily="18" charset="0"/>
              </a:rPr>
              <a:t>3</a:t>
            </a:r>
            <a:r>
              <a:rPr sz="2400" i="1" baseline="30000">
                <a:latin typeface="Times New Roman" pitchFamily="18" charset="0"/>
              </a:rPr>
              <a:t>0</a:t>
            </a:r>
            <a:r>
              <a:rPr sz="2400" i="1">
                <a:latin typeface="Times New Roman" pitchFamily="18" charset="0"/>
              </a:rPr>
              <a:t>.</a:t>
            </a:r>
          </a:p>
          <a:p>
            <a:pPr marL="0" lvl="0" indent="0" eaLnBrk="1" hangingPunct="1">
              <a:lnSpc>
                <a:spcPct val="150000"/>
              </a:lnSpc>
              <a:buNone/>
            </a:pPr>
            <a:r>
              <a:rPr sz="2400" i="1">
                <a:latin typeface="Times New Roman" pitchFamily="18" charset="0"/>
              </a:rPr>
              <a:t>4</a:t>
            </a:r>
            <a:r>
              <a:rPr sz="2400" i="1" baseline="30000">
                <a:latin typeface="Times New Roman" pitchFamily="18" charset="0"/>
              </a:rPr>
              <a:t>0</a:t>
            </a:r>
            <a:r>
              <a:rPr sz="2400" i="1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37890" name="Object 4"/>
          <p:cNvGraphicFramePr/>
          <p:nvPr/>
        </p:nvGraphicFramePr>
        <p:xfrm>
          <a:off x="971550" y="1628775"/>
          <a:ext cx="610393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9" name="Формула" r:id="rId3" imgW="6103938" imgH="1295400" progId="Equation.3">
                  <p:embed/>
                </p:oleObj>
              </mc:Choice>
              <mc:Fallback>
                <p:oleObj name="Формула" r:id="rId3" imgW="6103938" imgH="1295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1628775"/>
                        <a:ext cx="6103938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7"/>
          <p:cNvGraphicFramePr>
            <a:graphicFrameLocks noChangeAspect="1"/>
          </p:cNvGraphicFramePr>
          <p:nvPr/>
        </p:nvGraphicFramePr>
        <p:xfrm>
          <a:off x="1547813" y="2852738"/>
          <a:ext cx="44481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0" name="Формула" r:id="rId5" imgW="4448175" imgH="622300" progId="Equation.3">
                  <p:embed/>
                </p:oleObj>
              </mc:Choice>
              <mc:Fallback>
                <p:oleObj name="Формула" r:id="rId5" imgW="4448175" imgH="6223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47813" y="2852738"/>
                        <a:ext cx="44481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8"/>
          <p:cNvGraphicFramePr>
            <a:graphicFrameLocks noChangeAspect="1"/>
          </p:cNvGraphicFramePr>
          <p:nvPr/>
        </p:nvGraphicFramePr>
        <p:xfrm>
          <a:off x="1476375" y="3429000"/>
          <a:ext cx="126841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1" name="Формула" r:id="rId7" imgW="1268413" imgH="555625" progId="Equation.3">
                  <p:embed/>
                </p:oleObj>
              </mc:Choice>
              <mc:Fallback>
                <p:oleObj name="Формула" r:id="rId7" imgW="1268413" imgH="5556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76375" y="3429000"/>
                        <a:ext cx="1268413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7" name="Text Box 9"/>
          <p:cNvSpPr/>
          <p:nvPr/>
        </p:nvSpPr>
        <p:spPr>
          <a:xfrm>
            <a:off x="2843213" y="3500438"/>
            <a:ext cx="403225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400" b="1" i="1">
                <a:latin typeface="Times New Roman" pitchFamily="18" charset="0"/>
              </a:rPr>
              <a:t>(переместительный закон)</a:t>
            </a:r>
          </a:p>
        </p:txBody>
      </p:sp>
      <p:graphicFrame>
        <p:nvGraphicFramePr>
          <p:cNvPr id="37893" name="Object 10"/>
          <p:cNvGraphicFramePr>
            <a:graphicFrameLocks noChangeAspect="1"/>
          </p:cNvGraphicFramePr>
          <p:nvPr/>
        </p:nvGraphicFramePr>
        <p:xfrm>
          <a:off x="1476375" y="4005263"/>
          <a:ext cx="266382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2" name="Формула" r:id="rId9" imgW="2663825" imgH="620712" progId="Equation.3">
                  <p:embed/>
                </p:oleObj>
              </mc:Choice>
              <mc:Fallback>
                <p:oleObj name="Формула" r:id="rId9" imgW="2663825" imgH="62071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76375" y="4005263"/>
                        <a:ext cx="2663825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8" name="Text Box 11"/>
          <p:cNvSpPr/>
          <p:nvPr/>
        </p:nvSpPr>
        <p:spPr>
          <a:xfrm>
            <a:off x="4140200" y="4005263"/>
            <a:ext cx="3384550" cy="822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</a:pPr>
            <a:r>
              <a:rPr sz="2400" b="1" i="1">
                <a:latin typeface="Times New Roman" pitchFamily="18" charset="0"/>
              </a:rPr>
              <a:t>(распределительный закон)</a:t>
            </a:r>
          </a:p>
        </p:txBody>
      </p:sp>
      <p:graphicFrame>
        <p:nvGraphicFramePr>
          <p:cNvPr id="37894" name="Object 12"/>
          <p:cNvGraphicFramePr>
            <a:graphicFrameLocks noChangeAspect="1"/>
          </p:cNvGraphicFramePr>
          <p:nvPr/>
        </p:nvGraphicFramePr>
        <p:xfrm>
          <a:off x="1476375" y="4652963"/>
          <a:ext cx="2255838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3" name="Формула" r:id="rId11" imgW="2255838" imgH="644525" progId="Equation.3">
                  <p:embed/>
                </p:oleObj>
              </mc:Choice>
              <mc:Fallback>
                <p:oleObj name="Формула" r:id="rId11" imgW="2255838" imgH="6445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76375" y="4652963"/>
                        <a:ext cx="2255838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9" name="Text Box 13"/>
          <p:cNvSpPr/>
          <p:nvPr/>
        </p:nvSpPr>
        <p:spPr>
          <a:xfrm>
            <a:off x="3851275" y="4797425"/>
            <a:ext cx="3455988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400" b="1" i="1">
                <a:latin typeface="Times New Roman" pitchFamily="18" charset="0"/>
              </a:rPr>
              <a:t>(сочетательный закон)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Разложение вектора</a:t>
            </a:r>
          </a:p>
        </p:txBody>
      </p:sp>
      <p:sp>
        <p:nvSpPr>
          <p:cNvPr id="76803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hangingPunct="1"/>
            <a:r>
              <a:rPr sz="2400">
                <a:latin typeface="Times New Roman" pitchFamily="18" charset="0"/>
                <a:hlinkClick r:id="rId2" action="ppaction://hlinksldjump"/>
              </a:rPr>
              <a:t>По двум неколлинеарным векторам</a:t>
            </a:r>
            <a:endParaRPr sz="2400">
              <a:latin typeface="Times New Roman" pitchFamily="18" charset="0"/>
            </a:endParaRPr>
          </a:p>
          <a:p>
            <a:pPr lvl="0" eaLnBrk="1" hangingPunct="1"/>
            <a:r>
              <a:rPr sz="2400">
                <a:latin typeface="Times New Roman" pitchFamily="18" charset="0"/>
                <a:hlinkClick r:id="rId3" action="ppaction://hlinksldjump"/>
              </a:rPr>
              <a:t>По трем некомпланарным векторам</a:t>
            </a:r>
            <a:endParaRPr sz="2400">
              <a:latin typeface="Times New Roman" panose="02020603050405020304" pitchFamily="18" charset="0"/>
            </a:endParaRPr>
          </a:p>
        </p:txBody>
      </p:sp>
      <p:sp>
        <p:nvSpPr>
          <p:cNvPr id="76804" name="AutoShape 0">
            <a:hlinkClick r:id="rId4" action="ppaction://hlinksldjump"/>
          </p:cNvPr>
          <p:cNvSpPr/>
          <p:nvPr/>
        </p:nvSpPr>
        <p:spPr>
          <a:xfrm>
            <a:off x="8316913" y="6165850"/>
            <a:ext cx="503237" cy="431800"/>
          </a:xfrm>
          <a:prstGeom prst="actionButtonHome">
            <a:avLst/>
          </a:prstGeom>
          <a:solidFill>
            <a:schemeClr val="folHlink"/>
          </a:solidFill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Разложение вектора по двум неколлинеарным векторам</a:t>
            </a:r>
          </a:p>
        </p:txBody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30527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sz="2400" b="1" i="1" u="sng" dirty="0">
                <a:latin typeface="Times New Roman" pitchFamily="18" charset="0"/>
              </a:rPr>
              <a:t>Теорема.</a:t>
            </a:r>
            <a:r>
              <a:rPr sz="2400" b="1" i="1" dirty="0">
                <a:latin typeface="Times New Roman" pitchFamily="18" charset="0"/>
              </a:rPr>
              <a:t> </a:t>
            </a:r>
          </a:p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sz="2400" i="1" dirty="0">
                <a:latin typeface="Times New Roman" pitchFamily="18" charset="0"/>
              </a:rPr>
              <a:t>Любой вектор можно разложить по двум </a:t>
            </a:r>
          </a:p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sz="2400" i="1" dirty="0">
                <a:latin typeface="Times New Roman" pitchFamily="18" charset="0"/>
              </a:rPr>
              <a:t>данным неколлинеарным векторам, причем коэффициенты разложения определяются единственным образом.</a:t>
            </a:r>
          </a:p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None/>
            </a:pPr>
            <a:endParaRPr sz="2400" i="1" dirty="0"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Разложение вектора по трем некомпланарным векторам</a:t>
            </a:r>
          </a:p>
        </p:txBody>
      </p:sp>
      <p:sp>
        <p:nvSpPr>
          <p:cNvPr id="41992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704138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sz="2400" i="1" dirty="0">
                <a:latin typeface="Times New Roman" pitchFamily="18" charset="0"/>
              </a:rPr>
              <a:t>Если вектор </a:t>
            </a:r>
            <a:r>
              <a:rPr lang="en-US" altLang="en-US" sz="2400" b="1" i="1" dirty="0">
                <a:latin typeface="Times New Roman" pitchFamily="18" charset="0"/>
              </a:rPr>
              <a:t>p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</a:rPr>
              <a:t>представлен</a:t>
            </a:r>
            <a:r>
              <a:rPr lang="en-US" altLang="en-US" sz="2400" i="1" dirty="0">
                <a:latin typeface="Times New Roman" pitchFamily="18" charset="0"/>
              </a:rPr>
              <a:t> в </a:t>
            </a:r>
            <a:r>
              <a:rPr lang="en-US" altLang="en-US" sz="2400" i="1" dirty="0" err="1">
                <a:latin typeface="Times New Roman" pitchFamily="18" charset="0"/>
              </a:rPr>
              <a:t>виде</a:t>
            </a:r>
            <a:endParaRPr lang="en-US" altLang="en-US" sz="2400" i="1" dirty="0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endParaRPr lang="en-US" altLang="en-US" sz="2400" i="1" dirty="0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i="1" dirty="0" err="1">
                <a:latin typeface="Times New Roman" pitchFamily="18" charset="0"/>
              </a:rPr>
              <a:t>где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b="1" i="1" dirty="0">
                <a:latin typeface="Times New Roman" pitchFamily="18" charset="0"/>
              </a:rPr>
              <a:t>x, y, z</a:t>
            </a:r>
            <a:r>
              <a:rPr lang="en-US" altLang="en-US" sz="2400" i="1" dirty="0">
                <a:latin typeface="Times New Roman" pitchFamily="18" charset="0"/>
              </a:rPr>
              <a:t> – </a:t>
            </a:r>
            <a:r>
              <a:rPr lang="en-US" altLang="en-US" sz="2400" i="1" dirty="0" err="1">
                <a:latin typeface="Times New Roman" pitchFamily="18" charset="0"/>
              </a:rPr>
              <a:t>некоторые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</a:rPr>
              <a:t>числа</a:t>
            </a:r>
            <a:r>
              <a:rPr lang="en-US" altLang="en-US" sz="2400" i="1" dirty="0">
                <a:latin typeface="Times New Roman" pitchFamily="18" charset="0"/>
              </a:rPr>
              <a:t>, </a:t>
            </a:r>
            <a:r>
              <a:rPr lang="en-US" altLang="en-US" sz="2400" i="1" dirty="0" err="1">
                <a:latin typeface="Times New Roman" pitchFamily="18" charset="0"/>
              </a:rPr>
              <a:t>то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</a:rPr>
              <a:t>говорят</a:t>
            </a:r>
            <a:r>
              <a:rPr lang="en-US" altLang="en-US" sz="2400" i="1" dirty="0">
                <a:latin typeface="Times New Roman" pitchFamily="18" charset="0"/>
              </a:rPr>
              <a:t>, </a:t>
            </a:r>
            <a:r>
              <a:rPr lang="en-US" altLang="en-US" sz="2400" i="1" dirty="0" err="1">
                <a:latin typeface="Times New Roman" pitchFamily="18" charset="0"/>
              </a:rPr>
              <a:t>что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</a:rPr>
              <a:t>вектор</a:t>
            </a:r>
            <a:endParaRPr lang="en-US" altLang="en-US" sz="2400" i="1" dirty="0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i="1" dirty="0">
                <a:latin typeface="Times New Roman" pitchFamily="18" charset="0"/>
              </a:rPr>
              <a:t>       </a:t>
            </a:r>
            <a:r>
              <a:rPr lang="en-US" altLang="en-US" sz="2400" i="1" dirty="0" err="1">
                <a:latin typeface="Times New Roman" pitchFamily="18" charset="0"/>
              </a:rPr>
              <a:t>разложен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</a:rPr>
              <a:t>по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</a:rPr>
              <a:t>векторам</a:t>
            </a:r>
            <a:r>
              <a:rPr lang="en-US" altLang="en-US" sz="2400" i="1" dirty="0">
                <a:latin typeface="Times New Roman" pitchFamily="18" charset="0"/>
              </a:rPr>
              <a:t>	     ,       и      .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i="1" dirty="0" err="1">
                <a:latin typeface="Times New Roman" pitchFamily="18" charset="0"/>
              </a:rPr>
              <a:t>Числа</a:t>
            </a:r>
            <a:r>
              <a:rPr lang="en-US" altLang="en-US" sz="2400" i="1" dirty="0">
                <a:latin typeface="Times New Roman" pitchFamily="18" charset="0"/>
              </a:rPr>
              <a:t> x, y, z </a:t>
            </a:r>
            <a:r>
              <a:rPr lang="en-US" altLang="en-US" sz="2400" i="1" dirty="0" err="1">
                <a:latin typeface="Times New Roman" pitchFamily="18" charset="0"/>
              </a:rPr>
              <a:t>называются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</a:rPr>
              <a:t>коэффициентами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</a:rPr>
              <a:t>разложения</a:t>
            </a:r>
            <a:r>
              <a:rPr lang="en-US" altLang="en-US" sz="2400" i="1" dirty="0">
                <a:latin typeface="Times New Roman" pitchFamily="18" charset="0"/>
              </a:rPr>
              <a:t>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sz="2400" i="1" u="sng" dirty="0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sz="2400" b="1" i="1" u="sng" dirty="0">
                <a:latin typeface="Times New Roman" pitchFamily="18" charset="0"/>
              </a:rPr>
              <a:t>Теорема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sz="2400" i="1" dirty="0">
                <a:latin typeface="Times New Roman" pitchFamily="18" charset="0"/>
              </a:rPr>
              <a:t>Любой вектор можно разложить по трем данным некомпланарным векторам, причем коэффициенты разложения определяются единственным образом.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sz="2000" u="sng" dirty="0">
              <a:solidFill>
                <a:schemeClr val="hlink"/>
              </a:solidFill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sz="2400" i="1" dirty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41986" name="Object 4"/>
          <p:cNvGraphicFramePr>
            <a:graphicFrameLocks noChangeAspect="1"/>
          </p:cNvGraphicFramePr>
          <p:nvPr/>
        </p:nvGraphicFramePr>
        <p:xfrm>
          <a:off x="1042988" y="1966913"/>
          <a:ext cx="2592387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5" name="Формула" r:id="rId3" imgW="2592387" imgH="617537" progId="Equation.3">
                  <p:embed/>
                </p:oleObj>
              </mc:Choice>
              <mc:Fallback>
                <p:oleObj name="Формула" r:id="rId3" imgW="2592387" imgH="6175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2988" y="1966913"/>
                        <a:ext cx="2592387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7"/>
          <p:cNvGraphicFramePr>
            <a:graphicFrameLocks noChangeAspect="1"/>
          </p:cNvGraphicFramePr>
          <p:nvPr/>
        </p:nvGraphicFramePr>
        <p:xfrm>
          <a:off x="1042988" y="2852738"/>
          <a:ext cx="369887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6" name="Формула" r:id="rId5" imgW="369887" imgH="617537" progId="Equation.3">
                  <p:embed/>
                </p:oleObj>
              </mc:Choice>
              <mc:Fallback>
                <p:oleObj name="Формула" r:id="rId5" imgW="369887" imgH="6175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2988" y="2852738"/>
                        <a:ext cx="369887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8" name="Object 8"/>
          <p:cNvGraphicFramePr>
            <a:graphicFrameLocks noChangeAspect="1"/>
          </p:cNvGraphicFramePr>
          <p:nvPr/>
        </p:nvGraphicFramePr>
        <p:xfrm>
          <a:off x="4716463" y="2852738"/>
          <a:ext cx="30956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7" name="Формула" r:id="rId7" imgW="309562" imgH="555625" progId="Equation.3">
                  <p:embed/>
                </p:oleObj>
              </mc:Choice>
              <mc:Fallback>
                <p:oleObj name="Формула" r:id="rId7" imgW="309562" imgH="5556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16463" y="2852738"/>
                        <a:ext cx="309562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9"/>
          <p:cNvGraphicFramePr>
            <a:graphicFrameLocks noChangeAspect="1"/>
          </p:cNvGraphicFramePr>
          <p:nvPr/>
        </p:nvGraphicFramePr>
        <p:xfrm>
          <a:off x="5292725" y="2852738"/>
          <a:ext cx="30956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8" name="Формула" r:id="rId9" imgW="309563" imgH="555625" progId="Equation.3">
                  <p:embed/>
                </p:oleObj>
              </mc:Choice>
              <mc:Fallback>
                <p:oleObj name="Формула" r:id="rId9" imgW="309563" imgH="5556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92725" y="2852738"/>
                        <a:ext cx="309563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10"/>
          <p:cNvGraphicFramePr>
            <a:graphicFrameLocks noChangeAspect="1"/>
          </p:cNvGraphicFramePr>
          <p:nvPr/>
        </p:nvGraphicFramePr>
        <p:xfrm>
          <a:off x="6011863" y="2852738"/>
          <a:ext cx="27781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9" name="Формула" r:id="rId11" imgW="277812" imgH="555625" progId="Equation.3">
                  <p:embed/>
                </p:oleObj>
              </mc:Choice>
              <mc:Fallback>
                <p:oleObj name="Формула" r:id="rId11" imgW="277812" imgH="5556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11863" y="2852738"/>
                        <a:ext cx="277812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Базисные задачи</a:t>
            </a:r>
          </a:p>
        </p:txBody>
      </p:sp>
      <p:sp>
        <p:nvSpPr>
          <p:cNvPr id="78851" name="AutoShape 1">
            <a:hlinkClick r:id="rId2" action="ppaction://hlinksldjump"/>
          </p:cNvPr>
          <p:cNvSpPr/>
          <p:nvPr/>
        </p:nvSpPr>
        <p:spPr>
          <a:xfrm>
            <a:off x="971550" y="1628775"/>
            <a:ext cx="7200900" cy="360363"/>
          </a:xfrm>
          <a:prstGeom prst="actionButtonBlank">
            <a:avLst/>
          </a:prstGeom>
          <a:solidFill>
            <a:srgbClr val="CACCD4"/>
          </a:solidFill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1"/>
            <a:r>
              <a:rPr sz="2400">
                <a:solidFill>
                  <a:schemeClr val="hlink"/>
                </a:solidFill>
                <a:latin typeface="Times New Roman" pitchFamily="18" charset="0"/>
              </a:rPr>
              <a:t>Вектор, проведенный в середину отрезка</a:t>
            </a:r>
          </a:p>
        </p:txBody>
      </p:sp>
      <p:sp>
        <p:nvSpPr>
          <p:cNvPr id="78852" name="AutoShape 3">
            <a:hlinkClick r:id="rId3" action="ppaction://hlinksldjump"/>
          </p:cNvPr>
          <p:cNvSpPr/>
          <p:nvPr/>
        </p:nvSpPr>
        <p:spPr>
          <a:xfrm>
            <a:off x="971550" y="2276475"/>
            <a:ext cx="7200900" cy="360363"/>
          </a:xfrm>
          <a:prstGeom prst="actionButtonBlank">
            <a:avLst/>
          </a:prstGeom>
          <a:solidFill>
            <a:srgbClr val="CACCD4"/>
          </a:solidFill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1"/>
            <a:r>
              <a:rPr sz="2400">
                <a:solidFill>
                  <a:schemeClr val="hlink"/>
                </a:solidFill>
                <a:latin typeface="Times New Roman" pitchFamily="18" charset="0"/>
              </a:rPr>
              <a:t>Вектор, проведенный в точку отрезка</a:t>
            </a:r>
          </a:p>
        </p:txBody>
      </p:sp>
      <p:sp>
        <p:nvSpPr>
          <p:cNvPr id="78853" name="AutoShape 4">
            <a:hlinkClick r:id="rId4" action="ppaction://hlinksldjump"/>
          </p:cNvPr>
          <p:cNvSpPr/>
          <p:nvPr/>
        </p:nvSpPr>
        <p:spPr>
          <a:xfrm>
            <a:off x="971550" y="2925763"/>
            <a:ext cx="7200900" cy="360362"/>
          </a:xfrm>
          <a:prstGeom prst="actionButtonBlank">
            <a:avLst/>
          </a:prstGeom>
          <a:solidFill>
            <a:srgbClr val="CACCD4"/>
          </a:solidFill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1"/>
            <a:r>
              <a:rPr sz="2400">
                <a:solidFill>
                  <a:schemeClr val="hlink"/>
                </a:solidFill>
                <a:latin typeface="Times New Roman" pitchFamily="18" charset="0"/>
              </a:rPr>
              <a:t>Вектор, соединяющий середины двух отрезков</a:t>
            </a:r>
          </a:p>
        </p:txBody>
      </p:sp>
      <p:sp>
        <p:nvSpPr>
          <p:cNvPr id="78854" name="AutoShape 5">
            <a:hlinkClick r:id="rId5" action="ppaction://hlinksldjump"/>
          </p:cNvPr>
          <p:cNvSpPr/>
          <p:nvPr/>
        </p:nvSpPr>
        <p:spPr>
          <a:xfrm>
            <a:off x="971550" y="3573463"/>
            <a:ext cx="7200900" cy="360362"/>
          </a:xfrm>
          <a:prstGeom prst="actionButtonBlank">
            <a:avLst/>
          </a:prstGeom>
          <a:solidFill>
            <a:srgbClr val="CACCD4"/>
          </a:solidFill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1"/>
            <a:r>
              <a:rPr sz="2400">
                <a:solidFill>
                  <a:schemeClr val="hlink"/>
                </a:solidFill>
                <a:latin typeface="Times New Roman" pitchFamily="18" charset="0"/>
              </a:rPr>
              <a:t>Вектор, проведенный в центроид треугольника</a:t>
            </a:r>
          </a:p>
        </p:txBody>
      </p:sp>
      <p:sp>
        <p:nvSpPr>
          <p:cNvPr id="78855" name="AutoShape 6">
            <a:hlinkClick r:id="rId6" action="ppaction://hlinksldjump"/>
          </p:cNvPr>
          <p:cNvSpPr/>
          <p:nvPr/>
        </p:nvSpPr>
        <p:spPr>
          <a:xfrm>
            <a:off x="971550" y="4221163"/>
            <a:ext cx="7200900" cy="792162"/>
          </a:xfrm>
          <a:prstGeom prst="actionButtonBlank">
            <a:avLst/>
          </a:prstGeom>
          <a:solidFill>
            <a:srgbClr val="CACCD4"/>
          </a:solidFill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1"/>
            <a:r>
              <a:rPr sz="2400">
                <a:solidFill>
                  <a:schemeClr val="hlink"/>
                </a:solidFill>
                <a:latin typeface="Times New Roman" pitchFamily="18" charset="0"/>
              </a:rPr>
              <a:t>Вектор, проведенный в точку пересечения</a:t>
            </a:r>
          </a:p>
          <a:p>
            <a:pPr marL="0" lvl="0" indent="0" algn="ctr" eaLnBrk="1" hangingPunct="1"/>
            <a:r>
              <a:rPr sz="2400">
                <a:solidFill>
                  <a:schemeClr val="hlink"/>
                </a:solidFill>
                <a:latin typeface="Times New Roman" pitchFamily="18" charset="0"/>
              </a:rPr>
              <a:t>диагоналей параллелограмма</a:t>
            </a:r>
          </a:p>
        </p:txBody>
      </p:sp>
      <p:sp>
        <p:nvSpPr>
          <p:cNvPr id="78856" name="AutoShape 7">
            <a:hlinkClick r:id="rId7" action="ppaction://hlinksldjump"/>
          </p:cNvPr>
          <p:cNvSpPr/>
          <p:nvPr/>
        </p:nvSpPr>
        <p:spPr>
          <a:xfrm>
            <a:off x="971550" y="5229225"/>
            <a:ext cx="7200900" cy="360363"/>
          </a:xfrm>
          <a:prstGeom prst="actionButtonBlank">
            <a:avLst/>
          </a:prstGeom>
          <a:solidFill>
            <a:srgbClr val="CACCD4"/>
          </a:solidFill>
          <a:ln>
            <a:noFill/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1"/>
            <a:r>
              <a:rPr sz="2400">
                <a:solidFill>
                  <a:schemeClr val="hlink"/>
                </a:solidFill>
                <a:latin typeface="Times New Roman" pitchFamily="18" charset="0"/>
              </a:rPr>
              <a:t>Вектор, лежащий на диагонали параллелепипеда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3600" u="sng">
                <a:latin typeface="Times New Roman" pitchFamily="18" charset="0"/>
              </a:rPr>
              <a:t>Вектор, проведенный в середину отрезка,</a:t>
            </a:r>
          </a:p>
        </p:txBody>
      </p:sp>
      <p:grpSp>
        <p:nvGrpSpPr>
          <p:cNvPr id="45060" name="Group 3"/>
          <p:cNvGrpSpPr/>
          <p:nvPr/>
        </p:nvGrpSpPr>
        <p:grpSpPr>
          <a:xfrm>
            <a:off x="3059113" y="2239963"/>
            <a:ext cx="2520950" cy="2052637"/>
            <a:chOff x="1927" y="1298"/>
            <a:chExt cx="1588" cy="1293"/>
          </a:xfrm>
        </p:grpSpPr>
        <p:cxnSp>
          <p:nvCxnSpPr>
            <p:cNvPr id="45065" name="Line 2"/>
            <p:cNvCxnSpPr/>
            <p:nvPr/>
          </p:nvCxnSpPr>
          <p:spPr>
            <a:xfrm>
              <a:off x="2154" y="1569"/>
              <a:ext cx="118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</a:ln>
          </p:spPr>
        </p:cxnSp>
        <p:cxnSp>
          <p:nvCxnSpPr>
            <p:cNvPr id="45066" name="Line 3"/>
            <p:cNvCxnSpPr/>
            <p:nvPr/>
          </p:nvCxnSpPr>
          <p:spPr>
            <a:xfrm flipH="1" flipV="1">
              <a:off x="2154" y="1570"/>
              <a:ext cx="46" cy="81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tailEnd type="triangle"/>
            </a:ln>
          </p:spPr>
        </p:cxnSp>
        <p:cxnSp>
          <p:nvCxnSpPr>
            <p:cNvPr id="45067" name="Line 4"/>
            <p:cNvCxnSpPr/>
            <p:nvPr/>
          </p:nvCxnSpPr>
          <p:spPr>
            <a:xfrm flipV="1">
              <a:off x="2200" y="1570"/>
              <a:ext cx="1134" cy="81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tailEnd type="triangle"/>
            </a:ln>
          </p:spPr>
        </p:cxnSp>
        <p:cxnSp>
          <p:nvCxnSpPr>
            <p:cNvPr id="45068" name="Line 5"/>
            <p:cNvCxnSpPr/>
            <p:nvPr/>
          </p:nvCxnSpPr>
          <p:spPr>
            <a:xfrm flipV="1">
              <a:off x="2200" y="1570"/>
              <a:ext cx="544" cy="817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miter lim="800000"/>
              <a:tailEnd type="triangle"/>
            </a:ln>
          </p:spPr>
        </p:cxnSp>
        <p:cxnSp>
          <p:nvCxnSpPr>
            <p:cNvPr id="45069" name="Line 6"/>
            <p:cNvCxnSpPr/>
            <p:nvPr/>
          </p:nvCxnSpPr>
          <p:spPr>
            <a:xfrm flipH="1">
              <a:off x="2426" y="1524"/>
              <a:ext cx="0" cy="91"/>
            </a:xfrm>
            <a:prstGeom prst="line">
              <a:avLst/>
            </a:prstGeom>
            <a:noFill/>
            <a:ln>
              <a:solidFill>
                <a:schemeClr val="tx1"/>
              </a:solidFill>
              <a:miter lim="800000"/>
            </a:ln>
          </p:spPr>
        </p:cxnSp>
        <p:cxnSp>
          <p:nvCxnSpPr>
            <p:cNvPr id="45070" name="Line 7"/>
            <p:cNvCxnSpPr/>
            <p:nvPr/>
          </p:nvCxnSpPr>
          <p:spPr>
            <a:xfrm flipH="1">
              <a:off x="3016" y="1524"/>
              <a:ext cx="0" cy="91"/>
            </a:xfrm>
            <a:prstGeom prst="line">
              <a:avLst/>
            </a:prstGeom>
            <a:noFill/>
            <a:ln>
              <a:solidFill>
                <a:schemeClr val="tx1"/>
              </a:solidFill>
              <a:miter lim="800000"/>
            </a:ln>
          </p:spPr>
        </p:cxnSp>
        <p:sp>
          <p:nvSpPr>
            <p:cNvPr id="45071" name="Text Box 8"/>
            <p:cNvSpPr/>
            <p:nvPr/>
          </p:nvSpPr>
          <p:spPr>
            <a:xfrm>
              <a:off x="2653" y="1298"/>
              <a:ext cx="181" cy="25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</a:pPr>
              <a:r>
                <a:rPr sz="2000" i="1">
                  <a:latin typeface="Times New Roman" pitchFamily="18" charset="0"/>
                </a:rPr>
                <a:t>С</a:t>
              </a:r>
            </a:p>
          </p:txBody>
        </p:sp>
        <p:sp>
          <p:nvSpPr>
            <p:cNvPr id="45072" name="Text Box 9"/>
            <p:cNvSpPr/>
            <p:nvPr/>
          </p:nvSpPr>
          <p:spPr>
            <a:xfrm>
              <a:off x="1927" y="1343"/>
              <a:ext cx="181" cy="25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</a:pPr>
              <a:r>
                <a:rPr lang="en-US" altLang="en-US" sz="2000" i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45073" name="Text Box 10"/>
            <p:cNvSpPr/>
            <p:nvPr/>
          </p:nvSpPr>
          <p:spPr>
            <a:xfrm>
              <a:off x="3334" y="1388"/>
              <a:ext cx="181" cy="25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</a:pPr>
              <a:r>
                <a:rPr lang="en-US" altLang="en-US" sz="2000" i="1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45074" name="Text Box 11"/>
            <p:cNvSpPr/>
            <p:nvPr/>
          </p:nvSpPr>
          <p:spPr>
            <a:xfrm>
              <a:off x="2064" y="2341"/>
              <a:ext cx="181" cy="25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ru-RU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</a:pPr>
              <a:r>
                <a:rPr lang="en-US" altLang="en-US" sz="2000" i="1">
                  <a:latin typeface="Times New Roman" pitchFamily="18" charset="0"/>
                </a:rPr>
                <a:t>O</a:t>
              </a:r>
            </a:p>
          </p:txBody>
        </p:sp>
      </p:grpSp>
      <p:graphicFrame>
        <p:nvGraphicFramePr>
          <p:cNvPr id="45058" name="Object 12"/>
          <p:cNvGraphicFramePr>
            <a:graphicFrameLocks noChangeAspect="1"/>
          </p:cNvGraphicFramePr>
          <p:nvPr/>
        </p:nvGraphicFramePr>
        <p:xfrm>
          <a:off x="2006600" y="4333875"/>
          <a:ext cx="5059363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3" name="Формула" r:id="rId3" imgW="5059363" imgH="928688" progId="Equation.3">
                  <p:embed/>
                </p:oleObj>
              </mc:Choice>
              <mc:Fallback>
                <p:oleObj name="Формула" r:id="rId3" imgW="5059363" imgH="9286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06600" y="4333875"/>
                        <a:ext cx="5059363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2" name="Text Box 0"/>
          <p:cNvSpPr/>
          <p:nvPr/>
        </p:nvSpPr>
        <p:spPr>
          <a:xfrm>
            <a:off x="971550" y="1412875"/>
            <a:ext cx="7200900" cy="822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</a:pPr>
            <a:r>
              <a:rPr sz="2400" i="1">
                <a:latin typeface="Times New Roman" pitchFamily="18" charset="0"/>
              </a:rPr>
              <a:t>равен полусумме векторов, проведенных из той же точки в его концы.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Коллинеарные векторы</a:t>
            </a:r>
          </a:p>
        </p:txBody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i="1">
                <a:latin typeface="Times New Roman" pitchFamily="18" charset="0"/>
              </a:rPr>
              <a:t>Два ненулевых вектора называются </a:t>
            </a:r>
            <a:r>
              <a:rPr sz="2400" b="1" i="1">
                <a:latin typeface="Times New Roman" pitchFamily="18" charset="0"/>
              </a:rPr>
              <a:t>коллинеарными</a:t>
            </a:r>
            <a:r>
              <a:rPr sz="2400" i="1">
                <a:latin typeface="Times New Roman" pitchFamily="18" charset="0"/>
              </a:rPr>
              <a:t>, если они лежат на одной </a:t>
            </a:r>
          </a:p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i="1">
                <a:latin typeface="Times New Roman" pitchFamily="18" charset="0"/>
              </a:rPr>
              <a:t>прямой или параллельных прямых.</a:t>
            </a:r>
          </a:p>
          <a:p>
            <a:pPr marL="0" lvl="0" indent="0" eaLnBrk="1" hangingPunct="1">
              <a:lnSpc>
                <a:spcPct val="12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i="1">
                <a:latin typeface="Times New Roman" pitchFamily="18" charset="0"/>
              </a:rPr>
              <a:t>Среди коллинеарных различают:</a:t>
            </a:r>
          </a:p>
          <a:p>
            <a:pPr marL="0" lvl="0" indent="0" eaLnBrk="1" hangingPunct="1"/>
            <a:r>
              <a:rPr lang="en-US" altLang="en-US" sz="2400">
                <a:latin typeface="Times New Roman" pitchFamily="18" charset="0"/>
              </a:rPr>
              <a:t>   </a:t>
            </a:r>
            <a:r>
              <a:rPr lang="en-US" altLang="en-US" sz="2400">
                <a:latin typeface="Times New Roman" pitchFamily="18" charset="0"/>
                <a:hlinkClick r:id="rId2" action="ppaction://hlinksldjump"/>
              </a:rPr>
              <a:t>Сонаправленные векторы</a:t>
            </a:r>
            <a:endParaRPr lang="en-US" altLang="en-US" sz="2400">
              <a:latin typeface="Times New Roman" pitchFamily="18" charset="0"/>
            </a:endParaRPr>
          </a:p>
          <a:p>
            <a:pPr marL="0" lvl="0" indent="0" eaLnBrk="1" hangingPunct="1"/>
            <a:r>
              <a:rPr lang="en-US" altLang="en-US" sz="2400">
                <a:latin typeface="Times New Roman" pitchFamily="18" charset="0"/>
              </a:rPr>
              <a:t>   </a:t>
            </a:r>
            <a:r>
              <a:rPr lang="en-US" altLang="en-US" sz="2400">
                <a:latin typeface="Times New Roman" pitchFamily="18" charset="0"/>
                <a:hlinkClick r:id="rId3" action="ppaction://hlinksldjump"/>
              </a:rPr>
              <a:t>Противоположно направленные векторы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3600" u="sng">
                <a:latin typeface="Times New Roman" pitchFamily="18" charset="0"/>
              </a:rPr>
              <a:t>Вектор, проведенный в точку отрезка</a:t>
            </a:r>
          </a:p>
        </p:txBody>
      </p:sp>
      <p:cxnSp>
        <p:nvCxnSpPr>
          <p:cNvPr id="47108" name="Line 0"/>
          <p:cNvCxnSpPr/>
          <p:nvPr/>
        </p:nvCxnSpPr>
        <p:spPr>
          <a:xfrm>
            <a:off x="3405188" y="2490788"/>
            <a:ext cx="1873250" cy="1587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</a:ln>
        </p:spPr>
      </p:cxnSp>
      <p:cxnSp>
        <p:nvCxnSpPr>
          <p:cNvPr id="47109" name="Line 1"/>
          <p:cNvCxnSpPr/>
          <p:nvPr/>
        </p:nvCxnSpPr>
        <p:spPr>
          <a:xfrm flipH="1" flipV="1">
            <a:off x="3405188" y="2492375"/>
            <a:ext cx="73025" cy="1223963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7110" name="Line 2"/>
          <p:cNvCxnSpPr/>
          <p:nvPr/>
        </p:nvCxnSpPr>
        <p:spPr>
          <a:xfrm flipV="1">
            <a:off x="3478213" y="2492375"/>
            <a:ext cx="1800225" cy="1223963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7111" name="Line 3"/>
          <p:cNvCxnSpPr/>
          <p:nvPr/>
        </p:nvCxnSpPr>
        <p:spPr>
          <a:xfrm flipV="1">
            <a:off x="3478213" y="2492375"/>
            <a:ext cx="1223962" cy="1223963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tailEnd type="triangle"/>
          </a:ln>
        </p:spPr>
      </p:cxnSp>
      <p:sp>
        <p:nvSpPr>
          <p:cNvPr id="47112" name="Text Box 6"/>
          <p:cNvSpPr/>
          <p:nvPr/>
        </p:nvSpPr>
        <p:spPr>
          <a:xfrm>
            <a:off x="4629150" y="2060575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С</a:t>
            </a:r>
          </a:p>
        </p:txBody>
      </p:sp>
      <p:sp>
        <p:nvSpPr>
          <p:cNvPr id="47113" name="Text Box 7"/>
          <p:cNvSpPr/>
          <p:nvPr/>
        </p:nvSpPr>
        <p:spPr>
          <a:xfrm>
            <a:off x="3044825" y="2132013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</a:p>
        </p:txBody>
      </p:sp>
      <p:sp>
        <p:nvSpPr>
          <p:cNvPr id="47114" name="Text Box 8"/>
          <p:cNvSpPr/>
          <p:nvPr/>
        </p:nvSpPr>
        <p:spPr>
          <a:xfrm>
            <a:off x="5278438" y="2203450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47115" name="Text Box 9"/>
          <p:cNvSpPr/>
          <p:nvPr/>
        </p:nvSpPr>
        <p:spPr>
          <a:xfrm>
            <a:off x="3333750" y="3716338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O</a:t>
            </a:r>
          </a:p>
        </p:txBody>
      </p:sp>
      <p:sp>
        <p:nvSpPr>
          <p:cNvPr id="47116" name="Text Box 11"/>
          <p:cNvSpPr/>
          <p:nvPr/>
        </p:nvSpPr>
        <p:spPr>
          <a:xfrm>
            <a:off x="3851275" y="2133600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m</a:t>
            </a:r>
          </a:p>
        </p:txBody>
      </p:sp>
      <p:sp>
        <p:nvSpPr>
          <p:cNvPr id="47117" name="Text Box 12"/>
          <p:cNvSpPr/>
          <p:nvPr/>
        </p:nvSpPr>
        <p:spPr>
          <a:xfrm>
            <a:off x="4859338" y="2133600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n</a:t>
            </a:r>
          </a:p>
        </p:txBody>
      </p:sp>
      <p:graphicFrame>
        <p:nvGraphicFramePr>
          <p:cNvPr id="47106" name="Object 13"/>
          <p:cNvGraphicFramePr>
            <a:graphicFrameLocks noChangeAspect="1"/>
          </p:cNvGraphicFramePr>
          <p:nvPr/>
        </p:nvGraphicFramePr>
        <p:xfrm>
          <a:off x="2484438" y="4335463"/>
          <a:ext cx="403225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1" name="Формула" r:id="rId3" imgW="4032250" imgH="927100" progId="Equation.3">
                  <p:embed/>
                </p:oleObj>
              </mc:Choice>
              <mc:Fallback>
                <p:oleObj name="Формула" r:id="rId3" imgW="4032250" imgH="927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84438" y="4335463"/>
                        <a:ext cx="403225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9" name="Text Box 0"/>
          <p:cNvSpPr/>
          <p:nvPr/>
        </p:nvSpPr>
        <p:spPr>
          <a:xfrm>
            <a:off x="971550" y="1125538"/>
            <a:ext cx="72009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</a:pPr>
            <a:r>
              <a:rPr sz="2400" i="1">
                <a:latin typeface="Times New Roman" pitchFamily="18" charset="0"/>
              </a:rPr>
              <a:t>Точка </a:t>
            </a:r>
            <a:r>
              <a:rPr sz="2400" b="1" i="1">
                <a:latin typeface="Times New Roman" pitchFamily="18" charset="0"/>
              </a:rPr>
              <a:t>С</a:t>
            </a:r>
            <a:r>
              <a:rPr sz="2400" i="1">
                <a:latin typeface="Times New Roman" pitchFamily="18" charset="0"/>
              </a:rPr>
              <a:t> делит отрезок </a:t>
            </a:r>
            <a:r>
              <a:rPr sz="2400" b="1" i="1">
                <a:latin typeface="Times New Roman" pitchFamily="18" charset="0"/>
              </a:rPr>
              <a:t>АВ</a:t>
            </a:r>
            <a:r>
              <a:rPr sz="2400" i="1">
                <a:latin typeface="Times New Roman" pitchFamily="18" charset="0"/>
              </a:rPr>
              <a:t> в отношении </a:t>
            </a:r>
            <a:r>
              <a:rPr sz="2400" b="1" i="1">
                <a:latin typeface="Times New Roman" pitchFamily="18" charset="0"/>
              </a:rPr>
              <a:t>т : п</a:t>
            </a:r>
            <a:r>
              <a:rPr sz="2400" i="1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47113" grpId="1"/>
      <p:bldP spid="47114" grpId="2"/>
      <p:bldP spid="47115" grpId="3"/>
      <p:bldP spid="47116" grpId="4"/>
      <p:bldP spid="47117" grpId="5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3600" u="sng">
                <a:latin typeface="Times New Roman" pitchFamily="18" charset="0"/>
              </a:rPr>
              <a:t>Вектор, соединяющий середины двух отрезков,</a:t>
            </a:r>
          </a:p>
        </p:txBody>
      </p:sp>
      <p:cxnSp>
        <p:nvCxnSpPr>
          <p:cNvPr id="49156" name="Line 0"/>
          <p:cNvCxnSpPr/>
          <p:nvPr/>
        </p:nvCxnSpPr>
        <p:spPr>
          <a:xfrm>
            <a:off x="1835150" y="2419350"/>
            <a:ext cx="187325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49157" name="Line 1"/>
          <p:cNvCxnSpPr/>
          <p:nvPr/>
        </p:nvCxnSpPr>
        <p:spPr>
          <a:xfrm flipV="1">
            <a:off x="900113" y="2420938"/>
            <a:ext cx="935037" cy="576262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9158" name="Line 2"/>
          <p:cNvCxnSpPr/>
          <p:nvPr/>
        </p:nvCxnSpPr>
        <p:spPr>
          <a:xfrm flipV="1">
            <a:off x="2916238" y="2420938"/>
            <a:ext cx="792162" cy="18002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9159" name="Line 3"/>
          <p:cNvCxnSpPr/>
          <p:nvPr/>
        </p:nvCxnSpPr>
        <p:spPr>
          <a:xfrm flipV="1">
            <a:off x="1908175" y="2420938"/>
            <a:ext cx="863600" cy="1152525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tailEnd type="triangle"/>
          </a:ln>
        </p:spPr>
      </p:cxnSp>
      <p:sp>
        <p:nvSpPr>
          <p:cNvPr id="49160" name="Text Box 4"/>
          <p:cNvSpPr/>
          <p:nvPr/>
        </p:nvSpPr>
        <p:spPr>
          <a:xfrm>
            <a:off x="1547813" y="2060575"/>
            <a:ext cx="287337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i="1">
                <a:latin typeface="Times New Roman" pitchFamily="18" charset="0"/>
              </a:rPr>
              <a:t>С</a:t>
            </a:r>
          </a:p>
        </p:txBody>
      </p:sp>
      <p:sp>
        <p:nvSpPr>
          <p:cNvPr id="49161" name="Text Box 5"/>
          <p:cNvSpPr/>
          <p:nvPr/>
        </p:nvSpPr>
        <p:spPr>
          <a:xfrm>
            <a:off x="2916238" y="4149725"/>
            <a:ext cx="287337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i="1">
                <a:latin typeface="Times New Roman" pitchFamily="18" charset="0"/>
              </a:rPr>
              <a:t>A</a:t>
            </a:r>
          </a:p>
        </p:txBody>
      </p:sp>
      <p:sp>
        <p:nvSpPr>
          <p:cNvPr id="49162" name="Text Box 6"/>
          <p:cNvSpPr/>
          <p:nvPr/>
        </p:nvSpPr>
        <p:spPr>
          <a:xfrm>
            <a:off x="611188" y="2852738"/>
            <a:ext cx="287337" cy="3667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i="1">
                <a:latin typeface="Times New Roman" pitchFamily="18" charset="0"/>
              </a:rPr>
              <a:t>B</a:t>
            </a:r>
          </a:p>
        </p:txBody>
      </p:sp>
      <p:cxnSp>
        <p:nvCxnSpPr>
          <p:cNvPr id="49163" name="Line 11"/>
          <p:cNvCxnSpPr/>
          <p:nvPr/>
        </p:nvCxnSpPr>
        <p:spPr>
          <a:xfrm>
            <a:off x="900113" y="2997200"/>
            <a:ext cx="2016125" cy="1223963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49164" name="Line 12"/>
          <p:cNvCxnSpPr/>
          <p:nvPr/>
        </p:nvCxnSpPr>
        <p:spPr>
          <a:xfrm>
            <a:off x="2266950" y="2347913"/>
            <a:ext cx="1588" cy="144462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49165" name="Line 13"/>
          <p:cNvCxnSpPr/>
          <p:nvPr/>
        </p:nvCxnSpPr>
        <p:spPr>
          <a:xfrm>
            <a:off x="3203575" y="2349500"/>
            <a:ext cx="1588" cy="142875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49166" name="Line 14"/>
          <p:cNvCxnSpPr/>
          <p:nvPr/>
        </p:nvCxnSpPr>
        <p:spPr>
          <a:xfrm flipH="1">
            <a:off x="1258888" y="3213100"/>
            <a:ext cx="73025" cy="71438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49167" name="Line 15"/>
          <p:cNvCxnSpPr/>
          <p:nvPr/>
        </p:nvCxnSpPr>
        <p:spPr>
          <a:xfrm flipH="1">
            <a:off x="1403350" y="3284538"/>
            <a:ext cx="73025" cy="73025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49168" name="Line 16"/>
          <p:cNvCxnSpPr/>
          <p:nvPr/>
        </p:nvCxnSpPr>
        <p:spPr>
          <a:xfrm flipH="1">
            <a:off x="2195513" y="3789363"/>
            <a:ext cx="73025" cy="71437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49169" name="Line 17"/>
          <p:cNvCxnSpPr/>
          <p:nvPr/>
        </p:nvCxnSpPr>
        <p:spPr>
          <a:xfrm flipH="1">
            <a:off x="2339975" y="3860800"/>
            <a:ext cx="73025" cy="73025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sp>
        <p:nvSpPr>
          <p:cNvPr id="49170" name="Text Box 18"/>
          <p:cNvSpPr/>
          <p:nvPr/>
        </p:nvSpPr>
        <p:spPr>
          <a:xfrm>
            <a:off x="3708400" y="2133600"/>
            <a:ext cx="287338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i="1">
                <a:latin typeface="Times New Roman" pitchFamily="18" charset="0"/>
              </a:rPr>
              <a:t>D</a:t>
            </a:r>
          </a:p>
        </p:txBody>
      </p:sp>
      <p:sp>
        <p:nvSpPr>
          <p:cNvPr id="49171" name="Text Box 19"/>
          <p:cNvSpPr/>
          <p:nvPr/>
        </p:nvSpPr>
        <p:spPr>
          <a:xfrm>
            <a:off x="1619250" y="3644900"/>
            <a:ext cx="287338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i="1">
                <a:latin typeface="Times New Roman" pitchFamily="18" charset="0"/>
              </a:rPr>
              <a:t>M</a:t>
            </a:r>
          </a:p>
        </p:txBody>
      </p:sp>
      <p:sp>
        <p:nvSpPr>
          <p:cNvPr id="49172" name="Text Box 20"/>
          <p:cNvSpPr/>
          <p:nvPr/>
        </p:nvSpPr>
        <p:spPr>
          <a:xfrm>
            <a:off x="2627313" y="1989138"/>
            <a:ext cx="287337" cy="3667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i="1">
                <a:latin typeface="Times New Roman" pitchFamily="18" charset="0"/>
              </a:rPr>
              <a:t>N</a:t>
            </a:r>
          </a:p>
        </p:txBody>
      </p:sp>
      <p:cxnSp>
        <p:nvCxnSpPr>
          <p:cNvPr id="49173" name="Line 21"/>
          <p:cNvCxnSpPr/>
          <p:nvPr/>
        </p:nvCxnSpPr>
        <p:spPr>
          <a:xfrm>
            <a:off x="5362575" y="2562225"/>
            <a:ext cx="187325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49174" name="Line 22"/>
          <p:cNvCxnSpPr/>
          <p:nvPr/>
        </p:nvCxnSpPr>
        <p:spPr>
          <a:xfrm flipV="1">
            <a:off x="4427538" y="2565400"/>
            <a:ext cx="2808287" cy="57467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9175" name="Line 23"/>
          <p:cNvCxnSpPr/>
          <p:nvPr/>
        </p:nvCxnSpPr>
        <p:spPr>
          <a:xfrm flipH="1" flipV="1">
            <a:off x="5364163" y="2565400"/>
            <a:ext cx="1079500" cy="179863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9176" name="Line 24"/>
          <p:cNvCxnSpPr/>
          <p:nvPr/>
        </p:nvCxnSpPr>
        <p:spPr>
          <a:xfrm flipV="1">
            <a:off x="5435600" y="2563813"/>
            <a:ext cx="863600" cy="1152525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tailEnd type="triangle"/>
          </a:ln>
        </p:spPr>
      </p:cxnSp>
      <p:sp>
        <p:nvSpPr>
          <p:cNvPr id="49177" name="Text Box 25"/>
          <p:cNvSpPr/>
          <p:nvPr/>
        </p:nvSpPr>
        <p:spPr>
          <a:xfrm>
            <a:off x="5075238" y="2203450"/>
            <a:ext cx="287337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i="1">
                <a:latin typeface="Times New Roman" pitchFamily="18" charset="0"/>
              </a:rPr>
              <a:t>С</a:t>
            </a:r>
          </a:p>
        </p:txBody>
      </p:sp>
      <p:sp>
        <p:nvSpPr>
          <p:cNvPr id="49178" name="Text Box 26"/>
          <p:cNvSpPr/>
          <p:nvPr/>
        </p:nvSpPr>
        <p:spPr>
          <a:xfrm>
            <a:off x="6443663" y="4292600"/>
            <a:ext cx="287337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i="1">
                <a:latin typeface="Times New Roman" pitchFamily="18" charset="0"/>
              </a:rPr>
              <a:t>A</a:t>
            </a:r>
          </a:p>
        </p:txBody>
      </p:sp>
      <p:sp>
        <p:nvSpPr>
          <p:cNvPr id="49179" name="Text Box 27"/>
          <p:cNvSpPr/>
          <p:nvPr/>
        </p:nvSpPr>
        <p:spPr>
          <a:xfrm>
            <a:off x="4138613" y="2995613"/>
            <a:ext cx="287337" cy="3667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i="1">
                <a:latin typeface="Times New Roman" pitchFamily="18" charset="0"/>
              </a:rPr>
              <a:t>B</a:t>
            </a:r>
          </a:p>
        </p:txBody>
      </p:sp>
      <p:cxnSp>
        <p:nvCxnSpPr>
          <p:cNvPr id="49180" name="Line 28"/>
          <p:cNvCxnSpPr/>
          <p:nvPr/>
        </p:nvCxnSpPr>
        <p:spPr>
          <a:xfrm>
            <a:off x="4427538" y="3140075"/>
            <a:ext cx="2016125" cy="1223963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49181" name="Line 29"/>
          <p:cNvCxnSpPr/>
          <p:nvPr/>
        </p:nvCxnSpPr>
        <p:spPr>
          <a:xfrm>
            <a:off x="5794375" y="2490788"/>
            <a:ext cx="1588" cy="144462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49182" name="Line 30"/>
          <p:cNvCxnSpPr/>
          <p:nvPr/>
        </p:nvCxnSpPr>
        <p:spPr>
          <a:xfrm>
            <a:off x="6731000" y="2492375"/>
            <a:ext cx="1588" cy="142875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49183" name="Line 31"/>
          <p:cNvCxnSpPr/>
          <p:nvPr/>
        </p:nvCxnSpPr>
        <p:spPr>
          <a:xfrm flipH="1">
            <a:off x="4786313" y="3355975"/>
            <a:ext cx="73025" cy="71438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49184" name="Line 32"/>
          <p:cNvCxnSpPr/>
          <p:nvPr/>
        </p:nvCxnSpPr>
        <p:spPr>
          <a:xfrm flipH="1">
            <a:off x="4930775" y="3427413"/>
            <a:ext cx="73025" cy="73025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49185" name="Line 33"/>
          <p:cNvCxnSpPr/>
          <p:nvPr/>
        </p:nvCxnSpPr>
        <p:spPr>
          <a:xfrm flipH="1">
            <a:off x="5722938" y="3932238"/>
            <a:ext cx="73025" cy="71437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49186" name="Line 34"/>
          <p:cNvCxnSpPr/>
          <p:nvPr/>
        </p:nvCxnSpPr>
        <p:spPr>
          <a:xfrm flipH="1">
            <a:off x="5867400" y="4003675"/>
            <a:ext cx="73025" cy="73025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sp>
        <p:nvSpPr>
          <p:cNvPr id="49187" name="Text Box 35"/>
          <p:cNvSpPr/>
          <p:nvPr/>
        </p:nvSpPr>
        <p:spPr>
          <a:xfrm>
            <a:off x="7235825" y="2276475"/>
            <a:ext cx="287338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i="1">
                <a:latin typeface="Times New Roman" pitchFamily="18" charset="0"/>
              </a:rPr>
              <a:t>D</a:t>
            </a:r>
          </a:p>
        </p:txBody>
      </p:sp>
      <p:sp>
        <p:nvSpPr>
          <p:cNvPr id="49188" name="Text Box 36"/>
          <p:cNvSpPr/>
          <p:nvPr/>
        </p:nvSpPr>
        <p:spPr>
          <a:xfrm>
            <a:off x="5146675" y="3787775"/>
            <a:ext cx="287338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i="1">
                <a:latin typeface="Times New Roman" pitchFamily="18" charset="0"/>
              </a:rPr>
              <a:t>M</a:t>
            </a:r>
          </a:p>
        </p:txBody>
      </p:sp>
      <p:sp>
        <p:nvSpPr>
          <p:cNvPr id="49189" name="Text Box 37"/>
          <p:cNvSpPr/>
          <p:nvPr/>
        </p:nvSpPr>
        <p:spPr>
          <a:xfrm>
            <a:off x="6154738" y="2132013"/>
            <a:ext cx="287337" cy="3667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i="1">
                <a:latin typeface="Times New Roman" pitchFamily="18" charset="0"/>
              </a:rPr>
              <a:t>N</a:t>
            </a:r>
          </a:p>
        </p:txBody>
      </p:sp>
      <p:graphicFrame>
        <p:nvGraphicFramePr>
          <p:cNvPr id="49154" name="Object 38"/>
          <p:cNvGraphicFramePr>
            <a:graphicFrameLocks noChangeAspect="1"/>
          </p:cNvGraphicFramePr>
          <p:nvPr/>
        </p:nvGraphicFramePr>
        <p:xfrm>
          <a:off x="1863725" y="4625975"/>
          <a:ext cx="52736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" name="Формула" r:id="rId3" imgW="5273675" imgH="923925" progId="Equation.3">
                  <p:embed/>
                </p:oleObj>
              </mc:Choice>
              <mc:Fallback>
                <p:oleObj name="Формула" r:id="rId3" imgW="5273675" imgH="9239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63725" y="4625975"/>
                        <a:ext cx="527367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91" name="Text Box 1025"/>
          <p:cNvSpPr/>
          <p:nvPr/>
        </p:nvSpPr>
        <p:spPr>
          <a:xfrm>
            <a:off x="1042988" y="1412875"/>
            <a:ext cx="72009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</a:pPr>
            <a:r>
              <a:rPr sz="2400" i="1">
                <a:latin typeface="Times New Roman" pitchFamily="18" charset="0"/>
              </a:rPr>
              <a:t>равен полусумме векторов, соединяющих их концы.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0" grpId="0"/>
      <p:bldP spid="49161" grpId="1"/>
      <p:bldP spid="49162" grpId="2"/>
      <p:bldP spid="49170" grpId="3"/>
      <p:bldP spid="49171" grpId="4"/>
      <p:bldP spid="49172" grpId="5"/>
      <p:bldP spid="49177" grpId="6"/>
      <p:bldP spid="49178" grpId="7"/>
      <p:bldP spid="49179" grpId="8"/>
      <p:bldP spid="49187" grpId="9"/>
      <p:bldP spid="49188" grpId="10"/>
      <p:bldP spid="49189" grpId="1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3600" u="sng">
                <a:latin typeface="Times New Roman" pitchFamily="18" charset="0"/>
              </a:rPr>
              <a:t>Вектор, проведенный в центроид треугольника,</a:t>
            </a:r>
          </a:p>
        </p:txBody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>
          <a:xfrm>
            <a:off x="900113" y="2060575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buNone/>
            </a:pPr>
            <a:r>
              <a:rPr sz="2400" b="1" i="1">
                <a:latin typeface="Times New Roman" pitchFamily="18" charset="0"/>
              </a:rPr>
              <a:t>Центроид</a:t>
            </a:r>
            <a:r>
              <a:rPr sz="2400" i="1">
                <a:latin typeface="Times New Roman" pitchFamily="18" charset="0"/>
              </a:rPr>
              <a:t> – точка пересечения медиан треугольника.</a:t>
            </a:r>
          </a:p>
        </p:txBody>
      </p:sp>
      <p:cxnSp>
        <p:nvCxnSpPr>
          <p:cNvPr id="51205" name="Line 5"/>
          <p:cNvCxnSpPr/>
          <p:nvPr/>
        </p:nvCxnSpPr>
        <p:spPr>
          <a:xfrm flipV="1">
            <a:off x="2887663" y="3716338"/>
            <a:ext cx="2089150" cy="86518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1206" name="Line 6"/>
          <p:cNvCxnSpPr/>
          <p:nvPr/>
        </p:nvCxnSpPr>
        <p:spPr>
          <a:xfrm>
            <a:off x="2887663" y="4581525"/>
            <a:ext cx="1584325" cy="35877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1207" name="Line 7"/>
          <p:cNvCxnSpPr/>
          <p:nvPr/>
        </p:nvCxnSpPr>
        <p:spPr>
          <a:xfrm flipV="1">
            <a:off x="4471988" y="3716338"/>
            <a:ext cx="504825" cy="1223962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1208" name="Line 8"/>
          <p:cNvCxnSpPr/>
          <p:nvPr/>
        </p:nvCxnSpPr>
        <p:spPr>
          <a:xfrm flipV="1">
            <a:off x="2887663" y="4365625"/>
            <a:ext cx="1800225" cy="2159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1209" name="Line 9"/>
          <p:cNvCxnSpPr/>
          <p:nvPr/>
        </p:nvCxnSpPr>
        <p:spPr>
          <a:xfrm flipH="1">
            <a:off x="2887663" y="2781300"/>
            <a:ext cx="792162" cy="18002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51210" name="Line 10"/>
          <p:cNvCxnSpPr/>
          <p:nvPr/>
        </p:nvCxnSpPr>
        <p:spPr>
          <a:xfrm>
            <a:off x="3679825" y="2781300"/>
            <a:ext cx="1295400" cy="93503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51211" name="Line 11"/>
          <p:cNvCxnSpPr/>
          <p:nvPr/>
        </p:nvCxnSpPr>
        <p:spPr>
          <a:xfrm>
            <a:off x="3679825" y="2781300"/>
            <a:ext cx="792163" cy="21590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51212" name="Line 13"/>
          <p:cNvCxnSpPr/>
          <p:nvPr/>
        </p:nvCxnSpPr>
        <p:spPr>
          <a:xfrm>
            <a:off x="3679825" y="2781300"/>
            <a:ext cx="431800" cy="1655763"/>
          </a:xfrm>
          <a:prstGeom prst="line">
            <a:avLst/>
          </a:prstGeom>
          <a:noFill/>
          <a:ln w="25400">
            <a:solidFill>
              <a:schemeClr val="hlink"/>
            </a:solidFill>
            <a:miter lim="800000"/>
            <a:tailEnd type="triangle"/>
          </a:ln>
        </p:spPr>
      </p:cxnSp>
      <p:cxnSp>
        <p:nvCxnSpPr>
          <p:cNvPr id="51213" name="Line 14"/>
          <p:cNvCxnSpPr/>
          <p:nvPr/>
        </p:nvCxnSpPr>
        <p:spPr>
          <a:xfrm flipH="1">
            <a:off x="4759325" y="4005263"/>
            <a:ext cx="142875" cy="71437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51214" name="Line 15"/>
          <p:cNvCxnSpPr/>
          <p:nvPr/>
        </p:nvCxnSpPr>
        <p:spPr>
          <a:xfrm flipH="1">
            <a:off x="4543425" y="4581525"/>
            <a:ext cx="144463" cy="71438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sp>
        <p:nvSpPr>
          <p:cNvPr id="51215" name="Text Box 16"/>
          <p:cNvSpPr/>
          <p:nvPr/>
        </p:nvSpPr>
        <p:spPr>
          <a:xfrm>
            <a:off x="4975225" y="3357563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С</a:t>
            </a:r>
          </a:p>
        </p:txBody>
      </p:sp>
      <p:sp>
        <p:nvSpPr>
          <p:cNvPr id="51216" name="Text Box 17"/>
          <p:cNvSpPr/>
          <p:nvPr/>
        </p:nvSpPr>
        <p:spPr>
          <a:xfrm>
            <a:off x="3679825" y="2492375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O</a:t>
            </a:r>
          </a:p>
        </p:txBody>
      </p:sp>
      <p:sp>
        <p:nvSpPr>
          <p:cNvPr id="51217" name="Text Box 18"/>
          <p:cNvSpPr/>
          <p:nvPr/>
        </p:nvSpPr>
        <p:spPr>
          <a:xfrm>
            <a:off x="2598738" y="4221163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</a:p>
        </p:txBody>
      </p:sp>
      <p:sp>
        <p:nvSpPr>
          <p:cNvPr id="51218" name="Text Box 19"/>
          <p:cNvSpPr/>
          <p:nvPr/>
        </p:nvSpPr>
        <p:spPr>
          <a:xfrm>
            <a:off x="4398963" y="4868863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51219" name="Text Box 20"/>
          <p:cNvSpPr/>
          <p:nvPr/>
        </p:nvSpPr>
        <p:spPr>
          <a:xfrm>
            <a:off x="4111625" y="4076700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M</a:t>
            </a:r>
          </a:p>
        </p:txBody>
      </p:sp>
      <p:cxnSp>
        <p:nvCxnSpPr>
          <p:cNvPr id="51220" name="Line 22"/>
          <p:cNvCxnSpPr/>
          <p:nvPr/>
        </p:nvCxnSpPr>
        <p:spPr>
          <a:xfrm flipH="1" flipV="1">
            <a:off x="3895725" y="4149725"/>
            <a:ext cx="576263" cy="792163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1221" name="Line 23"/>
          <p:cNvCxnSpPr/>
          <p:nvPr/>
        </p:nvCxnSpPr>
        <p:spPr>
          <a:xfrm>
            <a:off x="3463925" y="4294188"/>
            <a:ext cx="71438" cy="73025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51222" name="Line 24"/>
          <p:cNvCxnSpPr/>
          <p:nvPr/>
        </p:nvCxnSpPr>
        <p:spPr>
          <a:xfrm>
            <a:off x="3535363" y="4222750"/>
            <a:ext cx="71437" cy="73025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51223" name="Line 25"/>
          <p:cNvCxnSpPr/>
          <p:nvPr/>
        </p:nvCxnSpPr>
        <p:spPr>
          <a:xfrm>
            <a:off x="4256088" y="3933825"/>
            <a:ext cx="71437" cy="73025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51224" name="Line 26"/>
          <p:cNvCxnSpPr/>
          <p:nvPr/>
        </p:nvCxnSpPr>
        <p:spPr>
          <a:xfrm>
            <a:off x="4183063" y="4006850"/>
            <a:ext cx="71437" cy="73025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graphicFrame>
        <p:nvGraphicFramePr>
          <p:cNvPr id="51202" name="Object 27"/>
          <p:cNvGraphicFramePr>
            <a:graphicFrameLocks noChangeAspect="1"/>
          </p:cNvGraphicFramePr>
          <p:nvPr/>
        </p:nvGraphicFramePr>
        <p:xfrm>
          <a:off x="2500313" y="5300663"/>
          <a:ext cx="3641725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7" name="Формула" r:id="rId3" imgW="3641725" imgH="896937" progId="Equation.3">
                  <p:embed/>
                </p:oleObj>
              </mc:Choice>
              <mc:Fallback>
                <p:oleObj name="Формула" r:id="rId3" imgW="3641725" imgH="8969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0313" y="5300663"/>
                        <a:ext cx="3641725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6" name="Text Box 0"/>
          <p:cNvSpPr/>
          <p:nvPr/>
        </p:nvSpPr>
        <p:spPr>
          <a:xfrm>
            <a:off x="971550" y="1341438"/>
            <a:ext cx="7200900" cy="822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1"/>
            <a:r>
              <a:rPr sz="2400" i="1">
                <a:latin typeface="Times New Roman" pitchFamily="18" charset="0"/>
              </a:rPr>
              <a:t>равен одной трети суммы векторов, проведенных из этой точки в вершины треугольника.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5" grpId="0"/>
      <p:bldP spid="51216" grpId="1"/>
      <p:bldP spid="51217" grpId="2"/>
      <p:bldP spid="51218" grpId="3"/>
      <p:bldP spid="51219" grpId="4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/>
          </p:cNvSpPr>
          <p:nvPr>
            <p:ph type="title"/>
          </p:nvPr>
        </p:nvSpPr>
        <p:spPr>
          <a:xfrm>
            <a:off x="250825" y="274638"/>
            <a:ext cx="8713788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3600" u="sng">
                <a:latin typeface="Times New Roman" pitchFamily="18" charset="0"/>
              </a:rPr>
              <a:t>Вектор, проведенный в точку пересечения диагоналей параллелограмма,</a:t>
            </a:r>
          </a:p>
        </p:txBody>
      </p:sp>
      <p:cxnSp>
        <p:nvCxnSpPr>
          <p:cNvPr id="53252" name="Line 2051"/>
          <p:cNvCxnSpPr/>
          <p:nvPr/>
        </p:nvCxnSpPr>
        <p:spPr>
          <a:xfrm flipV="1">
            <a:off x="3549650" y="3932238"/>
            <a:ext cx="720725" cy="93503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3253" name="Line 2052"/>
          <p:cNvCxnSpPr/>
          <p:nvPr/>
        </p:nvCxnSpPr>
        <p:spPr>
          <a:xfrm>
            <a:off x="4270375" y="3932238"/>
            <a:ext cx="1511300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3254" name="Line 2053"/>
          <p:cNvCxnSpPr/>
          <p:nvPr/>
        </p:nvCxnSpPr>
        <p:spPr>
          <a:xfrm flipH="1">
            <a:off x="5133975" y="3932238"/>
            <a:ext cx="647700" cy="93503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3255" name="Line 2054"/>
          <p:cNvCxnSpPr/>
          <p:nvPr/>
        </p:nvCxnSpPr>
        <p:spPr>
          <a:xfrm flipH="1">
            <a:off x="3549650" y="4867275"/>
            <a:ext cx="1584325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3256" name="Line 2055"/>
          <p:cNvCxnSpPr/>
          <p:nvPr/>
        </p:nvCxnSpPr>
        <p:spPr>
          <a:xfrm flipV="1">
            <a:off x="3549650" y="3932238"/>
            <a:ext cx="2232025" cy="93503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3257" name="Line 2056"/>
          <p:cNvCxnSpPr/>
          <p:nvPr/>
        </p:nvCxnSpPr>
        <p:spPr>
          <a:xfrm>
            <a:off x="4270375" y="3932238"/>
            <a:ext cx="863600" cy="93503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3258" name="Line 2057"/>
          <p:cNvCxnSpPr/>
          <p:nvPr/>
        </p:nvCxnSpPr>
        <p:spPr>
          <a:xfrm>
            <a:off x="4125913" y="4506913"/>
            <a:ext cx="144462" cy="144462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3259" name="Line 2058"/>
          <p:cNvCxnSpPr/>
          <p:nvPr/>
        </p:nvCxnSpPr>
        <p:spPr>
          <a:xfrm>
            <a:off x="4989513" y="4148138"/>
            <a:ext cx="144462" cy="144462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3260" name="Line 2059"/>
          <p:cNvCxnSpPr/>
          <p:nvPr/>
        </p:nvCxnSpPr>
        <p:spPr>
          <a:xfrm flipH="1">
            <a:off x="4341813" y="4075113"/>
            <a:ext cx="215900" cy="730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3261" name="Line 2060"/>
          <p:cNvCxnSpPr/>
          <p:nvPr/>
        </p:nvCxnSpPr>
        <p:spPr>
          <a:xfrm flipH="1">
            <a:off x="4414838" y="4148138"/>
            <a:ext cx="215900" cy="730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3262" name="Line 2061"/>
          <p:cNvCxnSpPr/>
          <p:nvPr/>
        </p:nvCxnSpPr>
        <p:spPr>
          <a:xfrm flipH="1">
            <a:off x="4702175" y="4506913"/>
            <a:ext cx="215900" cy="730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3263" name="Line 2062"/>
          <p:cNvCxnSpPr/>
          <p:nvPr/>
        </p:nvCxnSpPr>
        <p:spPr>
          <a:xfrm flipH="1">
            <a:off x="4773613" y="4579938"/>
            <a:ext cx="215900" cy="730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sp>
        <p:nvSpPr>
          <p:cNvPr id="53264" name="Text Box 2063"/>
          <p:cNvSpPr/>
          <p:nvPr/>
        </p:nvSpPr>
        <p:spPr>
          <a:xfrm>
            <a:off x="3262313" y="4579938"/>
            <a:ext cx="287337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</a:p>
        </p:txBody>
      </p:sp>
      <p:sp>
        <p:nvSpPr>
          <p:cNvPr id="53265" name="Text Box 2064"/>
          <p:cNvSpPr/>
          <p:nvPr/>
        </p:nvSpPr>
        <p:spPr>
          <a:xfrm>
            <a:off x="3924300" y="3573463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53266" name="Text Box 2065"/>
          <p:cNvSpPr/>
          <p:nvPr/>
        </p:nvSpPr>
        <p:spPr>
          <a:xfrm>
            <a:off x="5781675" y="3571875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sp>
        <p:nvSpPr>
          <p:cNvPr id="53267" name="Text Box 2066"/>
          <p:cNvSpPr/>
          <p:nvPr/>
        </p:nvSpPr>
        <p:spPr>
          <a:xfrm>
            <a:off x="5062538" y="4795838"/>
            <a:ext cx="287337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D</a:t>
            </a:r>
          </a:p>
        </p:txBody>
      </p:sp>
      <p:sp>
        <p:nvSpPr>
          <p:cNvPr id="53268" name="Text Box 2067"/>
          <p:cNvSpPr/>
          <p:nvPr/>
        </p:nvSpPr>
        <p:spPr>
          <a:xfrm>
            <a:off x="3910013" y="2132013"/>
            <a:ext cx="287337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O</a:t>
            </a:r>
          </a:p>
        </p:txBody>
      </p:sp>
      <p:cxnSp>
        <p:nvCxnSpPr>
          <p:cNvPr id="53269" name="Line 2068"/>
          <p:cNvCxnSpPr/>
          <p:nvPr/>
        </p:nvCxnSpPr>
        <p:spPr>
          <a:xfrm>
            <a:off x="4198938" y="2492375"/>
            <a:ext cx="503237" cy="1871663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tailEnd type="triangle"/>
          </a:ln>
        </p:spPr>
      </p:cxnSp>
      <p:cxnSp>
        <p:nvCxnSpPr>
          <p:cNvPr id="53270" name="Line 2071"/>
          <p:cNvCxnSpPr/>
          <p:nvPr/>
        </p:nvCxnSpPr>
        <p:spPr>
          <a:xfrm>
            <a:off x="4198938" y="2492375"/>
            <a:ext cx="71437" cy="1439863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53271" name="Line 2072"/>
          <p:cNvCxnSpPr/>
          <p:nvPr/>
        </p:nvCxnSpPr>
        <p:spPr>
          <a:xfrm flipH="1">
            <a:off x="3551238" y="2492375"/>
            <a:ext cx="647700" cy="23749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53272" name="Line 2073"/>
          <p:cNvCxnSpPr/>
          <p:nvPr/>
        </p:nvCxnSpPr>
        <p:spPr>
          <a:xfrm>
            <a:off x="4198938" y="2492375"/>
            <a:ext cx="1584325" cy="1439863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53273" name="Line 2074"/>
          <p:cNvCxnSpPr/>
          <p:nvPr/>
        </p:nvCxnSpPr>
        <p:spPr>
          <a:xfrm>
            <a:off x="4198938" y="2492375"/>
            <a:ext cx="936625" cy="23749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53250" name="Object 2075"/>
          <p:cNvGraphicFramePr>
            <a:graphicFrameLocks noChangeAspect="1"/>
          </p:cNvGraphicFramePr>
          <p:nvPr/>
        </p:nvGraphicFramePr>
        <p:xfrm>
          <a:off x="2109788" y="5157788"/>
          <a:ext cx="4564062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Формула" r:id="rId3" imgW="4564062" imgH="919162" progId="Equation.3">
                  <p:embed/>
                </p:oleObj>
              </mc:Choice>
              <mc:Fallback>
                <p:oleObj name="Формула" r:id="rId3" imgW="4564062" imgH="91916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09788" y="5157788"/>
                        <a:ext cx="4564062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4" name="Text Box 2076"/>
          <p:cNvSpPr/>
          <p:nvPr/>
        </p:nvSpPr>
        <p:spPr>
          <a:xfrm>
            <a:off x="4559300" y="4005263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M</a:t>
            </a:r>
          </a:p>
        </p:txBody>
      </p:sp>
      <p:sp>
        <p:nvSpPr>
          <p:cNvPr id="53276" name="Text Box 3072"/>
          <p:cNvSpPr/>
          <p:nvPr/>
        </p:nvSpPr>
        <p:spPr>
          <a:xfrm>
            <a:off x="971550" y="1412875"/>
            <a:ext cx="7272338" cy="822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</a:pPr>
            <a:r>
              <a:rPr sz="2400" i="1">
                <a:latin typeface="Times New Roman" pitchFamily="18" charset="0"/>
              </a:rPr>
              <a:t>равен одной четверти суммы векторов, проведенных из этой точки в вершины параллелограмма.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4" grpId="0"/>
      <p:bldP spid="53265" grpId="1"/>
      <p:bldP spid="53266" grpId="2"/>
      <p:bldP spid="53267" grpId="3"/>
      <p:bldP spid="53268" grpId="4"/>
      <p:bldP spid="53274" grpId="5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3600" u="sng">
                <a:latin typeface="Times New Roman" pitchFamily="18" charset="0"/>
              </a:rPr>
              <a:t>Вектор, лежащий на диагонали параллелепипеда,</a:t>
            </a:r>
          </a:p>
        </p:txBody>
      </p:sp>
      <p:sp>
        <p:nvSpPr>
          <p:cNvPr id="55304" name="AutoShape 2"/>
          <p:cNvSpPr/>
          <p:nvPr/>
        </p:nvSpPr>
        <p:spPr>
          <a:xfrm>
            <a:off x="3563938" y="2420938"/>
            <a:ext cx="1655762" cy="1512887"/>
          </a:xfrm>
          <a:prstGeom prst="cube">
            <a:avLst>
              <a:gd name="adj" fmla="val 25000"/>
            </a:avLst>
          </a:prstGeom>
          <a:solidFill>
            <a:schemeClr val="folHlink">
              <a:alpha val="23137"/>
            </a:schemeClr>
          </a:solidFill>
          <a:ln w="25400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cxnSp>
        <p:nvCxnSpPr>
          <p:cNvPr id="55305" name="Line 5"/>
          <p:cNvCxnSpPr/>
          <p:nvPr/>
        </p:nvCxnSpPr>
        <p:spPr>
          <a:xfrm flipV="1">
            <a:off x="3563938" y="3573463"/>
            <a:ext cx="360362" cy="360362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55306" name="Line 6"/>
          <p:cNvCxnSpPr/>
          <p:nvPr/>
        </p:nvCxnSpPr>
        <p:spPr>
          <a:xfrm>
            <a:off x="3924300" y="3573463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55307" name="Line 7"/>
          <p:cNvCxnSpPr/>
          <p:nvPr/>
        </p:nvCxnSpPr>
        <p:spPr>
          <a:xfrm flipH="1">
            <a:off x="3924300" y="2420938"/>
            <a:ext cx="0" cy="11525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sp>
        <p:nvSpPr>
          <p:cNvPr id="55308" name="Text Box 8"/>
          <p:cNvSpPr/>
          <p:nvPr/>
        </p:nvSpPr>
        <p:spPr>
          <a:xfrm>
            <a:off x="5219700" y="3357563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sp>
        <p:nvSpPr>
          <p:cNvPr id="55309" name="Text Box 9"/>
          <p:cNvSpPr/>
          <p:nvPr/>
        </p:nvSpPr>
        <p:spPr>
          <a:xfrm>
            <a:off x="3203575" y="3717925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</a:p>
        </p:txBody>
      </p:sp>
      <p:sp>
        <p:nvSpPr>
          <p:cNvPr id="55310" name="Text Box 10"/>
          <p:cNvSpPr/>
          <p:nvPr/>
        </p:nvSpPr>
        <p:spPr>
          <a:xfrm>
            <a:off x="3635375" y="3284538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55311" name="Text Box 11"/>
          <p:cNvSpPr/>
          <p:nvPr/>
        </p:nvSpPr>
        <p:spPr>
          <a:xfrm>
            <a:off x="4859338" y="3860800"/>
            <a:ext cx="287337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D</a:t>
            </a:r>
          </a:p>
        </p:txBody>
      </p:sp>
      <p:sp>
        <p:nvSpPr>
          <p:cNvPr id="55312" name="Text Box 12"/>
          <p:cNvSpPr/>
          <p:nvPr/>
        </p:nvSpPr>
        <p:spPr>
          <a:xfrm>
            <a:off x="3203575" y="2493963"/>
            <a:ext cx="431800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5313" name="Text Box 13"/>
          <p:cNvSpPr/>
          <p:nvPr/>
        </p:nvSpPr>
        <p:spPr>
          <a:xfrm>
            <a:off x="3708400" y="2060575"/>
            <a:ext cx="431800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5314" name="Text Box 14"/>
          <p:cNvSpPr/>
          <p:nvPr/>
        </p:nvSpPr>
        <p:spPr>
          <a:xfrm>
            <a:off x="5076825" y="2060575"/>
            <a:ext cx="574675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5315" name="Text Box 15"/>
          <p:cNvSpPr/>
          <p:nvPr/>
        </p:nvSpPr>
        <p:spPr>
          <a:xfrm>
            <a:off x="4787900" y="2636838"/>
            <a:ext cx="576263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D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55298" name="Object 16"/>
          <p:cNvGraphicFramePr>
            <a:graphicFrameLocks noChangeAspect="1"/>
          </p:cNvGraphicFramePr>
          <p:nvPr/>
        </p:nvGraphicFramePr>
        <p:xfrm>
          <a:off x="3995738" y="3933825"/>
          <a:ext cx="26193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7" name="Формула" r:id="rId3" imgW="261937" imgH="433388" progId="Equation.3">
                  <p:embed/>
                </p:oleObj>
              </mc:Choice>
              <mc:Fallback>
                <p:oleObj name="Формула" r:id="rId3" imgW="261937" imgH="4333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5738" y="3933825"/>
                        <a:ext cx="261937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299" name="Object 17"/>
          <p:cNvGraphicFramePr>
            <a:graphicFrameLocks noChangeAspect="1"/>
          </p:cNvGraphicFramePr>
          <p:nvPr/>
        </p:nvGraphicFramePr>
        <p:xfrm>
          <a:off x="3235325" y="2997200"/>
          <a:ext cx="2905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8" name="Формула" r:id="rId5" imgW="290513" imgH="431800" progId="Equation.3">
                  <p:embed/>
                </p:oleObj>
              </mc:Choice>
              <mc:Fallback>
                <p:oleObj name="Формула" r:id="rId5" imgW="290513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5325" y="2997200"/>
                        <a:ext cx="29051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0" name="Object 18"/>
          <p:cNvGraphicFramePr>
            <a:graphicFrameLocks noChangeAspect="1"/>
          </p:cNvGraphicFramePr>
          <p:nvPr/>
        </p:nvGraphicFramePr>
        <p:xfrm>
          <a:off x="3851275" y="3573463"/>
          <a:ext cx="2889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9" name="Формула" r:id="rId7" imgW="288925" imgH="431800" progId="Equation.3">
                  <p:embed/>
                </p:oleObj>
              </mc:Choice>
              <mc:Fallback>
                <p:oleObj name="Формула" r:id="rId7" imgW="288925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51275" y="3573463"/>
                        <a:ext cx="2889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316" name="Line 20"/>
          <p:cNvCxnSpPr/>
          <p:nvPr/>
        </p:nvCxnSpPr>
        <p:spPr>
          <a:xfrm flipV="1">
            <a:off x="3563938" y="2420938"/>
            <a:ext cx="1655762" cy="1512887"/>
          </a:xfrm>
          <a:prstGeom prst="line">
            <a:avLst/>
          </a:prstGeom>
          <a:noFill/>
          <a:ln w="25400">
            <a:solidFill>
              <a:schemeClr val="folHlink"/>
            </a:solidFill>
            <a:prstDash val="dash"/>
            <a:miter lim="800000"/>
            <a:tailEnd type="triangle"/>
          </a:ln>
        </p:spPr>
      </p:cxnSp>
      <p:cxnSp>
        <p:nvCxnSpPr>
          <p:cNvPr id="55317" name="Line 21"/>
          <p:cNvCxnSpPr/>
          <p:nvPr/>
        </p:nvCxnSpPr>
        <p:spPr>
          <a:xfrm>
            <a:off x="3563938" y="3933825"/>
            <a:ext cx="1223962" cy="0"/>
          </a:xfrm>
          <a:prstGeom prst="line">
            <a:avLst/>
          </a:prstGeom>
          <a:noFill/>
          <a:ln w="25400">
            <a:solidFill>
              <a:srgbClr val="0000FF"/>
            </a:solidFill>
            <a:miter lim="800000"/>
            <a:tailEnd type="triangle"/>
          </a:ln>
        </p:spPr>
      </p:cxnSp>
      <p:cxnSp>
        <p:nvCxnSpPr>
          <p:cNvPr id="55318" name="Line 22"/>
          <p:cNvCxnSpPr/>
          <p:nvPr/>
        </p:nvCxnSpPr>
        <p:spPr>
          <a:xfrm flipV="1">
            <a:off x="3563938" y="3573463"/>
            <a:ext cx="360362" cy="360362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miter lim="800000"/>
            <a:tailEnd type="triangle"/>
          </a:ln>
        </p:spPr>
      </p:cxnSp>
      <p:cxnSp>
        <p:nvCxnSpPr>
          <p:cNvPr id="55319" name="Line 23"/>
          <p:cNvCxnSpPr/>
          <p:nvPr/>
        </p:nvCxnSpPr>
        <p:spPr>
          <a:xfrm flipH="1" flipV="1">
            <a:off x="3563938" y="2781300"/>
            <a:ext cx="0" cy="1152525"/>
          </a:xfrm>
          <a:prstGeom prst="line">
            <a:avLst/>
          </a:prstGeom>
          <a:noFill/>
          <a:ln w="25400">
            <a:solidFill>
              <a:srgbClr val="0000FF"/>
            </a:solidFill>
            <a:miter lim="800000"/>
            <a:tailEnd type="triangle"/>
          </a:ln>
        </p:spPr>
      </p:cxnSp>
      <p:graphicFrame>
        <p:nvGraphicFramePr>
          <p:cNvPr id="55301" name="Object 24"/>
          <p:cNvGraphicFramePr>
            <a:graphicFrameLocks noChangeAspect="1"/>
          </p:cNvGraphicFramePr>
          <p:nvPr/>
        </p:nvGraphicFramePr>
        <p:xfrm>
          <a:off x="3419475" y="4724400"/>
          <a:ext cx="21240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0" name="Формула" r:id="rId9" imgW="2124075" imgH="596900" progId="Equation.3">
                  <p:embed/>
                </p:oleObj>
              </mc:Choice>
              <mc:Fallback>
                <p:oleObj name="Формула" r:id="rId9" imgW="2124075" imgH="5969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19475" y="4724400"/>
                        <a:ext cx="2124075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26"/>
          <p:cNvGraphicFramePr>
            <a:graphicFrameLocks noChangeAspect="1"/>
          </p:cNvGraphicFramePr>
          <p:nvPr/>
        </p:nvGraphicFramePr>
        <p:xfrm>
          <a:off x="4183063" y="2781300"/>
          <a:ext cx="31908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1" name="Формула" r:id="rId11" imgW="319087" imgH="433388" progId="Equation.3">
                  <p:embed/>
                </p:oleObj>
              </mc:Choice>
              <mc:Fallback>
                <p:oleObj name="Формула" r:id="rId11" imgW="319087" imgH="4333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83063" y="2781300"/>
                        <a:ext cx="319087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1" name="Text Box 0"/>
          <p:cNvSpPr/>
          <p:nvPr/>
        </p:nvSpPr>
        <p:spPr>
          <a:xfrm>
            <a:off x="971550" y="1341438"/>
            <a:ext cx="7200900" cy="822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</a:pPr>
            <a:r>
              <a:rPr sz="2400" i="1">
                <a:latin typeface="Times New Roman" pitchFamily="18" charset="0"/>
              </a:rPr>
              <a:t>равен сумме векторов, лежащих на трех его ребрах, исходящих из одной вершины.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10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1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1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1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 animBg="1"/>
      <p:bldP spid="55308" grpId="1"/>
      <p:bldP spid="55309" grpId="2"/>
      <p:bldP spid="55310" grpId="3"/>
      <p:bldP spid="55311" grpId="4"/>
      <p:bldP spid="55312" grpId="5"/>
      <p:bldP spid="55313" grpId="6"/>
      <p:bldP spid="55314" grpId="7"/>
      <p:bldP spid="55315" grpId="8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 i="1">
                <a:latin typeface="Times New Roman" pitchFamily="18" charset="0"/>
              </a:rPr>
              <a:t>Проверь себя</a:t>
            </a:r>
          </a:p>
        </p:txBody>
      </p:sp>
      <p:sp>
        <p:nvSpPr>
          <p:cNvPr id="80899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hangingPunct="1">
              <a:spcBef>
                <a:spcPct val="50000"/>
              </a:spcBef>
            </a:pPr>
            <a:r>
              <a:rPr sz="2400" b="1">
                <a:latin typeface="Times New Roman" pitchFamily="18" charset="0"/>
                <a:hlinkClick r:id="rId2" action="ppaction://hlinksldjump"/>
              </a:rPr>
              <a:t>Устные вопросы</a:t>
            </a:r>
            <a:endParaRPr sz="2400" b="1">
              <a:latin typeface="Times New Roman" pitchFamily="18" charset="0"/>
            </a:endParaRPr>
          </a:p>
          <a:p>
            <a:pPr lvl="0" eaLnBrk="1" hangingPunct="1">
              <a:spcBef>
                <a:spcPct val="50000"/>
              </a:spcBef>
            </a:pPr>
            <a:r>
              <a:rPr sz="2400" b="1">
                <a:latin typeface="Times New Roman" pitchFamily="18" charset="0"/>
                <a:hlinkClick r:id="rId3" action="ppaction://hlinksldjump"/>
              </a:rPr>
              <a:t>Задача 1</a:t>
            </a:r>
            <a:r>
              <a:rPr lang="en-US" altLang="en-US" sz="2400" b="1">
                <a:latin typeface="Times New Roman" pitchFamily="18" charset="0"/>
                <a:hlinkClick r:id="rId3" action="ppaction://hlinksldjump"/>
              </a:rPr>
              <a:t>.</a:t>
            </a:r>
            <a:r>
              <a:rPr lang="en-US" altLang="en-US" sz="2400">
                <a:latin typeface="Times New Roman" pitchFamily="18" charset="0"/>
                <a:hlinkClick r:id="rId3" action="ppaction://hlinksldjump"/>
              </a:rPr>
              <a:t> Задача на доказательство</a:t>
            </a:r>
            <a:endParaRPr lang="en-US" altLang="en-US" sz="2400">
              <a:latin typeface="Times New Roman" pitchFamily="18" charset="0"/>
            </a:endParaRPr>
          </a:p>
          <a:p>
            <a:pPr lvl="0" eaLnBrk="1" hangingPunct="1">
              <a:spcBef>
                <a:spcPct val="50000"/>
              </a:spcBef>
            </a:pPr>
            <a:r>
              <a:rPr sz="2400" b="1">
                <a:latin typeface="Times New Roman" pitchFamily="18" charset="0"/>
                <a:hlinkClick r:id="rId4" action="ppaction://hlinksldjump"/>
              </a:rPr>
              <a:t>Задача 2.</a:t>
            </a:r>
            <a:r>
              <a:rPr sz="2400">
                <a:latin typeface="Times New Roman" pitchFamily="18" charset="0"/>
                <a:hlinkClick r:id="rId4" action="ppaction://hlinksldjump"/>
              </a:rPr>
              <a:t> Разложение векторов</a:t>
            </a:r>
            <a:endParaRPr sz="2400">
              <a:latin typeface="Times New Roman" pitchFamily="18" charset="0"/>
            </a:endParaRPr>
          </a:p>
          <a:p>
            <a:pPr lvl="0" eaLnBrk="1" hangingPunct="1">
              <a:spcBef>
                <a:spcPct val="50000"/>
              </a:spcBef>
            </a:pPr>
            <a:r>
              <a:rPr sz="2400" b="1">
                <a:latin typeface="Times New Roman" pitchFamily="18" charset="0"/>
                <a:hlinkClick r:id="rId5" action="ppaction://hlinksldjump"/>
              </a:rPr>
              <a:t>Задача 3.</a:t>
            </a:r>
            <a:r>
              <a:rPr sz="2400">
                <a:latin typeface="Times New Roman" pitchFamily="18" charset="0"/>
                <a:hlinkClick r:id="rId5" action="ppaction://hlinksldjump"/>
              </a:rPr>
              <a:t> Сложение и вычитание векторов</a:t>
            </a:r>
            <a:endParaRPr sz="2400">
              <a:latin typeface="Times New Roman" pitchFamily="18" charset="0"/>
            </a:endParaRPr>
          </a:p>
          <a:p>
            <a:pPr lvl="0" eaLnBrk="1" hangingPunct="1">
              <a:spcBef>
                <a:spcPct val="50000"/>
              </a:spcBef>
            </a:pPr>
            <a:r>
              <a:rPr sz="2400" b="1">
                <a:latin typeface="Times New Roman" pitchFamily="18" charset="0"/>
                <a:hlinkClick r:id="rId6" action="ppaction://hlinksldjump"/>
              </a:rPr>
              <a:t>Задача 4. </a:t>
            </a:r>
            <a:r>
              <a:rPr sz="2400">
                <a:latin typeface="Times New Roman" pitchFamily="18" charset="0"/>
                <a:hlinkClick r:id="rId6" action="ppaction://hlinksldjump"/>
              </a:rPr>
              <a:t>Скалярное произведение</a:t>
            </a:r>
            <a:endParaRPr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Устные вопросы</a:t>
            </a:r>
          </a:p>
        </p:txBody>
      </p:sp>
      <p:sp>
        <p:nvSpPr>
          <p:cNvPr id="57357" name="Rectangle 3"/>
          <p:cNvSpPr>
            <a:spLocks noGrp="1"/>
          </p:cNvSpPr>
          <p:nvPr>
            <p:ph type="body" idx="1"/>
          </p:nvPr>
        </p:nvSpPr>
        <p:spPr>
          <a:xfrm>
            <a:off x="971550" y="1628775"/>
            <a:ext cx="7200900" cy="449738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Справедливо ли утверждение:</a:t>
            </a:r>
          </a:p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а) любые два противоположно направленных вектора коллинеарны?</a:t>
            </a:r>
          </a:p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б) любые два коллинеарных вектора сонаправлены?</a:t>
            </a:r>
          </a:p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в) любые два равных вектора коллинеарны?</a:t>
            </a:r>
          </a:p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г) любые два сонаправленных вектора равны?</a:t>
            </a:r>
          </a:p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д)</a:t>
            </a:r>
          </a:p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е) существуют векторы    ,      и      такие, что</a:t>
            </a:r>
          </a:p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и     не коллинеарны,      и      не коллинеарны, а</a:t>
            </a:r>
          </a:p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и      коллинеарны?</a:t>
            </a:r>
          </a:p>
        </p:txBody>
      </p:sp>
      <p:graphicFrame>
        <p:nvGraphicFramePr>
          <p:cNvPr id="57346" name="Object 4"/>
          <p:cNvGraphicFramePr>
            <a:graphicFrameLocks noChangeAspect="1"/>
          </p:cNvGraphicFramePr>
          <p:nvPr/>
        </p:nvGraphicFramePr>
        <p:xfrm>
          <a:off x="1331913" y="3995738"/>
          <a:ext cx="482441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5" name="Формула" r:id="rId3" imgW="4824412" imgH="831850" progId="Equation.3">
                  <p:embed/>
                </p:oleObj>
              </mc:Choice>
              <mc:Fallback>
                <p:oleObj name="Формула" r:id="rId3" imgW="4824412" imgH="8318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913" y="3995738"/>
                        <a:ext cx="482441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7" name="Object 5"/>
          <p:cNvGraphicFramePr>
            <a:graphicFrameLocks noChangeAspect="1"/>
          </p:cNvGraphicFramePr>
          <p:nvPr/>
        </p:nvGraphicFramePr>
        <p:xfrm>
          <a:off x="4356100" y="4581525"/>
          <a:ext cx="2619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6" name="Формула" r:id="rId5" imgW="261938" imgH="457200" progId="Equation.3">
                  <p:embed/>
                </p:oleObj>
              </mc:Choice>
              <mc:Fallback>
                <p:oleObj name="Формула" r:id="rId5" imgW="261938" imgH="457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56100" y="4581525"/>
                        <a:ext cx="2619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8" name="Object 6"/>
          <p:cNvGraphicFramePr>
            <a:graphicFrameLocks noChangeAspect="1"/>
          </p:cNvGraphicFramePr>
          <p:nvPr/>
        </p:nvGraphicFramePr>
        <p:xfrm>
          <a:off x="4799013" y="4581525"/>
          <a:ext cx="2381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7" name="Формула" r:id="rId7" imgW="238125" imgH="457200" progId="Equation.3">
                  <p:embed/>
                </p:oleObj>
              </mc:Choice>
              <mc:Fallback>
                <p:oleObj name="Формула" r:id="rId7" imgW="238125" imgH="457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99013" y="4581525"/>
                        <a:ext cx="2381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7"/>
          <p:cNvGraphicFramePr>
            <a:graphicFrameLocks noChangeAspect="1"/>
          </p:cNvGraphicFramePr>
          <p:nvPr/>
        </p:nvGraphicFramePr>
        <p:xfrm>
          <a:off x="5364163" y="4581525"/>
          <a:ext cx="2381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8" name="Формула" r:id="rId9" imgW="238125" imgH="457200" progId="Equation.3">
                  <p:embed/>
                </p:oleObj>
              </mc:Choice>
              <mc:Fallback>
                <p:oleObj name="Формула" r:id="rId9" imgW="238125" imgH="457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64163" y="4581525"/>
                        <a:ext cx="2381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0" name="Object 8"/>
          <p:cNvGraphicFramePr>
            <a:graphicFrameLocks noChangeAspect="1"/>
          </p:cNvGraphicFramePr>
          <p:nvPr/>
        </p:nvGraphicFramePr>
        <p:xfrm>
          <a:off x="7308850" y="4581525"/>
          <a:ext cx="2619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9" name="Формула" r:id="rId11" imgW="261938" imgH="457200" progId="Equation.3">
                  <p:embed/>
                </p:oleObj>
              </mc:Choice>
              <mc:Fallback>
                <p:oleObj name="Формула" r:id="rId11" imgW="261938" imgH="457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08850" y="4581525"/>
                        <a:ext cx="2619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1" name="Object 9"/>
          <p:cNvGraphicFramePr>
            <a:graphicFrameLocks noChangeAspect="1"/>
          </p:cNvGraphicFramePr>
          <p:nvPr/>
        </p:nvGraphicFramePr>
        <p:xfrm>
          <a:off x="1331913" y="5013325"/>
          <a:ext cx="2381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0" name="Формула" r:id="rId12" imgW="238125" imgH="457200" progId="Equation.3">
                  <p:embed/>
                </p:oleObj>
              </mc:Choice>
              <mc:Fallback>
                <p:oleObj name="Формула" r:id="rId12" imgW="238125" imgH="457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31913" y="5013325"/>
                        <a:ext cx="2381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2" name="Object 10"/>
          <p:cNvGraphicFramePr>
            <a:graphicFrameLocks noChangeAspect="1"/>
          </p:cNvGraphicFramePr>
          <p:nvPr/>
        </p:nvGraphicFramePr>
        <p:xfrm>
          <a:off x="3851275" y="5013325"/>
          <a:ext cx="2381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1" name="Формула" r:id="rId13" imgW="238125" imgH="457200" progId="Equation.3">
                  <p:embed/>
                </p:oleObj>
              </mc:Choice>
              <mc:Fallback>
                <p:oleObj name="Формула" r:id="rId13" imgW="238125" imgH="457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51275" y="5013325"/>
                        <a:ext cx="2381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3" name="Object 11"/>
          <p:cNvGraphicFramePr>
            <a:graphicFrameLocks noChangeAspect="1"/>
          </p:cNvGraphicFramePr>
          <p:nvPr/>
        </p:nvGraphicFramePr>
        <p:xfrm>
          <a:off x="4427538" y="5013325"/>
          <a:ext cx="2381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2" name="Формула" r:id="rId14" imgW="238125" imgH="457200" progId="Equation.3">
                  <p:embed/>
                </p:oleObj>
              </mc:Choice>
              <mc:Fallback>
                <p:oleObj name="Формула" r:id="rId14" imgW="238125" imgH="457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27538" y="5013325"/>
                        <a:ext cx="2381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4" name="Object 12"/>
          <p:cNvGraphicFramePr>
            <a:graphicFrameLocks noChangeAspect="1"/>
          </p:cNvGraphicFramePr>
          <p:nvPr/>
        </p:nvGraphicFramePr>
        <p:xfrm>
          <a:off x="7164388" y="5013325"/>
          <a:ext cx="2619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3" name="Формула" r:id="rId15" imgW="261937" imgH="457200" progId="Equation.3">
                  <p:embed/>
                </p:oleObj>
              </mc:Choice>
              <mc:Fallback>
                <p:oleObj name="Формула" r:id="rId15" imgW="261937" imgH="457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64388" y="5013325"/>
                        <a:ext cx="2619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5" name="Object 13"/>
          <p:cNvGraphicFramePr>
            <a:graphicFrameLocks noChangeAspect="1"/>
          </p:cNvGraphicFramePr>
          <p:nvPr/>
        </p:nvGraphicFramePr>
        <p:xfrm>
          <a:off x="1331913" y="5445125"/>
          <a:ext cx="2381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4" name="Формула" r:id="rId16" imgW="238125" imgH="457200" progId="Equation.3">
                  <p:embed/>
                </p:oleObj>
              </mc:Choice>
              <mc:Fallback>
                <p:oleObj name="Формула" r:id="rId16" imgW="238125" imgH="457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31913" y="5445125"/>
                        <a:ext cx="2381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Ответы</a:t>
            </a:r>
          </a:p>
        </p:txBody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>
          <a:xfrm>
            <a:off x="900113" y="1628775"/>
            <a:ext cx="7272337" cy="44545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а) ДА</a:t>
            </a:r>
          </a:p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б) НЕТ (могут быть и противоположно направленными)</a:t>
            </a:r>
          </a:p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в) ДА</a:t>
            </a:r>
          </a:p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г) НЕТ (могут иметь разную длину)</a:t>
            </a:r>
          </a:p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д) ДА</a:t>
            </a:r>
          </a:p>
          <a:p>
            <a:pPr marL="0" lvl="0" indent="0" eaLnBrk="1" hangingPunct="1">
              <a:buNone/>
            </a:pPr>
            <a:r>
              <a:rPr sz="2400" i="1">
                <a:latin typeface="Times New Roman" pitchFamily="18" charset="0"/>
              </a:rPr>
              <a:t>е) ДА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4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 b="1">
                <a:latin typeface="Times New Roman" pitchFamily="18" charset="0"/>
              </a:rPr>
              <a:t>Задача 1.</a:t>
            </a:r>
            <a:r>
              <a:rPr sz="4000">
                <a:latin typeface="Times New Roman" pitchFamily="18" charset="0"/>
              </a:rPr>
              <a:t> Задача на доказательство</a:t>
            </a:r>
          </a:p>
        </p:txBody>
      </p:sp>
      <p:sp>
        <p:nvSpPr>
          <p:cNvPr id="58372" name="AutoShape 79"/>
          <p:cNvSpPr/>
          <p:nvPr/>
        </p:nvSpPr>
        <p:spPr>
          <a:xfrm>
            <a:off x="1620838" y="2011363"/>
            <a:ext cx="1727200" cy="1150937"/>
          </a:xfrm>
          <a:prstGeom prst="cube">
            <a:avLst>
              <a:gd name="adj" fmla="val 25000"/>
            </a:avLst>
          </a:prstGeom>
          <a:solidFill>
            <a:schemeClr val="folHlink">
              <a:alpha val="20000"/>
            </a:schemeClr>
          </a:solidFill>
          <a:ln w="25400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cxnSp>
        <p:nvCxnSpPr>
          <p:cNvPr id="58373" name="Line 80"/>
          <p:cNvCxnSpPr/>
          <p:nvPr/>
        </p:nvCxnSpPr>
        <p:spPr>
          <a:xfrm flipH="1">
            <a:off x="1908175" y="2874963"/>
            <a:ext cx="1439863" cy="1587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miter lim="800000"/>
          </a:ln>
        </p:spPr>
      </p:cxnSp>
      <p:cxnSp>
        <p:nvCxnSpPr>
          <p:cNvPr id="58374" name="Line 81"/>
          <p:cNvCxnSpPr/>
          <p:nvPr/>
        </p:nvCxnSpPr>
        <p:spPr>
          <a:xfrm>
            <a:off x="1908175" y="2011363"/>
            <a:ext cx="1588" cy="8636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miter lim="800000"/>
          </a:ln>
        </p:spPr>
      </p:cxnSp>
      <p:cxnSp>
        <p:nvCxnSpPr>
          <p:cNvPr id="58375" name="Line 82"/>
          <p:cNvCxnSpPr/>
          <p:nvPr/>
        </p:nvCxnSpPr>
        <p:spPr>
          <a:xfrm flipH="1">
            <a:off x="1620838" y="2874963"/>
            <a:ext cx="287337" cy="28892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miter lim="800000"/>
          </a:ln>
        </p:spPr>
      </p:cxnSp>
      <p:sp>
        <p:nvSpPr>
          <p:cNvPr id="58376" name="Text Box 83"/>
          <p:cNvSpPr/>
          <p:nvPr/>
        </p:nvSpPr>
        <p:spPr>
          <a:xfrm>
            <a:off x="1836738" y="2514600"/>
            <a:ext cx="4318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58377" name="Text Box 84"/>
          <p:cNvSpPr/>
          <p:nvPr/>
        </p:nvSpPr>
        <p:spPr>
          <a:xfrm>
            <a:off x="1331913" y="3019425"/>
            <a:ext cx="2873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А</a:t>
            </a:r>
          </a:p>
        </p:txBody>
      </p:sp>
      <p:sp>
        <p:nvSpPr>
          <p:cNvPr id="58378" name="Rectangle 85"/>
          <p:cNvSpPr/>
          <p:nvPr/>
        </p:nvSpPr>
        <p:spPr>
          <a:xfrm>
            <a:off x="3348038" y="2565400"/>
            <a:ext cx="354012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sp>
        <p:nvSpPr>
          <p:cNvPr id="58379" name="Rectangle 86"/>
          <p:cNvSpPr/>
          <p:nvPr/>
        </p:nvSpPr>
        <p:spPr>
          <a:xfrm>
            <a:off x="2989263" y="3067050"/>
            <a:ext cx="3683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D</a:t>
            </a:r>
          </a:p>
        </p:txBody>
      </p:sp>
      <p:sp>
        <p:nvSpPr>
          <p:cNvPr id="58380" name="Rectangle 87"/>
          <p:cNvSpPr/>
          <p:nvPr/>
        </p:nvSpPr>
        <p:spPr>
          <a:xfrm>
            <a:off x="1260475" y="2011363"/>
            <a:ext cx="5032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A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8381" name="Rectangle 88"/>
          <p:cNvSpPr/>
          <p:nvPr/>
        </p:nvSpPr>
        <p:spPr>
          <a:xfrm>
            <a:off x="1620838" y="1557338"/>
            <a:ext cx="57467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B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8382" name="Rectangle 89"/>
          <p:cNvSpPr/>
          <p:nvPr/>
        </p:nvSpPr>
        <p:spPr>
          <a:xfrm>
            <a:off x="3348038" y="1722438"/>
            <a:ext cx="50482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C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8383" name="Rectangle 90"/>
          <p:cNvSpPr/>
          <p:nvPr/>
        </p:nvSpPr>
        <p:spPr>
          <a:xfrm>
            <a:off x="2989263" y="2155825"/>
            <a:ext cx="5032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D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cxnSp>
        <p:nvCxnSpPr>
          <p:cNvPr id="58384" name="Line 91"/>
          <p:cNvCxnSpPr/>
          <p:nvPr/>
        </p:nvCxnSpPr>
        <p:spPr>
          <a:xfrm flipV="1">
            <a:off x="1620838" y="2011363"/>
            <a:ext cx="1727200" cy="1152525"/>
          </a:xfrm>
          <a:prstGeom prst="line">
            <a:avLst/>
          </a:prstGeom>
          <a:noFill/>
          <a:ln w="25400">
            <a:solidFill>
              <a:schemeClr val="folHlink"/>
            </a:solidFill>
            <a:prstDash val="dash"/>
            <a:miter lim="800000"/>
          </a:ln>
        </p:spPr>
      </p:cxnSp>
      <p:cxnSp>
        <p:nvCxnSpPr>
          <p:cNvPr id="58385" name="Line 92"/>
          <p:cNvCxnSpPr/>
          <p:nvPr/>
        </p:nvCxnSpPr>
        <p:spPr>
          <a:xfrm>
            <a:off x="1620838" y="2298700"/>
            <a:ext cx="287337" cy="576263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58386" name="Line 93"/>
          <p:cNvCxnSpPr/>
          <p:nvPr/>
        </p:nvCxnSpPr>
        <p:spPr>
          <a:xfrm>
            <a:off x="1908175" y="2874963"/>
            <a:ext cx="1152525" cy="2889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58387" name="Line 94"/>
          <p:cNvCxnSpPr/>
          <p:nvPr/>
        </p:nvCxnSpPr>
        <p:spPr>
          <a:xfrm>
            <a:off x="1620838" y="2298700"/>
            <a:ext cx="1439862" cy="8651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8388" name="Line 95"/>
          <p:cNvCxnSpPr/>
          <p:nvPr/>
        </p:nvCxnSpPr>
        <p:spPr>
          <a:xfrm>
            <a:off x="1908175" y="2011363"/>
            <a:ext cx="1439863" cy="863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58389" name="Line 96"/>
          <p:cNvCxnSpPr/>
          <p:nvPr/>
        </p:nvCxnSpPr>
        <p:spPr>
          <a:xfrm>
            <a:off x="1908175" y="2011363"/>
            <a:ext cx="1152525" cy="28733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8390" name="Line 97"/>
          <p:cNvCxnSpPr/>
          <p:nvPr/>
        </p:nvCxnSpPr>
        <p:spPr>
          <a:xfrm>
            <a:off x="3060700" y="2298700"/>
            <a:ext cx="287338" cy="576263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sp>
        <p:nvSpPr>
          <p:cNvPr id="58391" name="Oval 98"/>
          <p:cNvSpPr/>
          <p:nvPr/>
        </p:nvSpPr>
        <p:spPr>
          <a:xfrm>
            <a:off x="2195513" y="2730500"/>
            <a:ext cx="73025" cy="71438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58392" name="Oval 99"/>
          <p:cNvSpPr/>
          <p:nvPr/>
        </p:nvSpPr>
        <p:spPr>
          <a:xfrm>
            <a:off x="2700338" y="2371725"/>
            <a:ext cx="73025" cy="71438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58393" name="Rectangle 100"/>
          <p:cNvSpPr/>
          <p:nvPr/>
        </p:nvSpPr>
        <p:spPr>
          <a:xfrm>
            <a:off x="2124075" y="2443163"/>
            <a:ext cx="5032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M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8394" name="Rectangle 101"/>
          <p:cNvSpPr/>
          <p:nvPr/>
        </p:nvSpPr>
        <p:spPr>
          <a:xfrm>
            <a:off x="2555875" y="2371725"/>
            <a:ext cx="5032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M</a:t>
            </a:r>
            <a:r>
              <a:rPr lang="en-US" altLang="en-US" sz="2000" i="1" baseline="-2500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58370" name="Object 102"/>
          <p:cNvGraphicFramePr>
            <a:graphicFrameLocks noChangeAspect="1"/>
          </p:cNvGraphicFramePr>
          <p:nvPr/>
        </p:nvGraphicFramePr>
        <p:xfrm>
          <a:off x="4235450" y="1446213"/>
          <a:ext cx="3622675" cy="263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5" name="Формула" r:id="rId3" imgW="3622675" imgH="2635250" progId="Equation.3">
                  <p:embed/>
                </p:oleObj>
              </mc:Choice>
              <mc:Fallback>
                <p:oleObj name="Формула" r:id="rId3" imgW="3622675" imgH="26352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35450" y="1446213"/>
                        <a:ext cx="3622675" cy="263525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95" name="Rectangle 104"/>
          <p:cNvSpPr/>
          <p:nvPr/>
        </p:nvSpPr>
        <p:spPr>
          <a:xfrm>
            <a:off x="971550" y="4221163"/>
            <a:ext cx="13081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20000"/>
              </a:spcBef>
            </a:pPr>
            <a:r>
              <a:rPr sz="2400" i="1" u="sng">
                <a:latin typeface="Times New Roman" pitchFamily="18" charset="0"/>
                <a:hlinkClick r:id="rId5" action="ppaction://hlinksldjump"/>
              </a:rPr>
              <a:t>Решение</a:t>
            </a:r>
            <a:endParaRPr sz="2400" i="1" u="sng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Решение</a:t>
            </a:r>
          </a:p>
        </p:txBody>
      </p:sp>
      <p:graphicFrame>
        <p:nvGraphicFramePr>
          <p:cNvPr id="59394" name="Object 8"/>
          <p:cNvGraphicFramePr>
            <a:graphicFrameLocks noChangeAspect="1"/>
          </p:cNvGraphicFramePr>
          <p:nvPr/>
        </p:nvGraphicFramePr>
        <p:xfrm>
          <a:off x="971550" y="2695575"/>
          <a:ext cx="4452938" cy="416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5" name="Формула" r:id="rId3" imgW="4452938" imgH="4162425" progId="Equation.3">
                  <p:embed/>
                </p:oleObj>
              </mc:Choice>
              <mc:Fallback>
                <p:oleObj name="Формула" r:id="rId3" imgW="4452938" imgH="41624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2695575"/>
                        <a:ext cx="4452938" cy="41624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8" name="AutoShape 9"/>
          <p:cNvSpPr/>
          <p:nvPr/>
        </p:nvSpPr>
        <p:spPr>
          <a:xfrm>
            <a:off x="1476375" y="1362075"/>
            <a:ext cx="1727200" cy="1150938"/>
          </a:xfrm>
          <a:prstGeom prst="cube">
            <a:avLst>
              <a:gd name="adj" fmla="val 25000"/>
            </a:avLst>
          </a:prstGeom>
          <a:solidFill>
            <a:schemeClr val="folHlink">
              <a:alpha val="20000"/>
            </a:schemeClr>
          </a:solidFill>
          <a:ln w="25400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cxnSp>
        <p:nvCxnSpPr>
          <p:cNvPr id="59399" name="Line 10"/>
          <p:cNvCxnSpPr/>
          <p:nvPr/>
        </p:nvCxnSpPr>
        <p:spPr>
          <a:xfrm flipH="1">
            <a:off x="1763713" y="2225675"/>
            <a:ext cx="1439862" cy="1588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miter lim="800000"/>
          </a:ln>
        </p:spPr>
      </p:cxnSp>
      <p:cxnSp>
        <p:nvCxnSpPr>
          <p:cNvPr id="59400" name="Line 11"/>
          <p:cNvCxnSpPr/>
          <p:nvPr/>
        </p:nvCxnSpPr>
        <p:spPr>
          <a:xfrm>
            <a:off x="1763713" y="1362075"/>
            <a:ext cx="1587" cy="8636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miter lim="800000"/>
          </a:ln>
        </p:spPr>
      </p:cxnSp>
      <p:cxnSp>
        <p:nvCxnSpPr>
          <p:cNvPr id="59401" name="Line 12"/>
          <p:cNvCxnSpPr/>
          <p:nvPr/>
        </p:nvCxnSpPr>
        <p:spPr>
          <a:xfrm flipH="1">
            <a:off x="1476375" y="2225675"/>
            <a:ext cx="287338" cy="28892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miter lim="800000"/>
          </a:ln>
        </p:spPr>
      </p:cxnSp>
      <p:sp>
        <p:nvSpPr>
          <p:cNvPr id="59402" name="Text Box 13"/>
          <p:cNvSpPr/>
          <p:nvPr/>
        </p:nvSpPr>
        <p:spPr>
          <a:xfrm>
            <a:off x="1692275" y="1865313"/>
            <a:ext cx="4318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59403" name="Text Box 14"/>
          <p:cNvSpPr/>
          <p:nvPr/>
        </p:nvSpPr>
        <p:spPr>
          <a:xfrm>
            <a:off x="1187450" y="2370138"/>
            <a:ext cx="2873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000" i="1">
                <a:latin typeface="Times New Roman" pitchFamily="18" charset="0"/>
              </a:rPr>
              <a:t>А</a:t>
            </a:r>
          </a:p>
        </p:txBody>
      </p:sp>
      <p:sp>
        <p:nvSpPr>
          <p:cNvPr id="59404" name="Rectangle 15"/>
          <p:cNvSpPr/>
          <p:nvPr/>
        </p:nvSpPr>
        <p:spPr>
          <a:xfrm>
            <a:off x="3203575" y="1916113"/>
            <a:ext cx="354013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sp>
        <p:nvSpPr>
          <p:cNvPr id="59405" name="Rectangle 16"/>
          <p:cNvSpPr/>
          <p:nvPr/>
        </p:nvSpPr>
        <p:spPr>
          <a:xfrm>
            <a:off x="2844800" y="2417763"/>
            <a:ext cx="3683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D</a:t>
            </a:r>
          </a:p>
        </p:txBody>
      </p:sp>
      <p:sp>
        <p:nvSpPr>
          <p:cNvPr id="59406" name="Rectangle 17"/>
          <p:cNvSpPr/>
          <p:nvPr/>
        </p:nvSpPr>
        <p:spPr>
          <a:xfrm>
            <a:off x="1116013" y="1362075"/>
            <a:ext cx="5032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A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9407" name="Rectangle 18"/>
          <p:cNvSpPr/>
          <p:nvPr/>
        </p:nvSpPr>
        <p:spPr>
          <a:xfrm>
            <a:off x="1476375" y="908050"/>
            <a:ext cx="57467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B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9408" name="Rectangle 19"/>
          <p:cNvSpPr/>
          <p:nvPr/>
        </p:nvSpPr>
        <p:spPr>
          <a:xfrm>
            <a:off x="3203575" y="1073150"/>
            <a:ext cx="50482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C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9409" name="Rectangle 20"/>
          <p:cNvSpPr/>
          <p:nvPr/>
        </p:nvSpPr>
        <p:spPr>
          <a:xfrm>
            <a:off x="2844800" y="1506538"/>
            <a:ext cx="503238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D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cxnSp>
        <p:nvCxnSpPr>
          <p:cNvPr id="59410" name="Line 21"/>
          <p:cNvCxnSpPr/>
          <p:nvPr/>
        </p:nvCxnSpPr>
        <p:spPr>
          <a:xfrm flipV="1">
            <a:off x="1476375" y="1362075"/>
            <a:ext cx="1727200" cy="1152525"/>
          </a:xfrm>
          <a:prstGeom prst="line">
            <a:avLst/>
          </a:prstGeom>
          <a:noFill/>
          <a:ln w="25400">
            <a:solidFill>
              <a:schemeClr val="folHlink"/>
            </a:solidFill>
            <a:prstDash val="dash"/>
            <a:miter lim="800000"/>
          </a:ln>
        </p:spPr>
      </p:cxnSp>
      <p:cxnSp>
        <p:nvCxnSpPr>
          <p:cNvPr id="59411" name="Line 22"/>
          <p:cNvCxnSpPr/>
          <p:nvPr/>
        </p:nvCxnSpPr>
        <p:spPr>
          <a:xfrm>
            <a:off x="1476375" y="1649413"/>
            <a:ext cx="287338" cy="576262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59412" name="Line 23"/>
          <p:cNvCxnSpPr/>
          <p:nvPr/>
        </p:nvCxnSpPr>
        <p:spPr>
          <a:xfrm>
            <a:off x="1763713" y="2225675"/>
            <a:ext cx="1152525" cy="2889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59413" name="Line 24"/>
          <p:cNvCxnSpPr/>
          <p:nvPr/>
        </p:nvCxnSpPr>
        <p:spPr>
          <a:xfrm>
            <a:off x="1476375" y="1649413"/>
            <a:ext cx="1439863" cy="86518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9414" name="Line 25"/>
          <p:cNvCxnSpPr/>
          <p:nvPr/>
        </p:nvCxnSpPr>
        <p:spPr>
          <a:xfrm>
            <a:off x="1763713" y="1362075"/>
            <a:ext cx="1439862" cy="863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59415" name="Line 26"/>
          <p:cNvCxnSpPr/>
          <p:nvPr/>
        </p:nvCxnSpPr>
        <p:spPr>
          <a:xfrm>
            <a:off x="1763713" y="1362075"/>
            <a:ext cx="1152525" cy="28733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59416" name="Line 27"/>
          <p:cNvCxnSpPr/>
          <p:nvPr/>
        </p:nvCxnSpPr>
        <p:spPr>
          <a:xfrm>
            <a:off x="2916238" y="1649413"/>
            <a:ext cx="287337" cy="576262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sp>
        <p:nvSpPr>
          <p:cNvPr id="59417" name="Oval 28"/>
          <p:cNvSpPr/>
          <p:nvPr/>
        </p:nvSpPr>
        <p:spPr>
          <a:xfrm>
            <a:off x="2051050" y="2081213"/>
            <a:ext cx="73025" cy="71437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59418" name="Oval 29"/>
          <p:cNvSpPr/>
          <p:nvPr/>
        </p:nvSpPr>
        <p:spPr>
          <a:xfrm>
            <a:off x="2555875" y="1722438"/>
            <a:ext cx="73025" cy="71437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sp>
        <p:nvSpPr>
          <p:cNvPr id="59419" name="Rectangle 30"/>
          <p:cNvSpPr/>
          <p:nvPr/>
        </p:nvSpPr>
        <p:spPr>
          <a:xfrm>
            <a:off x="1979613" y="1793875"/>
            <a:ext cx="5032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M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9420" name="Rectangle 31"/>
          <p:cNvSpPr/>
          <p:nvPr/>
        </p:nvSpPr>
        <p:spPr>
          <a:xfrm>
            <a:off x="2411413" y="1722438"/>
            <a:ext cx="503237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lang="en-US" altLang="en-US" sz="2000" i="1">
                <a:latin typeface="Times New Roman" pitchFamily="18" charset="0"/>
              </a:rPr>
              <a:t>M</a:t>
            </a:r>
            <a:r>
              <a:rPr lang="en-US" altLang="en-US" sz="2000" i="1" baseline="-2500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59395" name="Object 32"/>
          <p:cNvGraphicFramePr>
            <a:graphicFrameLocks noChangeAspect="1"/>
          </p:cNvGraphicFramePr>
          <p:nvPr/>
        </p:nvGraphicFramePr>
        <p:xfrm>
          <a:off x="4067175" y="1125538"/>
          <a:ext cx="3622675" cy="263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6" name="Формула" r:id="rId5" imgW="3622675" imgH="2633662" progId="Equation.3">
                  <p:embed/>
                </p:oleObj>
              </mc:Choice>
              <mc:Fallback>
                <p:oleObj name="Формула" r:id="rId5" imgW="3622675" imgH="263366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67175" y="1125538"/>
                        <a:ext cx="3622675" cy="263366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Сонаправленные векторы</a:t>
            </a:r>
          </a:p>
        </p:txBody>
      </p:sp>
      <p:sp>
        <p:nvSpPr>
          <p:cNvPr id="2054" name="Rectangle 3"/>
          <p:cNvSpPr>
            <a:spLocks noGrp="1"/>
          </p:cNvSpPr>
          <p:nvPr>
            <p:ph type="body" sz="half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4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0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b="1" i="1">
                <a:latin typeface="Times New Roman" pitchFamily="18" charset="0"/>
              </a:rPr>
              <a:t>Сонаправленные векторы</a:t>
            </a:r>
            <a:r>
              <a:rPr sz="2400" i="1">
                <a:latin typeface="Times New Roman" pitchFamily="18" charset="0"/>
              </a:rPr>
              <a:t> - векторы, лежащие </a:t>
            </a:r>
          </a:p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i="1">
                <a:latin typeface="Times New Roman" pitchFamily="18" charset="0"/>
              </a:rPr>
              <a:t>по одну сторону от прямой, проходящей через их начала.</a:t>
            </a:r>
          </a:p>
        </p:txBody>
      </p:sp>
      <p:cxnSp>
        <p:nvCxnSpPr>
          <p:cNvPr id="2055" name="Line 7"/>
          <p:cNvCxnSpPr/>
          <p:nvPr/>
        </p:nvCxnSpPr>
        <p:spPr>
          <a:xfrm flipV="1">
            <a:off x="1187450" y="3644900"/>
            <a:ext cx="1944688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2056" name="Line 22"/>
          <p:cNvCxnSpPr/>
          <p:nvPr/>
        </p:nvCxnSpPr>
        <p:spPr>
          <a:xfrm>
            <a:off x="1187450" y="4149725"/>
            <a:ext cx="1512888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2057" name="Line 23"/>
          <p:cNvCxnSpPr/>
          <p:nvPr/>
        </p:nvCxnSpPr>
        <p:spPr>
          <a:xfrm flipH="1">
            <a:off x="1187450" y="3213100"/>
            <a:ext cx="0" cy="1439863"/>
          </a:xfrm>
          <a:prstGeom prst="line">
            <a:avLst/>
          </a:prstGeom>
          <a:noFill/>
          <a:ln w="19050">
            <a:solidFill>
              <a:schemeClr val="hlink"/>
            </a:solidFill>
            <a:prstDash val="lgDash"/>
            <a:miter lim="800000"/>
          </a:ln>
        </p:spPr>
      </p:cxnSp>
      <p:graphicFrame>
        <p:nvGraphicFramePr>
          <p:cNvPr id="2050" name="Object 24"/>
          <p:cNvGraphicFramePr>
            <a:graphicFrameLocks noGrp="1"/>
          </p:cNvGraphicFramePr>
          <p:nvPr>
            <p:ph sz="half" idx="2"/>
          </p:nvPr>
        </p:nvGraphicFramePr>
        <p:xfrm>
          <a:off x="2924175" y="2924175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Формула" r:id="rId3" imgW="423863" imgH="647700" progId="Equation.3">
                  <p:embed/>
                </p:oleObj>
              </mc:Choice>
              <mc:Fallback>
                <p:oleObj name="Формула" r:id="rId3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24175" y="2924175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0"/>
          <p:cNvGraphicFramePr/>
          <p:nvPr/>
        </p:nvGraphicFramePr>
        <p:xfrm>
          <a:off x="2411413" y="4292600"/>
          <a:ext cx="4318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Формула" r:id="rId5" imgW="431800" imgH="649288" progId="Equation.3">
                  <p:embed/>
                </p:oleObj>
              </mc:Choice>
              <mc:Fallback>
                <p:oleObj name="Формула" r:id="rId5" imgW="431800" imgH="6492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11413" y="4292600"/>
                        <a:ext cx="43180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33"/>
          <p:cNvGraphicFramePr>
            <a:graphicFrameLocks noChangeAspect="1"/>
          </p:cNvGraphicFramePr>
          <p:nvPr/>
        </p:nvGraphicFramePr>
        <p:xfrm>
          <a:off x="3911600" y="3500438"/>
          <a:ext cx="10318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Формула" r:id="rId7" imgW="1031875" imgH="587375" progId="Equation.3">
                  <p:embed/>
                </p:oleObj>
              </mc:Choice>
              <mc:Fallback>
                <p:oleObj name="Формула" r:id="rId7" imgW="1031875" imgH="5873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11600" y="3500438"/>
                        <a:ext cx="10318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Text Box 34"/>
          <p:cNvSpPr/>
          <p:nvPr/>
        </p:nvSpPr>
        <p:spPr>
          <a:xfrm>
            <a:off x="971550" y="4941888"/>
            <a:ext cx="7200900" cy="3667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endParaRPr/>
          </a:p>
        </p:txBody>
      </p:sp>
      <p:sp>
        <p:nvSpPr>
          <p:cNvPr id="2059" name="Text Box 35"/>
          <p:cNvSpPr/>
          <p:nvPr/>
        </p:nvSpPr>
        <p:spPr>
          <a:xfrm>
            <a:off x="1116013" y="4941888"/>
            <a:ext cx="6985000" cy="1333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lnSpc>
                <a:spcPct val="120000"/>
              </a:lnSpc>
            </a:pPr>
            <a:r>
              <a:rPr sz="2400" b="1" i="1">
                <a:latin typeface="Times New Roman" pitchFamily="18" charset="0"/>
              </a:rPr>
              <a:t>Нулевой вектор</a:t>
            </a:r>
            <a:r>
              <a:rPr sz="2400" i="1">
                <a:latin typeface="Times New Roman" pitchFamily="18" charset="0"/>
              </a:rPr>
              <a:t> считается сонаправленным с любым вектором.</a:t>
            </a:r>
          </a:p>
          <a:p>
            <a:pPr marL="0" lvl="0" indent="0" eaLnBrk="1" hangingPunct="1">
              <a:buChar char="•"/>
            </a:pPr>
            <a:r>
              <a:rPr lang="en-US" altLang="en-US" sz="2400">
                <a:latin typeface="Times New Roman" pitchFamily="18" charset="0"/>
              </a:rPr>
              <a:t>   </a:t>
            </a:r>
            <a:r>
              <a:rPr lang="en-US" altLang="en-US" sz="2400">
                <a:latin typeface="Times New Roman" pitchFamily="18" charset="0"/>
                <a:hlinkClick r:id="rId9" action="ppaction://hlinksldjump"/>
              </a:rPr>
              <a:t>Равные векторы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20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 tmFilter="0, 0; .2, .5; .8, .5; 1, 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autoRev="1" fill="hold"/>
                                        <p:tgtEl>
                                          <p:spTgt spid="20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9" name="Rectang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 b="1">
                <a:latin typeface="Times New Roman" pitchFamily="18" charset="0"/>
              </a:rPr>
              <a:t>Задача 2.</a:t>
            </a:r>
            <a:r>
              <a:rPr sz="4000">
                <a:latin typeface="Times New Roman" pitchFamily="18" charset="0"/>
              </a:rPr>
              <a:t> Разложение векторов</a:t>
            </a:r>
          </a:p>
        </p:txBody>
      </p:sp>
      <p:sp>
        <p:nvSpPr>
          <p:cNvPr id="60430" name="Rectangle 6"/>
          <p:cNvSpPr>
            <a:spLocks noGrp="1"/>
          </p:cNvSpPr>
          <p:nvPr>
            <p:ph type="body" idx="1"/>
          </p:nvPr>
        </p:nvSpPr>
        <p:spPr>
          <a:xfrm>
            <a:off x="971550" y="1628775"/>
            <a:ext cx="7200900" cy="449738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hangingPunct="1">
              <a:lnSpc>
                <a:spcPct val="90000"/>
              </a:lnSpc>
              <a:buNone/>
            </a:pPr>
            <a:r>
              <a:rPr sz="2400" i="1">
                <a:latin typeface="Times New Roman" pitchFamily="18" charset="0"/>
              </a:rPr>
              <a:t>Разложите вектор по     ,     и     :</a:t>
            </a:r>
          </a:p>
          <a:p>
            <a:pPr lvl="0" eaLnBrk="1" hangingPunct="1">
              <a:lnSpc>
                <a:spcPct val="9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lvl="0" eaLnBrk="1" hangingPunct="1">
              <a:lnSpc>
                <a:spcPct val="9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lvl="0" eaLnBrk="1" hangingPunct="1">
              <a:lnSpc>
                <a:spcPct val="9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lvl="0" eaLnBrk="1" hangingPunct="1">
              <a:lnSpc>
                <a:spcPct val="9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lvl="0" eaLnBrk="1" hangingPunct="1">
              <a:lnSpc>
                <a:spcPct val="9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lvl="0" eaLnBrk="1" hangingPunct="1">
              <a:lnSpc>
                <a:spcPct val="9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sz="2400" i="1">
                <a:latin typeface="Times New Roman" pitchFamily="18" charset="0"/>
              </a:rPr>
              <a:t>а)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sz="2400" i="1">
                <a:latin typeface="Times New Roman" pitchFamily="18" charset="0"/>
              </a:rPr>
              <a:t>б)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sz="2400" i="1">
                <a:latin typeface="Times New Roman" pitchFamily="18" charset="0"/>
              </a:rPr>
              <a:t>в)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sz="2400" i="1">
                <a:latin typeface="Times New Roman" pitchFamily="18" charset="0"/>
              </a:rPr>
              <a:t>г)</a:t>
            </a:r>
          </a:p>
          <a:p>
            <a:pPr lvl="0" eaLnBrk="1" hangingPunct="1">
              <a:buNone/>
            </a:pPr>
            <a:r>
              <a:rPr sz="2400" i="1" u="sng">
                <a:latin typeface="Times New Roman" pitchFamily="18" charset="0"/>
                <a:hlinkClick r:id="rId3" action="ppaction://hlinksldjump"/>
              </a:rPr>
              <a:t>Решение</a:t>
            </a:r>
            <a:endParaRPr sz="2400" i="1" u="sng">
              <a:latin typeface="Times New Roman" panose="02020603050405020304" pitchFamily="18" charset="0"/>
            </a:endParaRPr>
          </a:p>
        </p:txBody>
      </p:sp>
      <p:cxnSp>
        <p:nvCxnSpPr>
          <p:cNvPr id="60431" name="Line 23"/>
          <p:cNvCxnSpPr/>
          <p:nvPr/>
        </p:nvCxnSpPr>
        <p:spPr>
          <a:xfrm>
            <a:off x="2124075" y="3644900"/>
            <a:ext cx="1657350" cy="0"/>
          </a:xfrm>
          <a:prstGeom prst="line">
            <a:avLst/>
          </a:prstGeom>
          <a:noFill/>
          <a:ln w="25400">
            <a:solidFill>
              <a:schemeClr val="folHlink"/>
            </a:solidFill>
            <a:prstDash val="dash"/>
            <a:miter lim="800000"/>
            <a:tailEnd type="triangle"/>
          </a:ln>
        </p:spPr>
      </p:cxnSp>
      <p:cxnSp>
        <p:nvCxnSpPr>
          <p:cNvPr id="60432" name="Line 24"/>
          <p:cNvCxnSpPr/>
          <p:nvPr/>
        </p:nvCxnSpPr>
        <p:spPr>
          <a:xfrm flipV="1">
            <a:off x="2124075" y="2276475"/>
            <a:ext cx="792163" cy="1368425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tailEnd type="triangle"/>
          </a:ln>
        </p:spPr>
      </p:cxnSp>
      <p:cxnSp>
        <p:nvCxnSpPr>
          <p:cNvPr id="60433" name="Line 25"/>
          <p:cNvCxnSpPr/>
          <p:nvPr/>
        </p:nvCxnSpPr>
        <p:spPr>
          <a:xfrm>
            <a:off x="2916238" y="2276475"/>
            <a:ext cx="215900" cy="187325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60434" name="Line 26"/>
          <p:cNvCxnSpPr/>
          <p:nvPr/>
        </p:nvCxnSpPr>
        <p:spPr>
          <a:xfrm>
            <a:off x="2124075" y="3644900"/>
            <a:ext cx="1008063" cy="504825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tailEnd type="triangle"/>
          </a:ln>
        </p:spPr>
      </p:cxnSp>
      <p:cxnSp>
        <p:nvCxnSpPr>
          <p:cNvPr id="60435" name="Line 27"/>
          <p:cNvCxnSpPr/>
          <p:nvPr/>
        </p:nvCxnSpPr>
        <p:spPr>
          <a:xfrm>
            <a:off x="2916238" y="2276475"/>
            <a:ext cx="865187" cy="13684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60436" name="Line 28"/>
          <p:cNvCxnSpPr/>
          <p:nvPr/>
        </p:nvCxnSpPr>
        <p:spPr>
          <a:xfrm flipH="1">
            <a:off x="3132138" y="3644900"/>
            <a:ext cx="649287" cy="5048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60437" name="Line 30"/>
          <p:cNvCxnSpPr/>
          <p:nvPr/>
        </p:nvCxnSpPr>
        <p:spPr>
          <a:xfrm>
            <a:off x="2124075" y="3644900"/>
            <a:ext cx="1368425" cy="2159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60438" name="Line 31"/>
          <p:cNvCxnSpPr/>
          <p:nvPr/>
        </p:nvCxnSpPr>
        <p:spPr>
          <a:xfrm flipH="1" flipV="1">
            <a:off x="2989263" y="3644900"/>
            <a:ext cx="142875" cy="5048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sp>
        <p:nvSpPr>
          <p:cNvPr id="60439" name="Text Box 32"/>
          <p:cNvSpPr/>
          <p:nvPr/>
        </p:nvSpPr>
        <p:spPr>
          <a:xfrm>
            <a:off x="1836738" y="3500438"/>
            <a:ext cx="287337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</a:p>
        </p:txBody>
      </p:sp>
      <p:sp>
        <p:nvSpPr>
          <p:cNvPr id="60440" name="Text Box 33"/>
          <p:cNvSpPr/>
          <p:nvPr/>
        </p:nvSpPr>
        <p:spPr>
          <a:xfrm>
            <a:off x="3708400" y="3429000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60441" name="Text Box 34"/>
          <p:cNvSpPr/>
          <p:nvPr/>
        </p:nvSpPr>
        <p:spPr>
          <a:xfrm>
            <a:off x="2989263" y="4076700"/>
            <a:ext cx="287337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sp>
        <p:nvSpPr>
          <p:cNvPr id="60442" name="Text Box 35"/>
          <p:cNvSpPr/>
          <p:nvPr/>
        </p:nvSpPr>
        <p:spPr>
          <a:xfrm>
            <a:off x="2844800" y="1989138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D</a:t>
            </a:r>
          </a:p>
        </p:txBody>
      </p:sp>
      <p:sp>
        <p:nvSpPr>
          <p:cNvPr id="60443" name="Text Box 36"/>
          <p:cNvSpPr/>
          <p:nvPr/>
        </p:nvSpPr>
        <p:spPr>
          <a:xfrm>
            <a:off x="2773363" y="3644900"/>
            <a:ext cx="287337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N</a:t>
            </a:r>
          </a:p>
        </p:txBody>
      </p:sp>
      <p:graphicFrame>
        <p:nvGraphicFramePr>
          <p:cNvPr id="60418" name="Object 37"/>
          <p:cNvGraphicFramePr>
            <a:graphicFrameLocks noChangeAspect="1"/>
          </p:cNvGraphicFramePr>
          <p:nvPr/>
        </p:nvGraphicFramePr>
        <p:xfrm>
          <a:off x="2197100" y="2636838"/>
          <a:ext cx="2905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83" name="Формула" r:id="rId4" imgW="290513" imgH="520700" progId="Equation.3">
                  <p:embed/>
                </p:oleObj>
              </mc:Choice>
              <mc:Fallback>
                <p:oleObj name="Формула" r:id="rId4" imgW="290513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97100" y="2636838"/>
                        <a:ext cx="2905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9" name="Object 39"/>
          <p:cNvGraphicFramePr>
            <a:graphicFrameLocks noChangeAspect="1"/>
          </p:cNvGraphicFramePr>
          <p:nvPr/>
        </p:nvGraphicFramePr>
        <p:xfrm>
          <a:off x="2628900" y="3141663"/>
          <a:ext cx="2905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84" name="Формула" r:id="rId6" imgW="290513" imgH="520700" progId="Equation.3">
                  <p:embed/>
                </p:oleObj>
              </mc:Choice>
              <mc:Fallback>
                <p:oleObj name="Формула" r:id="rId6" imgW="290513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28900" y="3141663"/>
                        <a:ext cx="2905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0" name="Object 40"/>
          <p:cNvGraphicFramePr>
            <a:graphicFrameLocks noChangeAspect="1"/>
          </p:cNvGraphicFramePr>
          <p:nvPr/>
        </p:nvGraphicFramePr>
        <p:xfrm>
          <a:off x="2498725" y="3860800"/>
          <a:ext cx="26193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85" name="Формула" r:id="rId8" imgW="261938" imgH="520700" progId="Equation.3">
                  <p:embed/>
                </p:oleObj>
              </mc:Choice>
              <mc:Fallback>
                <p:oleObj name="Формула" r:id="rId8" imgW="261938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498725" y="3860800"/>
                        <a:ext cx="26193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1" name="Object 41"/>
          <p:cNvGraphicFramePr>
            <a:graphicFrameLocks noChangeAspect="1"/>
          </p:cNvGraphicFramePr>
          <p:nvPr/>
        </p:nvGraphicFramePr>
        <p:xfrm>
          <a:off x="3673475" y="2335213"/>
          <a:ext cx="3130550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86" name="Формула" r:id="rId10" imgW="3130550" imgH="877887" progId="Equation.3">
                  <p:embed/>
                </p:oleObj>
              </mc:Choice>
              <mc:Fallback>
                <p:oleObj name="Формула" r:id="rId10" imgW="3130550" imgH="87788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673475" y="2335213"/>
                        <a:ext cx="3130550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2" name="Object 42"/>
          <p:cNvGraphicFramePr>
            <a:graphicFrameLocks noChangeAspect="1"/>
          </p:cNvGraphicFramePr>
          <p:nvPr/>
        </p:nvGraphicFramePr>
        <p:xfrm>
          <a:off x="4067175" y="1484313"/>
          <a:ext cx="3476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87" name="Формула" r:id="rId12" imgW="347663" imgH="520700" progId="Equation.3">
                  <p:embed/>
                </p:oleObj>
              </mc:Choice>
              <mc:Fallback>
                <p:oleObj name="Формула" r:id="rId12" imgW="347663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067175" y="1484313"/>
                        <a:ext cx="34766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3" name="Object 44"/>
          <p:cNvGraphicFramePr>
            <a:graphicFrameLocks noChangeAspect="1"/>
          </p:cNvGraphicFramePr>
          <p:nvPr/>
        </p:nvGraphicFramePr>
        <p:xfrm>
          <a:off x="4500563" y="1484313"/>
          <a:ext cx="347662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88" name="Формула" r:id="rId14" imgW="347662" imgH="520700" progId="Equation.3">
                  <p:embed/>
                </p:oleObj>
              </mc:Choice>
              <mc:Fallback>
                <p:oleObj name="Формула" r:id="rId14" imgW="347662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500563" y="1484313"/>
                        <a:ext cx="347662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4" name="Object 45"/>
          <p:cNvGraphicFramePr>
            <a:graphicFrameLocks noChangeAspect="1"/>
          </p:cNvGraphicFramePr>
          <p:nvPr/>
        </p:nvGraphicFramePr>
        <p:xfrm>
          <a:off x="5076825" y="1484313"/>
          <a:ext cx="31273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89" name="Формула" r:id="rId16" imgW="312738" imgH="520700" progId="Equation.3">
                  <p:embed/>
                </p:oleObj>
              </mc:Choice>
              <mc:Fallback>
                <p:oleObj name="Формула" r:id="rId16" imgW="312738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076825" y="1484313"/>
                        <a:ext cx="31273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5" name="Object 46"/>
          <p:cNvGraphicFramePr>
            <a:graphicFrameLocks noChangeAspect="1"/>
          </p:cNvGraphicFramePr>
          <p:nvPr/>
        </p:nvGraphicFramePr>
        <p:xfrm>
          <a:off x="1331913" y="4292600"/>
          <a:ext cx="69373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0" name="Формула" r:id="rId18" imgW="693737" imgH="492125" progId="Equation.3">
                  <p:embed/>
                </p:oleObj>
              </mc:Choice>
              <mc:Fallback>
                <p:oleObj name="Формула" r:id="rId18" imgW="693737" imgH="4921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331913" y="4292600"/>
                        <a:ext cx="693737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6" name="Object 47"/>
          <p:cNvGraphicFramePr>
            <a:graphicFrameLocks noChangeAspect="1"/>
          </p:cNvGraphicFramePr>
          <p:nvPr/>
        </p:nvGraphicFramePr>
        <p:xfrm>
          <a:off x="1331913" y="4652963"/>
          <a:ext cx="6604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1" name="Формула" r:id="rId20" imgW="660400" imgH="520700" progId="Equation.3">
                  <p:embed/>
                </p:oleObj>
              </mc:Choice>
              <mc:Fallback>
                <p:oleObj name="Формула" r:id="rId20" imgW="660400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331913" y="4652963"/>
                        <a:ext cx="6604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7" name="Object 48"/>
          <p:cNvGraphicFramePr>
            <a:graphicFrameLocks noChangeAspect="1"/>
          </p:cNvGraphicFramePr>
          <p:nvPr/>
        </p:nvGraphicFramePr>
        <p:xfrm>
          <a:off x="1331913" y="5013325"/>
          <a:ext cx="7651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2" name="Формула" r:id="rId22" imgW="765175" imgH="520700" progId="Equation.3">
                  <p:embed/>
                </p:oleObj>
              </mc:Choice>
              <mc:Fallback>
                <p:oleObj name="Формула" r:id="rId22" imgW="765175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331913" y="5013325"/>
                        <a:ext cx="76517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8" name="Object 49"/>
          <p:cNvGraphicFramePr>
            <a:graphicFrameLocks noChangeAspect="1"/>
          </p:cNvGraphicFramePr>
          <p:nvPr/>
        </p:nvGraphicFramePr>
        <p:xfrm>
          <a:off x="1331913" y="5373688"/>
          <a:ext cx="7635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3" name="Формула" r:id="rId24" imgW="763587" imgH="520700" progId="Equation.3">
                  <p:embed/>
                </p:oleObj>
              </mc:Choice>
              <mc:Fallback>
                <p:oleObj name="Формула" r:id="rId24" imgW="763587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331913" y="5373688"/>
                        <a:ext cx="7635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Решение</a:t>
            </a:r>
          </a:p>
        </p:txBody>
      </p:sp>
      <p:sp>
        <p:nvSpPr>
          <p:cNvPr id="61447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sz="2400" i="1">
                <a:latin typeface="Times New Roman" pitchFamily="18" charset="0"/>
              </a:rPr>
              <a:t>а)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sz="2400" i="1">
                <a:latin typeface="Times New Roman" pitchFamily="18" charset="0"/>
              </a:rPr>
              <a:t>б)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sz="2400" i="1">
                <a:latin typeface="Times New Roman" pitchFamily="18" charset="0"/>
              </a:rPr>
              <a:t>в)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sz="2400" i="1">
                <a:latin typeface="Times New Roman" pitchFamily="18" charset="0"/>
              </a:rPr>
              <a:t>г)</a:t>
            </a:r>
          </a:p>
        </p:txBody>
      </p:sp>
      <p:graphicFrame>
        <p:nvGraphicFramePr>
          <p:cNvPr id="61442" name="Object 5"/>
          <p:cNvGraphicFramePr>
            <a:graphicFrameLocks noChangeAspect="1"/>
          </p:cNvGraphicFramePr>
          <p:nvPr/>
        </p:nvGraphicFramePr>
        <p:xfrm>
          <a:off x="1331913" y="1557338"/>
          <a:ext cx="19081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5" name="Формула" r:id="rId3" imgW="1908175" imgH="520700" progId="Equation.3">
                  <p:embed/>
                </p:oleObj>
              </mc:Choice>
              <mc:Fallback>
                <p:oleObj name="Формула" r:id="rId3" imgW="1908175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913" y="1557338"/>
                        <a:ext cx="190817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3" name="Object 6"/>
          <p:cNvGraphicFramePr>
            <a:graphicFrameLocks noChangeAspect="1"/>
          </p:cNvGraphicFramePr>
          <p:nvPr/>
        </p:nvGraphicFramePr>
        <p:xfrm>
          <a:off x="1331913" y="1916113"/>
          <a:ext cx="18430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6" name="Формула" r:id="rId5" imgW="1843087" imgH="520700" progId="Equation.3">
                  <p:embed/>
                </p:oleObj>
              </mc:Choice>
              <mc:Fallback>
                <p:oleObj name="Формула" r:id="rId5" imgW="1843087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1913" y="1916113"/>
                        <a:ext cx="18430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4" name="Object 7"/>
          <p:cNvGraphicFramePr>
            <a:graphicFrameLocks noChangeAspect="1"/>
          </p:cNvGraphicFramePr>
          <p:nvPr/>
        </p:nvGraphicFramePr>
        <p:xfrm>
          <a:off x="1331913" y="2276475"/>
          <a:ext cx="1947862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7" name="Формула" r:id="rId7" imgW="1947862" imgH="520700" progId="Equation.3">
                  <p:embed/>
                </p:oleObj>
              </mc:Choice>
              <mc:Fallback>
                <p:oleObj name="Формула" r:id="rId7" imgW="1947862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31913" y="2276475"/>
                        <a:ext cx="1947862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5" name="Object 8"/>
          <p:cNvGraphicFramePr>
            <a:graphicFrameLocks noChangeAspect="1"/>
          </p:cNvGraphicFramePr>
          <p:nvPr/>
        </p:nvGraphicFramePr>
        <p:xfrm>
          <a:off x="1331913" y="2565400"/>
          <a:ext cx="6629400" cy="173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8" name="Формула" r:id="rId9" imgW="6629400" imgH="1735138" progId="Equation.3">
                  <p:embed/>
                </p:oleObj>
              </mc:Choice>
              <mc:Fallback>
                <p:oleObj name="Формула" r:id="rId9" imgW="6629400" imgH="173513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31913" y="2565400"/>
                        <a:ext cx="6629400" cy="173513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2" name="Rectangle 3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 b="1">
                <a:latin typeface="Times New Roman" pitchFamily="18" charset="0"/>
              </a:rPr>
              <a:t>Задача 3.</a:t>
            </a:r>
            <a:r>
              <a:rPr sz="4000">
                <a:latin typeface="Times New Roman" pitchFamily="18" charset="0"/>
              </a:rPr>
              <a:t> Сложение и вычитание</a:t>
            </a:r>
          </a:p>
        </p:txBody>
      </p:sp>
      <p:sp>
        <p:nvSpPr>
          <p:cNvPr id="62473" name="Rectangle 31"/>
          <p:cNvSpPr>
            <a:spLocks noGrp="1"/>
          </p:cNvSpPr>
          <p:nvPr>
            <p:ph type="body" idx="1"/>
          </p:nvPr>
        </p:nvSpPr>
        <p:spPr>
          <a:xfrm>
            <a:off x="971550" y="1628775"/>
            <a:ext cx="7200900" cy="449738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hangingPunct="1">
              <a:lnSpc>
                <a:spcPct val="110000"/>
              </a:lnSpc>
              <a:buNone/>
            </a:pPr>
            <a:r>
              <a:rPr sz="2400" i="1">
                <a:latin typeface="Times New Roman" pitchFamily="18" charset="0"/>
              </a:rPr>
              <a:t>Упростите выражения:</a:t>
            </a:r>
          </a:p>
          <a:p>
            <a:pPr lvl="0" eaLnBrk="1" hangingPunct="1">
              <a:buNone/>
            </a:pPr>
            <a:r>
              <a:rPr sz="2400" i="1">
                <a:latin typeface="Times New Roman" pitchFamily="18" charset="0"/>
              </a:rPr>
              <a:t>а)</a:t>
            </a:r>
          </a:p>
          <a:p>
            <a:pPr lvl="0" eaLnBrk="1" hangingPunct="1">
              <a:buNone/>
            </a:pPr>
            <a:r>
              <a:rPr sz="2400" i="1">
                <a:latin typeface="Times New Roman" pitchFamily="18" charset="0"/>
              </a:rPr>
              <a:t>б)</a:t>
            </a:r>
          </a:p>
          <a:p>
            <a:pPr lvl="0" eaLnBrk="1" hangingPunct="1">
              <a:buNone/>
            </a:pPr>
            <a:r>
              <a:rPr sz="2400" i="1">
                <a:latin typeface="Times New Roman" pitchFamily="18" charset="0"/>
              </a:rPr>
              <a:t>в)</a:t>
            </a:r>
          </a:p>
          <a:p>
            <a:pPr lvl="0" eaLnBrk="1" hangingPunct="1">
              <a:buNone/>
            </a:pPr>
            <a:r>
              <a:rPr sz="2400" i="1">
                <a:latin typeface="Times New Roman" pitchFamily="18" charset="0"/>
              </a:rPr>
              <a:t>г)</a:t>
            </a:r>
          </a:p>
          <a:p>
            <a:pPr lvl="0" eaLnBrk="1" hangingPunct="1">
              <a:buNone/>
            </a:pPr>
            <a:r>
              <a:rPr sz="2400" i="1">
                <a:latin typeface="Times New Roman" pitchFamily="18" charset="0"/>
              </a:rPr>
              <a:t>д)</a:t>
            </a:r>
          </a:p>
          <a:p>
            <a:pPr lvl="0" eaLnBrk="1" hangingPunct="1">
              <a:buNone/>
            </a:pPr>
            <a:r>
              <a:rPr sz="2400" i="1">
                <a:latin typeface="Times New Roman" pitchFamily="18" charset="0"/>
              </a:rPr>
              <a:t>е)</a:t>
            </a:r>
          </a:p>
          <a:p>
            <a:pPr lvl="0" eaLnBrk="1" hangingPunct="1">
              <a:buNone/>
            </a:pPr>
            <a:endParaRPr sz="2400" i="1">
              <a:latin typeface="Times New Roman" pitchFamily="18" charset="0"/>
            </a:endParaRPr>
          </a:p>
          <a:p>
            <a:pPr lvl="0" eaLnBrk="1" hangingPunct="1">
              <a:buNone/>
            </a:pPr>
            <a:r>
              <a:rPr sz="2400" i="1" u="sng">
                <a:latin typeface="Times New Roman" pitchFamily="18" charset="0"/>
                <a:hlinkClick r:id="rId3" action="ppaction://hlinksldjump"/>
              </a:rPr>
              <a:t>Решение</a:t>
            </a:r>
            <a:endParaRPr sz="2400" i="1" u="sng">
              <a:latin typeface="Times New Roman" panose="02020603050405020304" pitchFamily="18" charset="0"/>
            </a:endParaRPr>
          </a:p>
        </p:txBody>
      </p:sp>
      <p:graphicFrame>
        <p:nvGraphicFramePr>
          <p:cNvPr id="62466" name="Object 32"/>
          <p:cNvGraphicFramePr>
            <a:graphicFrameLocks noChangeAspect="1"/>
          </p:cNvGraphicFramePr>
          <p:nvPr/>
        </p:nvGraphicFramePr>
        <p:xfrm>
          <a:off x="1476375" y="2062163"/>
          <a:ext cx="18716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1" name="Формула" r:id="rId4" imgW="1871663" imgH="520700" progId="Equation.3">
                  <p:embed/>
                </p:oleObj>
              </mc:Choice>
              <mc:Fallback>
                <p:oleObj name="Формула" r:id="rId4" imgW="1871663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6375" y="2062163"/>
                        <a:ext cx="187166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7" name="Object 33"/>
          <p:cNvGraphicFramePr>
            <a:graphicFrameLocks noChangeAspect="1"/>
          </p:cNvGraphicFramePr>
          <p:nvPr/>
        </p:nvGraphicFramePr>
        <p:xfrm>
          <a:off x="1476375" y="2925763"/>
          <a:ext cx="15255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2" name="Формула" r:id="rId6" imgW="1525588" imgH="520700" progId="Equation.3">
                  <p:embed/>
                </p:oleObj>
              </mc:Choice>
              <mc:Fallback>
                <p:oleObj name="Формула" r:id="rId6" imgW="1525588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76375" y="2925763"/>
                        <a:ext cx="15255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8" name="Object 34"/>
          <p:cNvGraphicFramePr>
            <a:graphicFrameLocks noChangeAspect="1"/>
          </p:cNvGraphicFramePr>
          <p:nvPr/>
        </p:nvGraphicFramePr>
        <p:xfrm>
          <a:off x="1404938" y="3790950"/>
          <a:ext cx="468153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3" name="Формула" r:id="rId8" imgW="4681537" imgH="520700" progId="Equation.3">
                  <p:embed/>
                </p:oleObj>
              </mc:Choice>
              <mc:Fallback>
                <p:oleObj name="Формула" r:id="rId8" imgW="4681537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04938" y="3790950"/>
                        <a:ext cx="468153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9" name="Object 35"/>
          <p:cNvGraphicFramePr>
            <a:graphicFrameLocks noChangeAspect="1"/>
          </p:cNvGraphicFramePr>
          <p:nvPr/>
        </p:nvGraphicFramePr>
        <p:xfrm>
          <a:off x="1476375" y="3357563"/>
          <a:ext cx="1595438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4" name="Формула" r:id="rId10" imgW="1595438" imgH="492125" progId="Equation.3">
                  <p:embed/>
                </p:oleObj>
              </mc:Choice>
              <mc:Fallback>
                <p:oleObj name="Формула" r:id="rId10" imgW="1595438" imgH="4921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76375" y="3357563"/>
                        <a:ext cx="1595438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0" name="Object 36"/>
          <p:cNvGraphicFramePr>
            <a:graphicFrameLocks noChangeAspect="1"/>
          </p:cNvGraphicFramePr>
          <p:nvPr/>
        </p:nvGraphicFramePr>
        <p:xfrm>
          <a:off x="1476375" y="2493963"/>
          <a:ext cx="183832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5" name="Формула" r:id="rId12" imgW="1838325" imgH="492125" progId="Equation.3">
                  <p:embed/>
                </p:oleObj>
              </mc:Choice>
              <mc:Fallback>
                <p:oleObj name="Формула" r:id="rId12" imgW="1838325" imgH="4921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76375" y="2493963"/>
                        <a:ext cx="1838325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1" name="Object 37"/>
          <p:cNvGraphicFramePr>
            <a:graphicFrameLocks noChangeAspect="1"/>
          </p:cNvGraphicFramePr>
          <p:nvPr/>
        </p:nvGraphicFramePr>
        <p:xfrm>
          <a:off x="1404938" y="4222750"/>
          <a:ext cx="461168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6" name="Формула" r:id="rId14" imgW="4611687" imgH="492125" progId="Equation.3">
                  <p:embed/>
                </p:oleObj>
              </mc:Choice>
              <mc:Fallback>
                <p:oleObj name="Формула" r:id="rId14" imgW="4611687" imgH="4921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404938" y="4222750"/>
                        <a:ext cx="4611687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6" name="Rectang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Решение</a:t>
            </a:r>
          </a:p>
        </p:txBody>
      </p:sp>
      <p:sp>
        <p:nvSpPr>
          <p:cNvPr id="63497" name="Rectangle 7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hangingPunct="1">
              <a:buNone/>
            </a:pPr>
            <a:r>
              <a:rPr sz="2400" i="1">
                <a:latin typeface="Times New Roman" pitchFamily="18" charset="0"/>
              </a:rPr>
              <a:t>а)</a:t>
            </a:r>
          </a:p>
          <a:p>
            <a:pPr lvl="0" eaLnBrk="1" hangingPunct="1">
              <a:buNone/>
            </a:pPr>
            <a:r>
              <a:rPr sz="2400" i="1">
                <a:latin typeface="Times New Roman" pitchFamily="18" charset="0"/>
              </a:rPr>
              <a:t>б)</a:t>
            </a:r>
          </a:p>
          <a:p>
            <a:pPr lvl="0" eaLnBrk="1" hangingPunct="1">
              <a:buNone/>
            </a:pPr>
            <a:r>
              <a:rPr sz="2400" i="1">
                <a:latin typeface="Times New Roman" pitchFamily="18" charset="0"/>
              </a:rPr>
              <a:t>в)</a:t>
            </a:r>
          </a:p>
          <a:p>
            <a:pPr lvl="0" eaLnBrk="1" hangingPunct="1">
              <a:buNone/>
            </a:pPr>
            <a:r>
              <a:rPr sz="2400" i="1">
                <a:latin typeface="Times New Roman" pitchFamily="18" charset="0"/>
              </a:rPr>
              <a:t>г)</a:t>
            </a:r>
          </a:p>
          <a:p>
            <a:pPr lvl="0" eaLnBrk="1" hangingPunct="1">
              <a:buNone/>
            </a:pPr>
            <a:r>
              <a:rPr sz="2400" i="1">
                <a:latin typeface="Times New Roman" pitchFamily="18" charset="0"/>
              </a:rPr>
              <a:t>д)</a:t>
            </a:r>
          </a:p>
          <a:p>
            <a:pPr lvl="0" eaLnBrk="1" hangingPunct="1">
              <a:buNone/>
            </a:pPr>
            <a:endParaRPr sz="2400" i="1">
              <a:latin typeface="Times New Roman" pitchFamily="18" charset="0"/>
            </a:endParaRPr>
          </a:p>
          <a:p>
            <a:pPr lvl="0" eaLnBrk="1" hangingPunct="1">
              <a:buNone/>
            </a:pPr>
            <a:endParaRPr sz="2400" i="1">
              <a:latin typeface="Times New Roman" pitchFamily="18" charset="0"/>
            </a:endParaRPr>
          </a:p>
          <a:p>
            <a:pPr lvl="0" eaLnBrk="1" hangingPunct="1">
              <a:buNone/>
            </a:pPr>
            <a:r>
              <a:rPr sz="2400" i="1">
                <a:latin typeface="Times New Roman" pitchFamily="18" charset="0"/>
              </a:rPr>
              <a:t>е)</a:t>
            </a:r>
            <a:endParaRPr sz="2400" i="1" u="sng">
              <a:latin typeface="Times New Roman" panose="02020603050405020304" pitchFamily="18" charset="0"/>
            </a:endParaRPr>
          </a:p>
        </p:txBody>
      </p:sp>
      <p:graphicFrame>
        <p:nvGraphicFramePr>
          <p:cNvPr id="63490" name="Object 8"/>
          <p:cNvGraphicFramePr>
            <a:graphicFrameLocks noChangeAspect="1"/>
          </p:cNvGraphicFramePr>
          <p:nvPr/>
        </p:nvGraphicFramePr>
        <p:xfrm>
          <a:off x="1547813" y="1557338"/>
          <a:ext cx="287655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5" name="Формула" r:id="rId3" imgW="2876550" imgH="520700" progId="Equation.3">
                  <p:embed/>
                </p:oleObj>
              </mc:Choice>
              <mc:Fallback>
                <p:oleObj name="Формула" r:id="rId3" imgW="2876550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813" y="1557338"/>
                        <a:ext cx="287655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1" name="Object 9"/>
          <p:cNvGraphicFramePr>
            <a:graphicFrameLocks noChangeAspect="1"/>
          </p:cNvGraphicFramePr>
          <p:nvPr/>
        </p:nvGraphicFramePr>
        <p:xfrm>
          <a:off x="1547813" y="1989138"/>
          <a:ext cx="28098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6" name="Формула" r:id="rId5" imgW="2809875" imgH="492125" progId="Equation.3">
                  <p:embed/>
                </p:oleObj>
              </mc:Choice>
              <mc:Fallback>
                <p:oleObj name="Формула" r:id="rId5" imgW="2809875" imgH="4921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47813" y="1989138"/>
                        <a:ext cx="2809875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2" name="Object 10"/>
          <p:cNvGraphicFramePr>
            <a:graphicFrameLocks noChangeAspect="1"/>
          </p:cNvGraphicFramePr>
          <p:nvPr/>
        </p:nvGraphicFramePr>
        <p:xfrm>
          <a:off x="1547813" y="2420938"/>
          <a:ext cx="2462212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7" name="Формула" r:id="rId7" imgW="2462212" imgH="520700" progId="Equation.3">
                  <p:embed/>
                </p:oleObj>
              </mc:Choice>
              <mc:Fallback>
                <p:oleObj name="Формула" r:id="rId7" imgW="2462212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47813" y="2420938"/>
                        <a:ext cx="2462212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11"/>
          <p:cNvGraphicFramePr>
            <a:graphicFrameLocks noChangeAspect="1"/>
          </p:cNvGraphicFramePr>
          <p:nvPr/>
        </p:nvGraphicFramePr>
        <p:xfrm>
          <a:off x="1547813" y="2852738"/>
          <a:ext cx="253206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8" name="Формула" r:id="rId9" imgW="2532062" imgH="492125" progId="Equation.3">
                  <p:embed/>
                </p:oleObj>
              </mc:Choice>
              <mc:Fallback>
                <p:oleObj name="Формула" r:id="rId9" imgW="2532062" imgH="4921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47813" y="2852738"/>
                        <a:ext cx="2532062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4" name="Object 12"/>
          <p:cNvGraphicFramePr>
            <a:graphicFrameLocks noChangeAspect="1"/>
          </p:cNvGraphicFramePr>
          <p:nvPr/>
        </p:nvGraphicFramePr>
        <p:xfrm>
          <a:off x="1476375" y="3370263"/>
          <a:ext cx="5721350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9" name="Формула" r:id="rId11" imgW="5721350" imgH="1389062" progId="Equation.3">
                  <p:embed/>
                </p:oleObj>
              </mc:Choice>
              <mc:Fallback>
                <p:oleObj name="Формула" r:id="rId11" imgW="5721350" imgH="138906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76375" y="3370263"/>
                        <a:ext cx="5721350" cy="138906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5" name="Object 13"/>
          <p:cNvGraphicFramePr>
            <a:graphicFrameLocks noChangeAspect="1"/>
          </p:cNvGraphicFramePr>
          <p:nvPr/>
        </p:nvGraphicFramePr>
        <p:xfrm>
          <a:off x="1476375" y="4724400"/>
          <a:ext cx="5340350" cy="138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0" name="Формула" r:id="rId13" imgW="5340350" imgH="1389063" progId="Equation.3">
                  <p:embed/>
                </p:oleObj>
              </mc:Choice>
              <mc:Fallback>
                <p:oleObj name="Формула" r:id="rId13" imgW="5340350" imgH="138906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76375" y="4724400"/>
                        <a:ext cx="5340350" cy="138906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Rectangle 3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 b="1">
                <a:latin typeface="Times New Roman" pitchFamily="18" charset="0"/>
              </a:rPr>
              <a:t>Задача 4.</a:t>
            </a:r>
            <a:r>
              <a:rPr sz="4000">
                <a:latin typeface="Times New Roman" pitchFamily="18" charset="0"/>
              </a:rPr>
              <a:t> Скалярное произведение</a:t>
            </a:r>
          </a:p>
        </p:txBody>
      </p:sp>
      <p:sp>
        <p:nvSpPr>
          <p:cNvPr id="64518" name="Text Box 40"/>
          <p:cNvSpPr/>
          <p:nvPr/>
        </p:nvSpPr>
        <p:spPr>
          <a:xfrm>
            <a:off x="971550" y="1484313"/>
            <a:ext cx="72009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400" i="1">
                <a:latin typeface="Times New Roman" pitchFamily="18" charset="0"/>
              </a:rPr>
              <a:t>Вычислить скалярное произведение векторов:</a:t>
            </a:r>
          </a:p>
        </p:txBody>
      </p:sp>
      <p:sp>
        <p:nvSpPr>
          <p:cNvPr id="64519" name="AutoShape 41"/>
          <p:cNvSpPr/>
          <p:nvPr/>
        </p:nvSpPr>
        <p:spPr>
          <a:xfrm>
            <a:off x="1547813" y="2278063"/>
            <a:ext cx="1655762" cy="1512887"/>
          </a:xfrm>
          <a:prstGeom prst="cube">
            <a:avLst>
              <a:gd name="adj" fmla="val 25000"/>
            </a:avLst>
          </a:prstGeom>
          <a:solidFill>
            <a:schemeClr val="folHlink">
              <a:alpha val="23137"/>
            </a:schemeClr>
          </a:solidFill>
          <a:ln w="25400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cxnSp>
        <p:nvCxnSpPr>
          <p:cNvPr id="64520" name="Line 42"/>
          <p:cNvCxnSpPr/>
          <p:nvPr/>
        </p:nvCxnSpPr>
        <p:spPr>
          <a:xfrm flipV="1">
            <a:off x="1547813" y="3430588"/>
            <a:ext cx="360362" cy="360362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64521" name="Line 43"/>
          <p:cNvCxnSpPr/>
          <p:nvPr/>
        </p:nvCxnSpPr>
        <p:spPr>
          <a:xfrm>
            <a:off x="1908175" y="3430588"/>
            <a:ext cx="1295400" cy="158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64522" name="Line 44"/>
          <p:cNvCxnSpPr/>
          <p:nvPr/>
        </p:nvCxnSpPr>
        <p:spPr>
          <a:xfrm>
            <a:off x="1908175" y="2278063"/>
            <a:ext cx="1588" cy="11525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sp>
        <p:nvSpPr>
          <p:cNvPr id="64523" name="Text Box 45"/>
          <p:cNvSpPr/>
          <p:nvPr/>
        </p:nvSpPr>
        <p:spPr>
          <a:xfrm>
            <a:off x="3203575" y="3214688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sp>
        <p:nvSpPr>
          <p:cNvPr id="64524" name="Text Box 46"/>
          <p:cNvSpPr/>
          <p:nvPr/>
        </p:nvSpPr>
        <p:spPr>
          <a:xfrm>
            <a:off x="1187450" y="3575050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</a:p>
        </p:txBody>
      </p:sp>
      <p:sp>
        <p:nvSpPr>
          <p:cNvPr id="64525" name="Text Box 47"/>
          <p:cNvSpPr/>
          <p:nvPr/>
        </p:nvSpPr>
        <p:spPr>
          <a:xfrm>
            <a:off x="1619250" y="3141663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64526" name="Text Box 48"/>
          <p:cNvSpPr/>
          <p:nvPr/>
        </p:nvSpPr>
        <p:spPr>
          <a:xfrm>
            <a:off x="2843213" y="3717925"/>
            <a:ext cx="287337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D</a:t>
            </a:r>
          </a:p>
        </p:txBody>
      </p:sp>
      <p:sp>
        <p:nvSpPr>
          <p:cNvPr id="64527" name="Text Box 49"/>
          <p:cNvSpPr/>
          <p:nvPr/>
        </p:nvSpPr>
        <p:spPr>
          <a:xfrm>
            <a:off x="1187450" y="2351088"/>
            <a:ext cx="431800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4528" name="Text Box 50"/>
          <p:cNvSpPr/>
          <p:nvPr/>
        </p:nvSpPr>
        <p:spPr>
          <a:xfrm>
            <a:off x="1692275" y="1917700"/>
            <a:ext cx="431800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4529" name="Text Box 51"/>
          <p:cNvSpPr/>
          <p:nvPr/>
        </p:nvSpPr>
        <p:spPr>
          <a:xfrm>
            <a:off x="3059113" y="1916113"/>
            <a:ext cx="504825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4530" name="Text Box 52"/>
          <p:cNvSpPr/>
          <p:nvPr/>
        </p:nvSpPr>
        <p:spPr>
          <a:xfrm>
            <a:off x="2771775" y="2493963"/>
            <a:ext cx="504825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D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64514" name="Object 54"/>
          <p:cNvGraphicFramePr>
            <a:graphicFrameLocks noChangeAspect="1"/>
          </p:cNvGraphicFramePr>
          <p:nvPr/>
        </p:nvGraphicFramePr>
        <p:xfrm>
          <a:off x="1219200" y="2938463"/>
          <a:ext cx="290513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1" name="Формула" r:id="rId3" imgW="290513" imgH="263525" progId="Equation.3">
                  <p:embed/>
                </p:oleObj>
              </mc:Choice>
              <mc:Fallback>
                <p:oleObj name="Формула" r:id="rId3" imgW="290513" imgH="2635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2938463"/>
                        <a:ext cx="290513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531" name="Line 57"/>
          <p:cNvCxnSpPr/>
          <p:nvPr/>
        </p:nvCxnSpPr>
        <p:spPr>
          <a:xfrm>
            <a:off x="1547813" y="3790950"/>
            <a:ext cx="1223962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64532" name="Line 58"/>
          <p:cNvCxnSpPr/>
          <p:nvPr/>
        </p:nvCxnSpPr>
        <p:spPr>
          <a:xfrm flipV="1">
            <a:off x="1547813" y="3430588"/>
            <a:ext cx="360362" cy="360362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  <a:tailEnd type="triangle"/>
          </a:ln>
        </p:spPr>
      </p:cxnSp>
      <p:cxnSp>
        <p:nvCxnSpPr>
          <p:cNvPr id="64533" name="Line 59"/>
          <p:cNvCxnSpPr/>
          <p:nvPr/>
        </p:nvCxnSpPr>
        <p:spPr>
          <a:xfrm flipV="1">
            <a:off x="1547813" y="2638425"/>
            <a:ext cx="1587" cy="11525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64515" name="Object 61"/>
          <p:cNvGraphicFramePr>
            <a:graphicFrameLocks noChangeAspect="1"/>
          </p:cNvGraphicFramePr>
          <p:nvPr/>
        </p:nvGraphicFramePr>
        <p:xfrm>
          <a:off x="4067175" y="2133600"/>
          <a:ext cx="2724150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2" name="Формула" r:id="rId5" imgW="2724150" imgH="1220788" progId="Equation.3">
                  <p:embed/>
                </p:oleObj>
              </mc:Choice>
              <mc:Fallback>
                <p:oleObj name="Формула" r:id="rId5" imgW="2724150" imgH="12207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67175" y="2133600"/>
                        <a:ext cx="2724150" cy="12207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6" name="Object 64"/>
          <p:cNvGraphicFramePr>
            <a:graphicFrameLocks noChangeAspect="1"/>
          </p:cNvGraphicFramePr>
          <p:nvPr/>
        </p:nvGraphicFramePr>
        <p:xfrm>
          <a:off x="984250" y="4149725"/>
          <a:ext cx="1473200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3" name="Формула" r:id="rId7" imgW="1473200" imgH="1657350" progId="Equation.3">
                  <p:embed/>
                </p:oleObj>
              </mc:Choice>
              <mc:Fallback>
                <p:oleObj name="Формула" r:id="rId7" imgW="1473200" imgH="16573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84250" y="4149725"/>
                        <a:ext cx="1473200" cy="165735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34" name="Rectangle 65"/>
          <p:cNvSpPr/>
          <p:nvPr/>
        </p:nvSpPr>
        <p:spPr>
          <a:xfrm>
            <a:off x="1042988" y="5876925"/>
            <a:ext cx="13081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20000"/>
              </a:spcBef>
            </a:pPr>
            <a:r>
              <a:rPr sz="2400" i="1" u="sng">
                <a:latin typeface="Times New Roman" pitchFamily="18" charset="0"/>
                <a:hlinkClick r:id="rId9" action="ppaction://hlinksldjump"/>
              </a:rPr>
              <a:t>Решение</a:t>
            </a:r>
            <a:endParaRPr sz="2400" i="1" u="sng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 b="1">
                <a:latin typeface="Times New Roman" pitchFamily="18" charset="0"/>
              </a:rPr>
              <a:t>Задача 4.</a:t>
            </a:r>
            <a:r>
              <a:rPr sz="4000">
                <a:latin typeface="Times New Roman" pitchFamily="18" charset="0"/>
              </a:rPr>
              <a:t> Скалярное произведение</a:t>
            </a:r>
          </a:p>
        </p:txBody>
      </p:sp>
      <p:graphicFrame>
        <p:nvGraphicFramePr>
          <p:cNvPr id="65538" name="Object 5"/>
          <p:cNvGraphicFramePr>
            <a:graphicFrameLocks noChangeAspect="1"/>
          </p:cNvGraphicFramePr>
          <p:nvPr/>
        </p:nvGraphicFramePr>
        <p:xfrm>
          <a:off x="4067175" y="2133600"/>
          <a:ext cx="2724150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5" name="Формула" r:id="rId3" imgW="2724150" imgH="1512888" progId="Equation.3">
                  <p:embed/>
                </p:oleObj>
              </mc:Choice>
              <mc:Fallback>
                <p:oleObj name="Формула" r:id="rId3" imgW="2724150" imgH="15128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67175" y="2133600"/>
                        <a:ext cx="2724150" cy="15128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9" name="Object 6"/>
          <p:cNvGraphicFramePr>
            <a:graphicFrameLocks noChangeAspect="1"/>
          </p:cNvGraphicFramePr>
          <p:nvPr/>
        </p:nvGraphicFramePr>
        <p:xfrm>
          <a:off x="984250" y="4149725"/>
          <a:ext cx="165100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6" name="Формула" r:id="rId5" imgW="1651000" imgH="1268413" progId="Equation.3">
                  <p:embed/>
                </p:oleObj>
              </mc:Choice>
              <mc:Fallback>
                <p:oleObj name="Формула" r:id="rId5" imgW="1651000" imgH="126841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84250" y="4149725"/>
                        <a:ext cx="1651000" cy="126841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2" name="AutoShape 7"/>
          <p:cNvSpPr/>
          <p:nvPr/>
        </p:nvSpPr>
        <p:spPr>
          <a:xfrm>
            <a:off x="1620838" y="2276475"/>
            <a:ext cx="1655762" cy="1512888"/>
          </a:xfrm>
          <a:prstGeom prst="cube">
            <a:avLst>
              <a:gd name="adj" fmla="val 25000"/>
            </a:avLst>
          </a:prstGeom>
          <a:solidFill>
            <a:schemeClr val="folHlink">
              <a:alpha val="23137"/>
            </a:schemeClr>
          </a:solidFill>
          <a:ln w="25400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cxnSp>
        <p:nvCxnSpPr>
          <p:cNvPr id="65543" name="Line 8"/>
          <p:cNvCxnSpPr/>
          <p:nvPr/>
        </p:nvCxnSpPr>
        <p:spPr>
          <a:xfrm flipV="1">
            <a:off x="1620838" y="3429000"/>
            <a:ext cx="360362" cy="360363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65544" name="Line 9"/>
          <p:cNvCxnSpPr/>
          <p:nvPr/>
        </p:nvCxnSpPr>
        <p:spPr>
          <a:xfrm>
            <a:off x="1981200" y="3429000"/>
            <a:ext cx="1295400" cy="158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65545" name="Line 10"/>
          <p:cNvCxnSpPr/>
          <p:nvPr/>
        </p:nvCxnSpPr>
        <p:spPr>
          <a:xfrm>
            <a:off x="1981200" y="2276475"/>
            <a:ext cx="1588" cy="11525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sp>
        <p:nvSpPr>
          <p:cNvPr id="65546" name="Text Box 11"/>
          <p:cNvSpPr/>
          <p:nvPr/>
        </p:nvSpPr>
        <p:spPr>
          <a:xfrm>
            <a:off x="3276600" y="3213100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sp>
        <p:nvSpPr>
          <p:cNvPr id="65547" name="Text Box 12"/>
          <p:cNvSpPr/>
          <p:nvPr/>
        </p:nvSpPr>
        <p:spPr>
          <a:xfrm>
            <a:off x="1260475" y="3573463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</a:p>
        </p:txBody>
      </p:sp>
      <p:sp>
        <p:nvSpPr>
          <p:cNvPr id="65548" name="Text Box 13"/>
          <p:cNvSpPr/>
          <p:nvPr/>
        </p:nvSpPr>
        <p:spPr>
          <a:xfrm>
            <a:off x="1692275" y="3140075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65549" name="Text Box 14"/>
          <p:cNvSpPr/>
          <p:nvPr/>
        </p:nvSpPr>
        <p:spPr>
          <a:xfrm>
            <a:off x="2916238" y="3716338"/>
            <a:ext cx="287337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D</a:t>
            </a:r>
          </a:p>
        </p:txBody>
      </p:sp>
      <p:sp>
        <p:nvSpPr>
          <p:cNvPr id="65550" name="Text Box 15"/>
          <p:cNvSpPr/>
          <p:nvPr/>
        </p:nvSpPr>
        <p:spPr>
          <a:xfrm>
            <a:off x="1260475" y="2349500"/>
            <a:ext cx="431800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5551" name="Text Box 16"/>
          <p:cNvSpPr/>
          <p:nvPr/>
        </p:nvSpPr>
        <p:spPr>
          <a:xfrm>
            <a:off x="1765300" y="1916113"/>
            <a:ext cx="431800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5552" name="Text Box 17"/>
          <p:cNvSpPr/>
          <p:nvPr/>
        </p:nvSpPr>
        <p:spPr>
          <a:xfrm>
            <a:off x="3133725" y="1916113"/>
            <a:ext cx="501650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5553" name="Text Box 18"/>
          <p:cNvSpPr/>
          <p:nvPr/>
        </p:nvSpPr>
        <p:spPr>
          <a:xfrm>
            <a:off x="2844800" y="2492375"/>
            <a:ext cx="5032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D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65540" name="Object 19"/>
          <p:cNvGraphicFramePr>
            <a:graphicFrameLocks noChangeAspect="1"/>
          </p:cNvGraphicFramePr>
          <p:nvPr/>
        </p:nvGraphicFramePr>
        <p:xfrm>
          <a:off x="1292225" y="2936875"/>
          <a:ext cx="290513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7" name="Формула" r:id="rId7" imgW="290513" imgH="263525" progId="Equation.3">
                  <p:embed/>
                </p:oleObj>
              </mc:Choice>
              <mc:Fallback>
                <p:oleObj name="Формула" r:id="rId7" imgW="290513" imgH="2635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92225" y="2936875"/>
                        <a:ext cx="290513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5554" name="Line 20"/>
          <p:cNvCxnSpPr/>
          <p:nvPr/>
        </p:nvCxnSpPr>
        <p:spPr>
          <a:xfrm>
            <a:off x="1620838" y="3789363"/>
            <a:ext cx="1223962" cy="158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65555" name="Line 21"/>
          <p:cNvCxnSpPr/>
          <p:nvPr/>
        </p:nvCxnSpPr>
        <p:spPr>
          <a:xfrm flipV="1">
            <a:off x="1620838" y="3429000"/>
            <a:ext cx="360362" cy="360363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  <a:tailEnd type="triangle"/>
          </a:ln>
        </p:spPr>
      </p:cxnSp>
      <p:cxnSp>
        <p:nvCxnSpPr>
          <p:cNvPr id="65556" name="Line 22"/>
          <p:cNvCxnSpPr/>
          <p:nvPr/>
        </p:nvCxnSpPr>
        <p:spPr>
          <a:xfrm flipV="1">
            <a:off x="1620838" y="2636838"/>
            <a:ext cx="1587" cy="11525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65557" name="Line 23"/>
          <p:cNvCxnSpPr/>
          <p:nvPr/>
        </p:nvCxnSpPr>
        <p:spPr>
          <a:xfrm>
            <a:off x="1979613" y="2278063"/>
            <a:ext cx="936625" cy="35877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65558" name="Line 24"/>
          <p:cNvCxnSpPr/>
          <p:nvPr/>
        </p:nvCxnSpPr>
        <p:spPr>
          <a:xfrm flipV="1">
            <a:off x="1619250" y="2278063"/>
            <a:ext cx="1657350" cy="35877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sp>
        <p:nvSpPr>
          <p:cNvPr id="65559" name="Text Box 25"/>
          <p:cNvSpPr/>
          <p:nvPr/>
        </p:nvSpPr>
        <p:spPr>
          <a:xfrm>
            <a:off x="2339975" y="2060575"/>
            <a:ext cx="5032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O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5560" name="Text Box 26"/>
          <p:cNvSpPr/>
          <p:nvPr/>
        </p:nvSpPr>
        <p:spPr>
          <a:xfrm>
            <a:off x="971550" y="1484313"/>
            <a:ext cx="72009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sz="2400" i="1">
                <a:latin typeface="Times New Roman" pitchFamily="18" charset="0"/>
              </a:rPr>
              <a:t>Вычислить скалярное произведение векторов:</a:t>
            </a:r>
          </a:p>
        </p:txBody>
      </p:sp>
      <p:sp>
        <p:nvSpPr>
          <p:cNvPr id="65562" name="Rectangle 29"/>
          <p:cNvSpPr/>
          <p:nvPr/>
        </p:nvSpPr>
        <p:spPr>
          <a:xfrm>
            <a:off x="1042988" y="5516563"/>
            <a:ext cx="13081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20000"/>
              </a:spcBef>
            </a:pPr>
            <a:r>
              <a:rPr sz="2400" i="1" u="sng">
                <a:latin typeface="Times New Roman" pitchFamily="18" charset="0"/>
                <a:hlinkClick r:id="rId9" action="ppaction://hlinksldjump"/>
              </a:rPr>
              <a:t>Решение</a:t>
            </a:r>
            <a:endParaRPr sz="2400" i="1" u="sng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Решение</a:t>
            </a:r>
          </a:p>
        </p:txBody>
      </p:sp>
      <p:graphicFrame>
        <p:nvGraphicFramePr>
          <p:cNvPr id="66562" name="Object 8"/>
          <p:cNvGraphicFramePr>
            <a:graphicFrameLocks noChangeAspect="1"/>
          </p:cNvGraphicFramePr>
          <p:nvPr/>
        </p:nvGraphicFramePr>
        <p:xfrm>
          <a:off x="971550" y="1628775"/>
          <a:ext cx="6530975" cy="483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7" name="Формула" r:id="rId3" imgW="6530975" imgH="4832350" progId="Equation.3">
                  <p:embed/>
                </p:oleObj>
              </mc:Choice>
              <mc:Fallback>
                <p:oleObj name="Формула" r:id="rId3" imgW="6530975" imgH="48323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1628775"/>
                        <a:ext cx="6530975" cy="483235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Решение</a:t>
            </a:r>
          </a:p>
        </p:txBody>
      </p:sp>
      <p:graphicFrame>
        <p:nvGraphicFramePr>
          <p:cNvPr id="67586" name="Object 5"/>
          <p:cNvGraphicFramePr>
            <a:graphicFrameLocks noChangeAspect="1"/>
          </p:cNvGraphicFramePr>
          <p:nvPr/>
        </p:nvGraphicFramePr>
        <p:xfrm>
          <a:off x="971550" y="1628775"/>
          <a:ext cx="574675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1" name="Формула" r:id="rId3" imgW="5746750" imgH="2825750" progId="Equation.3">
                  <p:embed/>
                </p:oleObj>
              </mc:Choice>
              <mc:Fallback>
                <p:oleObj name="Формула" r:id="rId3" imgW="5746750" imgH="28257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1628775"/>
                        <a:ext cx="5746750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Решение</a:t>
            </a:r>
          </a:p>
        </p:txBody>
      </p:sp>
      <p:graphicFrame>
        <p:nvGraphicFramePr>
          <p:cNvPr id="68610" name="Object 4"/>
          <p:cNvGraphicFramePr>
            <a:graphicFrameLocks noChangeAspect="1"/>
          </p:cNvGraphicFramePr>
          <p:nvPr/>
        </p:nvGraphicFramePr>
        <p:xfrm>
          <a:off x="971550" y="1628775"/>
          <a:ext cx="6143625" cy="509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3" name="Формула" r:id="rId3" imgW="6143625" imgH="5099050" progId="Equation.3">
                  <p:embed/>
                </p:oleObj>
              </mc:Choice>
              <mc:Fallback>
                <p:oleObj name="Формула" r:id="rId3" imgW="6143625" imgH="50990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1628775"/>
                        <a:ext cx="6143625" cy="509905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5" name="AutoShape 5"/>
          <p:cNvSpPr/>
          <p:nvPr/>
        </p:nvSpPr>
        <p:spPr>
          <a:xfrm>
            <a:off x="5795963" y="1989138"/>
            <a:ext cx="1655762" cy="1512887"/>
          </a:xfrm>
          <a:prstGeom prst="cube">
            <a:avLst>
              <a:gd name="adj" fmla="val 25000"/>
            </a:avLst>
          </a:prstGeom>
          <a:solidFill>
            <a:schemeClr val="folHlink">
              <a:alpha val="23137"/>
            </a:schemeClr>
          </a:solidFill>
          <a:ln w="25400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endParaRPr/>
          </a:p>
        </p:txBody>
      </p:sp>
      <p:cxnSp>
        <p:nvCxnSpPr>
          <p:cNvPr id="68616" name="Line 6"/>
          <p:cNvCxnSpPr/>
          <p:nvPr/>
        </p:nvCxnSpPr>
        <p:spPr>
          <a:xfrm flipV="1">
            <a:off x="5795963" y="3141663"/>
            <a:ext cx="360362" cy="360362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68617" name="Line 7"/>
          <p:cNvCxnSpPr/>
          <p:nvPr/>
        </p:nvCxnSpPr>
        <p:spPr>
          <a:xfrm>
            <a:off x="6156325" y="3141663"/>
            <a:ext cx="1295400" cy="158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cxnSp>
        <p:nvCxnSpPr>
          <p:cNvPr id="68618" name="Line 8"/>
          <p:cNvCxnSpPr/>
          <p:nvPr/>
        </p:nvCxnSpPr>
        <p:spPr>
          <a:xfrm>
            <a:off x="6156325" y="1989138"/>
            <a:ext cx="1588" cy="11525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</a:ln>
        </p:spPr>
      </p:cxnSp>
      <p:sp>
        <p:nvSpPr>
          <p:cNvPr id="68619" name="Text Box 9"/>
          <p:cNvSpPr/>
          <p:nvPr/>
        </p:nvSpPr>
        <p:spPr>
          <a:xfrm>
            <a:off x="7451725" y="2925763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</a:p>
        </p:txBody>
      </p:sp>
      <p:sp>
        <p:nvSpPr>
          <p:cNvPr id="68620" name="Text Box 10"/>
          <p:cNvSpPr/>
          <p:nvPr/>
        </p:nvSpPr>
        <p:spPr>
          <a:xfrm>
            <a:off x="5435600" y="3286125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</a:p>
        </p:txBody>
      </p:sp>
      <p:sp>
        <p:nvSpPr>
          <p:cNvPr id="68621" name="Text Box 11"/>
          <p:cNvSpPr/>
          <p:nvPr/>
        </p:nvSpPr>
        <p:spPr>
          <a:xfrm>
            <a:off x="5867400" y="2852738"/>
            <a:ext cx="2873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</a:p>
        </p:txBody>
      </p:sp>
      <p:sp>
        <p:nvSpPr>
          <p:cNvPr id="68622" name="Text Box 12"/>
          <p:cNvSpPr/>
          <p:nvPr/>
        </p:nvSpPr>
        <p:spPr>
          <a:xfrm>
            <a:off x="7091363" y="3429000"/>
            <a:ext cx="287337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D</a:t>
            </a:r>
          </a:p>
        </p:txBody>
      </p:sp>
      <p:sp>
        <p:nvSpPr>
          <p:cNvPr id="68623" name="Text Box 13"/>
          <p:cNvSpPr/>
          <p:nvPr/>
        </p:nvSpPr>
        <p:spPr>
          <a:xfrm>
            <a:off x="5435600" y="2062163"/>
            <a:ext cx="431800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A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8624" name="Text Box 14"/>
          <p:cNvSpPr/>
          <p:nvPr/>
        </p:nvSpPr>
        <p:spPr>
          <a:xfrm>
            <a:off x="5940425" y="1628775"/>
            <a:ext cx="431800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B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8625" name="Text Box 15"/>
          <p:cNvSpPr/>
          <p:nvPr/>
        </p:nvSpPr>
        <p:spPr>
          <a:xfrm>
            <a:off x="7308850" y="1628775"/>
            <a:ext cx="5032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C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8626" name="Text Box 16"/>
          <p:cNvSpPr/>
          <p:nvPr/>
        </p:nvSpPr>
        <p:spPr>
          <a:xfrm>
            <a:off x="7019925" y="2205038"/>
            <a:ext cx="576263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D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68611" name="Object 17"/>
          <p:cNvGraphicFramePr>
            <a:graphicFrameLocks noChangeAspect="1"/>
          </p:cNvGraphicFramePr>
          <p:nvPr/>
        </p:nvGraphicFramePr>
        <p:xfrm>
          <a:off x="6372225" y="3141663"/>
          <a:ext cx="2413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4" name="Формула" r:id="rId5" imgW="241300" imgH="358775" progId="Equation.3">
                  <p:embed/>
                </p:oleObj>
              </mc:Choice>
              <mc:Fallback>
                <p:oleObj name="Формула" r:id="rId5" imgW="241300" imgH="3587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72225" y="3141663"/>
                        <a:ext cx="2413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8627" name="Line 18"/>
          <p:cNvCxnSpPr/>
          <p:nvPr/>
        </p:nvCxnSpPr>
        <p:spPr>
          <a:xfrm>
            <a:off x="5795963" y="3502025"/>
            <a:ext cx="1223962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68628" name="Line 19"/>
          <p:cNvCxnSpPr/>
          <p:nvPr/>
        </p:nvCxnSpPr>
        <p:spPr>
          <a:xfrm flipV="1">
            <a:off x="5795963" y="3141663"/>
            <a:ext cx="360362" cy="360362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miter lim="800000"/>
            <a:tailEnd type="triangle"/>
          </a:ln>
        </p:spPr>
      </p:cxnSp>
      <p:cxnSp>
        <p:nvCxnSpPr>
          <p:cNvPr id="68629" name="Line 20"/>
          <p:cNvCxnSpPr/>
          <p:nvPr/>
        </p:nvCxnSpPr>
        <p:spPr>
          <a:xfrm flipV="1">
            <a:off x="5795963" y="2349500"/>
            <a:ext cx="1587" cy="11525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68630" name="Line 21"/>
          <p:cNvCxnSpPr/>
          <p:nvPr/>
        </p:nvCxnSpPr>
        <p:spPr>
          <a:xfrm>
            <a:off x="6154738" y="1990725"/>
            <a:ext cx="936625" cy="35877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cxnSp>
        <p:nvCxnSpPr>
          <p:cNvPr id="68631" name="Line 22"/>
          <p:cNvCxnSpPr/>
          <p:nvPr/>
        </p:nvCxnSpPr>
        <p:spPr>
          <a:xfrm flipV="1">
            <a:off x="5794375" y="1990725"/>
            <a:ext cx="1657350" cy="35877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</a:ln>
        </p:spPr>
      </p:cxnSp>
      <p:sp>
        <p:nvSpPr>
          <p:cNvPr id="68632" name="Text Box 23"/>
          <p:cNvSpPr/>
          <p:nvPr/>
        </p:nvSpPr>
        <p:spPr>
          <a:xfrm>
            <a:off x="6515100" y="1773238"/>
            <a:ext cx="503238" cy="396875"/>
          </a:xfrm>
          <a:prstGeom prst="rect">
            <a:avLst/>
          </a:prstGeom>
          <a:noFill/>
          <a:ln w="25400"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en-US" sz="2000" i="1">
                <a:latin typeface="Times New Roman" pitchFamily="18" charset="0"/>
              </a:rPr>
              <a:t>O</a:t>
            </a:r>
            <a:r>
              <a:rPr lang="en-US" altLang="en-US" sz="2000" i="1" baseline="-25000"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68612" name="Object 25"/>
          <p:cNvGraphicFramePr>
            <a:graphicFrameLocks noChangeAspect="1"/>
          </p:cNvGraphicFramePr>
          <p:nvPr/>
        </p:nvGraphicFramePr>
        <p:xfrm>
          <a:off x="5795963" y="2978150"/>
          <a:ext cx="24130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5" name="Формула" r:id="rId7" imgW="241300" imgH="398463" progId="Equation.3">
                  <p:embed/>
                </p:oleObj>
              </mc:Choice>
              <mc:Fallback>
                <p:oleObj name="Формула" r:id="rId7" imgW="241300" imgH="39846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95963" y="2978150"/>
                        <a:ext cx="24130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3" name="Object 26"/>
          <p:cNvGraphicFramePr>
            <a:graphicFrameLocks noChangeAspect="1"/>
          </p:cNvGraphicFramePr>
          <p:nvPr/>
        </p:nvGraphicFramePr>
        <p:xfrm>
          <a:off x="5519738" y="2636838"/>
          <a:ext cx="2174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6" name="Формула" r:id="rId9" imgW="217487" imgH="358775" progId="Equation.3">
                  <p:embed/>
                </p:oleObj>
              </mc:Choice>
              <mc:Fallback>
                <p:oleObj name="Формула" r:id="rId9" imgW="217487" imgH="3587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19738" y="2636838"/>
                        <a:ext cx="21748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Равные векторы</a:t>
            </a:r>
          </a:p>
        </p:txBody>
      </p:sp>
      <p:sp>
        <p:nvSpPr>
          <p:cNvPr id="3078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20000"/>
              </a:lnSpc>
              <a:buNone/>
              <a:tabLst>
                <a:tab pos="0" algn="l"/>
              </a:tabLst>
            </a:pPr>
            <a:r>
              <a:rPr sz="2400" b="1" i="1">
                <a:latin typeface="Times New Roman" pitchFamily="18" charset="0"/>
              </a:rPr>
              <a:t>Равные векторы</a:t>
            </a:r>
            <a:r>
              <a:rPr sz="2400" i="1">
                <a:latin typeface="Times New Roman" pitchFamily="18" charset="0"/>
              </a:rPr>
              <a:t> - сонаправленные векторы, </a:t>
            </a:r>
          </a:p>
          <a:p>
            <a:pPr marL="0" lvl="0" indent="0" eaLnBrk="1" hangingPunct="1">
              <a:lnSpc>
                <a:spcPct val="120000"/>
              </a:lnSpc>
              <a:buNone/>
              <a:tabLst>
                <a:tab pos="0" algn="l"/>
              </a:tabLst>
            </a:pPr>
            <a:r>
              <a:rPr sz="2400" i="1">
                <a:latin typeface="Times New Roman" pitchFamily="18" charset="0"/>
              </a:rPr>
              <a:t>длины которых равны.</a:t>
            </a:r>
          </a:p>
        </p:txBody>
      </p:sp>
      <p:cxnSp>
        <p:nvCxnSpPr>
          <p:cNvPr id="3079" name="Line 4"/>
          <p:cNvCxnSpPr/>
          <p:nvPr/>
        </p:nvCxnSpPr>
        <p:spPr>
          <a:xfrm flipV="1">
            <a:off x="1187450" y="3644900"/>
            <a:ext cx="1944688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3080" name="Line 5"/>
          <p:cNvCxnSpPr/>
          <p:nvPr/>
        </p:nvCxnSpPr>
        <p:spPr>
          <a:xfrm flipV="1">
            <a:off x="1187450" y="4149725"/>
            <a:ext cx="1944688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3074" name="Object 6"/>
          <p:cNvGraphicFramePr/>
          <p:nvPr/>
        </p:nvGraphicFramePr>
        <p:xfrm>
          <a:off x="2924175" y="2924175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Формула" r:id="rId3" imgW="423863" imgH="647700" progId="Equation.3">
                  <p:embed/>
                </p:oleObj>
              </mc:Choice>
              <mc:Fallback>
                <p:oleObj name="Формула" r:id="rId3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24175" y="2924175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7"/>
          <p:cNvGraphicFramePr/>
          <p:nvPr/>
        </p:nvGraphicFramePr>
        <p:xfrm>
          <a:off x="2916238" y="4221163"/>
          <a:ext cx="4318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Формула" r:id="rId5" imgW="431800" imgH="649287" progId="Equation.3">
                  <p:embed/>
                </p:oleObj>
              </mc:Choice>
              <mc:Fallback>
                <p:oleObj name="Формула" r:id="rId5" imgW="431800" imgH="64928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16238" y="4221163"/>
                        <a:ext cx="431800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3708400" y="3357563"/>
          <a:ext cx="33337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Формула" r:id="rId7" imgW="3333750" imgH="847725" progId="Equation.3">
                  <p:embed/>
                </p:oleObj>
              </mc:Choice>
              <mc:Fallback>
                <p:oleObj name="Формула" r:id="rId7" imgW="3333750" imgH="8477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08400" y="3357563"/>
                        <a:ext cx="3333750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Text Box 9"/>
          <p:cNvSpPr/>
          <p:nvPr/>
        </p:nvSpPr>
        <p:spPr>
          <a:xfrm>
            <a:off x="971550" y="5373688"/>
            <a:ext cx="7200900" cy="968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lnSpc>
                <a:spcPct val="120000"/>
              </a:lnSpc>
            </a:pPr>
            <a:r>
              <a:rPr sz="2400" i="1">
                <a:latin typeface="Times New Roman" pitchFamily="18" charset="0"/>
              </a:rPr>
              <a:t>От любой точки можно отложить вектор, </a:t>
            </a:r>
          </a:p>
          <a:p>
            <a:pPr marL="0" lvl="0" indent="0" eaLnBrk="1" hangingPunct="1">
              <a:lnSpc>
                <a:spcPct val="120000"/>
              </a:lnSpc>
            </a:pPr>
            <a:r>
              <a:rPr sz="2400" i="1">
                <a:latin typeface="Times New Roman" pitchFamily="18" charset="0"/>
              </a:rPr>
              <a:t>равный данному, и притом только один.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Противоположно направленные векторы</a:t>
            </a:r>
          </a:p>
        </p:txBody>
      </p:sp>
      <p:sp>
        <p:nvSpPr>
          <p:cNvPr id="4102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b="1" i="1">
                <a:latin typeface="Times New Roman" pitchFamily="18" charset="0"/>
              </a:rPr>
              <a:t>Противоположно направленные векторы</a:t>
            </a:r>
            <a:r>
              <a:rPr sz="2400" i="1">
                <a:latin typeface="Times New Roman" pitchFamily="18" charset="0"/>
              </a:rPr>
              <a:t> – векторы, лежащие по разные стороны от прямой, проходящей через их начала.</a:t>
            </a:r>
          </a:p>
        </p:txBody>
      </p:sp>
      <p:cxnSp>
        <p:nvCxnSpPr>
          <p:cNvPr id="4103" name="Line 0"/>
          <p:cNvCxnSpPr/>
          <p:nvPr/>
        </p:nvCxnSpPr>
        <p:spPr>
          <a:xfrm flipV="1">
            <a:off x="1547813" y="3644900"/>
            <a:ext cx="1800225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104" name="Line 1"/>
          <p:cNvCxnSpPr/>
          <p:nvPr/>
        </p:nvCxnSpPr>
        <p:spPr>
          <a:xfrm flipH="1" flipV="1">
            <a:off x="2051050" y="4149725"/>
            <a:ext cx="576263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4105" name="Line 4"/>
          <p:cNvCxnSpPr/>
          <p:nvPr/>
        </p:nvCxnSpPr>
        <p:spPr>
          <a:xfrm>
            <a:off x="827088" y="3357563"/>
            <a:ext cx="2520950" cy="1079500"/>
          </a:xfrm>
          <a:prstGeom prst="line">
            <a:avLst/>
          </a:prstGeom>
          <a:noFill/>
          <a:ln w="15875">
            <a:solidFill>
              <a:schemeClr val="folHlink"/>
            </a:solidFill>
            <a:prstDash val="lgDash"/>
            <a:miter lim="800000"/>
          </a:ln>
        </p:spPr>
      </p:cxn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3913188" y="3476625"/>
          <a:ext cx="1074737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Формула" r:id="rId3" imgW="1074737" imgH="611188" progId="Equation.3">
                  <p:embed/>
                </p:oleObj>
              </mc:Choice>
              <mc:Fallback>
                <p:oleObj name="Формула" r:id="rId3" imgW="1074737" imgH="6111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13188" y="3476625"/>
                        <a:ext cx="1074737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Text Box 6"/>
          <p:cNvSpPr/>
          <p:nvPr/>
        </p:nvSpPr>
        <p:spPr>
          <a:xfrm>
            <a:off x="971550" y="5157788"/>
            <a:ext cx="72009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har char="•"/>
            </a:pPr>
            <a:r>
              <a:t> </a:t>
            </a:r>
            <a:r>
              <a:rPr lang="en-US" altLang="en-US"/>
              <a:t>   </a:t>
            </a:r>
            <a:r>
              <a:rPr sz="2400">
                <a:latin typeface="Times New Roman" pitchFamily="18" charset="0"/>
                <a:hlinkClick r:id="rId5" action="ppaction://hlinksldjump"/>
              </a:rPr>
              <a:t>Противоположные векторы</a:t>
            </a:r>
            <a:endParaRPr sz="2400">
              <a:latin typeface="Times New Roman" panose="02020603050405020304" pitchFamily="18" charset="0"/>
            </a:endParaRPr>
          </a:p>
        </p:txBody>
      </p:sp>
      <p:graphicFrame>
        <p:nvGraphicFramePr>
          <p:cNvPr id="4099" name="Object 7"/>
          <p:cNvGraphicFramePr/>
          <p:nvPr/>
        </p:nvGraphicFramePr>
        <p:xfrm>
          <a:off x="2987675" y="2997200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Формула" r:id="rId6" imgW="423863" imgH="647700" progId="Equation.3">
                  <p:embed/>
                </p:oleObj>
              </mc:Choice>
              <mc:Fallback>
                <p:oleObj name="Формула" r:id="rId6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87675" y="2997200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8"/>
          <p:cNvGraphicFramePr/>
          <p:nvPr/>
        </p:nvGraphicFramePr>
        <p:xfrm>
          <a:off x="2124075" y="4149725"/>
          <a:ext cx="4318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Формула" r:id="rId8" imgW="431800" imgH="649288" progId="Equation.3">
                  <p:embed/>
                </p:oleObj>
              </mc:Choice>
              <mc:Fallback>
                <p:oleObj name="Формула" r:id="rId8" imgW="431800" imgH="6492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24075" y="4149725"/>
                        <a:ext cx="43180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41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 tmFilter="0, 0; .2, .5; .8, .5; 1, 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autoRev="1" fill="hold"/>
                                        <p:tgtEl>
                                          <p:spTgt spid="41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Противоположные векторы</a:t>
            </a:r>
          </a:p>
        </p:txBody>
      </p:sp>
      <p:sp>
        <p:nvSpPr>
          <p:cNvPr id="5126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200900" cy="45259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3200" b="0" i="0" u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800" b="0" i="0" u="none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ru-RU" altLang="en-US" sz="2400" b="0" i="0" u="none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ru-RU" altLang="en-US" sz="2000" b="0" i="0" u="none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ru-RU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b="1" i="1">
                <a:latin typeface="Times New Roman" pitchFamily="18" charset="0"/>
              </a:rPr>
              <a:t>Противоположные векторы</a:t>
            </a:r>
            <a:r>
              <a:rPr sz="2400" i="1">
                <a:latin typeface="Times New Roman" pitchFamily="18" charset="0"/>
              </a:rPr>
              <a:t> – противоположно направленные векторы, длины которых равны.</a:t>
            </a:r>
          </a:p>
          <a:p>
            <a:pPr marL="0" lvl="0" indent="0" eaLnBrk="1" hangingPunct="1">
              <a:lnSpc>
                <a:spcPct val="12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buNone/>
            </a:pPr>
            <a:endParaRPr sz="2400" i="1">
              <a:latin typeface="Times New Roman" pitchFamily="18" charset="0"/>
            </a:endParaRPr>
          </a:p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i="1">
                <a:latin typeface="Times New Roman" pitchFamily="18" charset="0"/>
              </a:rPr>
              <a:t>Вектором, противоположным нулевому, </a:t>
            </a:r>
          </a:p>
          <a:p>
            <a:pPr marL="0" lvl="0" indent="0" eaLnBrk="1" hangingPunct="1">
              <a:lnSpc>
                <a:spcPct val="120000"/>
              </a:lnSpc>
              <a:buNone/>
            </a:pPr>
            <a:r>
              <a:rPr sz="2400" i="1">
                <a:latin typeface="Times New Roman" pitchFamily="18" charset="0"/>
              </a:rPr>
              <a:t>считается нулевой вектор.</a:t>
            </a:r>
          </a:p>
        </p:txBody>
      </p:sp>
      <p:cxnSp>
        <p:nvCxnSpPr>
          <p:cNvPr id="5127" name="Line 4"/>
          <p:cNvCxnSpPr/>
          <p:nvPr/>
        </p:nvCxnSpPr>
        <p:spPr>
          <a:xfrm flipV="1">
            <a:off x="1547813" y="3644900"/>
            <a:ext cx="1800225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cxnSp>
        <p:nvCxnSpPr>
          <p:cNvPr id="5128" name="Line 5"/>
          <p:cNvCxnSpPr/>
          <p:nvPr/>
        </p:nvCxnSpPr>
        <p:spPr>
          <a:xfrm flipH="1" flipV="1">
            <a:off x="1547813" y="4221163"/>
            <a:ext cx="1763712" cy="158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tailEnd type="triangle"/>
          </a:ln>
        </p:spPr>
      </p:cxnSp>
      <p:graphicFrame>
        <p:nvGraphicFramePr>
          <p:cNvPr id="5122" name="Object 6"/>
          <p:cNvGraphicFramePr/>
          <p:nvPr/>
        </p:nvGraphicFramePr>
        <p:xfrm>
          <a:off x="2987675" y="2997200"/>
          <a:ext cx="423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Формула" r:id="rId3" imgW="423863" imgH="647700" progId="Equation.3">
                  <p:embed/>
                </p:oleObj>
              </mc:Choice>
              <mc:Fallback>
                <p:oleObj name="Формула" r:id="rId3" imgW="423863" imgH="647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7675" y="2997200"/>
                        <a:ext cx="4238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7"/>
          <p:cNvGraphicFramePr/>
          <p:nvPr/>
        </p:nvGraphicFramePr>
        <p:xfrm>
          <a:off x="1403350" y="4292600"/>
          <a:ext cx="4318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Формула" r:id="rId5" imgW="431800" imgH="649288" progId="Equation.3">
                  <p:embed/>
                </p:oleObj>
              </mc:Choice>
              <mc:Fallback>
                <p:oleObj name="Формула" r:id="rId5" imgW="431800" imgH="64928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03350" y="4292600"/>
                        <a:ext cx="43180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0"/>
          <p:cNvGraphicFramePr>
            <a:graphicFrameLocks noChangeAspect="1"/>
          </p:cNvGraphicFramePr>
          <p:nvPr/>
        </p:nvGraphicFramePr>
        <p:xfrm>
          <a:off x="3708400" y="3357563"/>
          <a:ext cx="35401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Формула" r:id="rId7" imgW="3540125" imgH="847725" progId="Equation.3">
                  <p:embed/>
                </p:oleObj>
              </mc:Choice>
              <mc:Fallback>
                <p:oleObj name="Формула" r:id="rId7" imgW="3540125" imgH="8477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08400" y="3357563"/>
                        <a:ext cx="354012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2"/>
                </a:solidFill>
                <a:latin typeface="Arial"/>
              </a:defRPr>
            </a:lvl9pPr>
          </a:lstStyle>
          <a:p>
            <a:pPr lvl="0" eaLnBrk="1" hangingPunct="1"/>
            <a:r>
              <a:rPr sz="4000">
                <a:latin typeface="Times New Roman" pitchFamily="18" charset="0"/>
              </a:rPr>
              <a:t>Признак коллинеарности</a:t>
            </a:r>
          </a:p>
        </p:txBody>
      </p:sp>
      <p:graphicFrame>
        <p:nvGraphicFramePr>
          <p:cNvPr id="6146" name="Object 9"/>
          <p:cNvGraphicFramePr>
            <a:graphicFrameLocks noChangeAspect="1"/>
          </p:cNvGraphicFramePr>
          <p:nvPr/>
        </p:nvGraphicFramePr>
        <p:xfrm>
          <a:off x="971550" y="1628775"/>
          <a:ext cx="6337300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Формула" r:id="rId3" imgW="6337300" imgH="1420813" progId="Equation.3">
                  <p:embed/>
                </p:oleObj>
              </mc:Choice>
              <mc:Fallback>
                <p:oleObj name="Формула" r:id="rId3" imgW="6337300" imgH="142081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1628775"/>
                        <a:ext cx="6337300" cy="142081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B05A28D2-5487-4834-833B-408AEBB06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9.11.14"/>
  <p:tag name="AS_TITLE" val="Aspose.Slides for .NET 4.0 Client Profile"/>
  <p:tag name="AS_VERSION" val="19.11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3300"/>
      </a:hlink>
      <a:folHlink>
        <a:srgbClr val="FF0000"/>
      </a:folHlink>
    </a:clrScheme>
    <a:fontScheme name="Оформление по умолчанию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33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3514</TotalTime>
  <Words>1164</Words>
  <Application>Microsoft Office PowerPoint</Application>
  <PresentationFormat>Экран (4:3)</PresentationFormat>
  <Paragraphs>380</Paragraphs>
  <Slides>58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62" baseType="lpstr">
      <vt:lpstr>Arial</vt:lpstr>
      <vt:lpstr>Times New Roman</vt:lpstr>
      <vt:lpstr>Оформление по умолчанию</vt:lpstr>
      <vt:lpstr>Формула</vt:lpstr>
      <vt:lpstr>Векторы в пространстве</vt:lpstr>
      <vt:lpstr>Содержание</vt:lpstr>
      <vt:lpstr>Понятие вектора в пространстве</vt:lpstr>
      <vt:lpstr>Коллинеарные векторы</vt:lpstr>
      <vt:lpstr>Сонаправленные векторы</vt:lpstr>
      <vt:lpstr>Равные векторы</vt:lpstr>
      <vt:lpstr>Противоположно направленные векторы</vt:lpstr>
      <vt:lpstr>Противоположные векторы</vt:lpstr>
      <vt:lpstr>Признак коллинеарности</vt:lpstr>
      <vt:lpstr>Определение компланарных векторов</vt:lpstr>
      <vt:lpstr>О компланарных векторах</vt:lpstr>
      <vt:lpstr>Признак компланарности</vt:lpstr>
      <vt:lpstr>Свойство компланарных  векторов</vt:lpstr>
      <vt:lpstr>Действия с векторами</vt:lpstr>
      <vt:lpstr>Сложение векторов</vt:lpstr>
      <vt:lpstr>Правило треугольника</vt:lpstr>
      <vt:lpstr>Правило треугольника</vt:lpstr>
      <vt:lpstr>Правило параллелограмма</vt:lpstr>
      <vt:lpstr>Свойства сложения</vt:lpstr>
      <vt:lpstr>Правило многоугольника</vt:lpstr>
      <vt:lpstr>Правило параллелепипеда</vt:lpstr>
      <vt:lpstr>Свойства</vt:lpstr>
      <vt:lpstr>Вычитание векторов</vt:lpstr>
      <vt:lpstr>Вычитание</vt:lpstr>
      <vt:lpstr>Вычитание</vt:lpstr>
      <vt:lpstr>Правило трех точек</vt:lpstr>
      <vt:lpstr>Сложение с противоположным</vt:lpstr>
      <vt:lpstr>Умножение вектора на число</vt:lpstr>
      <vt:lpstr>Свойства</vt:lpstr>
      <vt:lpstr>Свойства</vt:lpstr>
      <vt:lpstr>Скалярное произведение</vt:lpstr>
      <vt:lpstr>Справедливые утверждения</vt:lpstr>
      <vt:lpstr>Вычисление скалярного произведения в координатах</vt:lpstr>
      <vt:lpstr>Свойства скалярного  произведения</vt:lpstr>
      <vt:lpstr>Разложение вектора</vt:lpstr>
      <vt:lpstr>Разложение вектора по двум неколлинеарным векторам</vt:lpstr>
      <vt:lpstr>Разложение вектора по трем некомпланарным векторам</vt:lpstr>
      <vt:lpstr>Базисные задачи</vt:lpstr>
      <vt:lpstr>Вектор, проведенный в середину отрезка,</vt:lpstr>
      <vt:lpstr>Вектор, проведенный в точку отрезка</vt:lpstr>
      <vt:lpstr>Вектор, соединяющий середины двух отрезков,</vt:lpstr>
      <vt:lpstr>Вектор, проведенный в центроид треугольника,</vt:lpstr>
      <vt:lpstr>Вектор, проведенный в точку пересечения диагоналей параллелограмма,</vt:lpstr>
      <vt:lpstr>Вектор, лежащий на диагонали параллелепипеда,</vt:lpstr>
      <vt:lpstr>Проверь себя</vt:lpstr>
      <vt:lpstr>Устные вопросы</vt:lpstr>
      <vt:lpstr>Ответы</vt:lpstr>
      <vt:lpstr>Задача 1. Задача на доказательство</vt:lpstr>
      <vt:lpstr>Решение</vt:lpstr>
      <vt:lpstr>Задача 2. Разложение векторов</vt:lpstr>
      <vt:lpstr>Решение</vt:lpstr>
      <vt:lpstr>Задача 3. Сложение и вычитание</vt:lpstr>
      <vt:lpstr>Решение</vt:lpstr>
      <vt:lpstr>Задача 4. Скалярное произведение</vt:lpstr>
      <vt:lpstr>Задача 4. Скалярное произведение</vt:lpstr>
      <vt:lpstr>Решение</vt:lpstr>
      <vt:lpstr>Решение</vt:lpstr>
      <vt:lpstr>Решение</vt:lpstr>
    </vt:vector>
  </TitlesOfParts>
  <Manager>lusana.ru</Manager>
  <Company>Home 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lusana.ru</dc:title>
  <dc:subject>lusana.ru</dc:subject>
  <dc:creator>lusana.ru</dc:creator>
  <dc:description>lusana.ru</dc:description>
  <cp:lastModifiedBy>Гость</cp:lastModifiedBy>
  <cp:revision>288</cp:revision>
  <dcterms:created xsi:type="dcterms:W3CDTF">2006-11-28T13:01:38Z</dcterms:created>
  <dcterms:modified xsi:type="dcterms:W3CDTF">2024-03-16T09:05:54Z</dcterms:modified>
</cp:coreProperties>
</file>